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tags/tag7.xml" ContentType="application/vnd.openxmlformats-officedocument.presentationml.tags+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5"/>
  </p:notesMasterIdLst>
  <p:handoutMasterIdLst>
    <p:handoutMasterId r:id="rId136"/>
  </p:handoutMasterIdLst>
  <p:sldIdLst>
    <p:sldId id="256" r:id="rId2"/>
    <p:sldId id="263" r:id="rId3"/>
    <p:sldId id="268" r:id="rId4"/>
    <p:sldId id="273" r:id="rId5"/>
    <p:sldId id="272" r:id="rId6"/>
    <p:sldId id="269" r:id="rId7"/>
    <p:sldId id="265" r:id="rId8"/>
    <p:sldId id="314" r:id="rId9"/>
    <p:sldId id="276" r:id="rId10"/>
    <p:sldId id="270" r:id="rId11"/>
    <p:sldId id="274" r:id="rId12"/>
    <p:sldId id="316" r:id="rId13"/>
    <p:sldId id="277" r:id="rId14"/>
    <p:sldId id="315" r:id="rId15"/>
    <p:sldId id="295" r:id="rId16"/>
    <p:sldId id="328" r:id="rId17"/>
    <p:sldId id="278" r:id="rId18"/>
    <p:sldId id="291" r:id="rId19"/>
    <p:sldId id="294" r:id="rId20"/>
    <p:sldId id="296" r:id="rId21"/>
    <p:sldId id="292" r:id="rId22"/>
    <p:sldId id="308" r:id="rId23"/>
    <p:sldId id="309" r:id="rId24"/>
    <p:sldId id="310" r:id="rId25"/>
    <p:sldId id="312" r:id="rId26"/>
    <p:sldId id="313" r:id="rId27"/>
    <p:sldId id="311" r:id="rId28"/>
    <p:sldId id="297" r:id="rId29"/>
    <p:sldId id="304" r:id="rId30"/>
    <p:sldId id="300" r:id="rId31"/>
    <p:sldId id="301" r:id="rId32"/>
    <p:sldId id="302" r:id="rId33"/>
    <p:sldId id="303" r:id="rId34"/>
    <p:sldId id="305" r:id="rId35"/>
    <p:sldId id="306" r:id="rId36"/>
    <p:sldId id="307" r:id="rId37"/>
    <p:sldId id="318" r:id="rId38"/>
    <p:sldId id="319" r:id="rId39"/>
    <p:sldId id="405" r:id="rId40"/>
    <p:sldId id="286" r:id="rId41"/>
    <p:sldId id="258" r:id="rId42"/>
    <p:sldId id="259" r:id="rId43"/>
    <p:sldId id="321" r:id="rId44"/>
    <p:sldId id="323" r:id="rId45"/>
    <p:sldId id="324" r:id="rId46"/>
    <p:sldId id="322" r:id="rId47"/>
    <p:sldId id="329" r:id="rId48"/>
    <p:sldId id="341" r:id="rId49"/>
    <p:sldId id="343" r:id="rId50"/>
    <p:sldId id="342" r:id="rId51"/>
    <p:sldId id="346" r:id="rId52"/>
    <p:sldId id="347" r:id="rId53"/>
    <p:sldId id="345" r:id="rId54"/>
    <p:sldId id="326" r:id="rId55"/>
    <p:sldId id="262" r:id="rId56"/>
    <p:sldId id="325" r:id="rId57"/>
    <p:sldId id="338" r:id="rId58"/>
    <p:sldId id="339" r:id="rId59"/>
    <p:sldId id="350" r:id="rId60"/>
    <p:sldId id="351" r:id="rId61"/>
    <p:sldId id="352" r:id="rId62"/>
    <p:sldId id="353" r:id="rId63"/>
    <p:sldId id="340" r:id="rId64"/>
    <p:sldId id="348" r:id="rId65"/>
    <p:sldId id="327" r:id="rId66"/>
    <p:sldId id="280" r:id="rId67"/>
    <p:sldId id="334" r:id="rId68"/>
    <p:sldId id="354" r:id="rId69"/>
    <p:sldId id="356" r:id="rId70"/>
    <p:sldId id="337" r:id="rId71"/>
    <p:sldId id="336" r:id="rId72"/>
    <p:sldId id="355" r:id="rId73"/>
    <p:sldId id="358" r:id="rId74"/>
    <p:sldId id="357" r:id="rId75"/>
    <p:sldId id="284" r:id="rId76"/>
    <p:sldId id="279" r:id="rId77"/>
    <p:sldId id="360" r:id="rId78"/>
    <p:sldId id="362" r:id="rId79"/>
    <p:sldId id="363" r:id="rId80"/>
    <p:sldId id="364" r:id="rId81"/>
    <p:sldId id="365" r:id="rId82"/>
    <p:sldId id="366" r:id="rId83"/>
    <p:sldId id="288" r:id="rId84"/>
    <p:sldId id="264" r:id="rId85"/>
    <p:sldId id="367" r:id="rId86"/>
    <p:sldId id="320" r:id="rId87"/>
    <p:sldId id="368" r:id="rId88"/>
    <p:sldId id="330" r:id="rId89"/>
    <p:sldId id="331" r:id="rId90"/>
    <p:sldId id="370" r:id="rId91"/>
    <p:sldId id="371" r:id="rId92"/>
    <p:sldId id="372" r:id="rId93"/>
    <p:sldId id="373" r:id="rId94"/>
    <p:sldId id="374" r:id="rId95"/>
    <p:sldId id="289" r:id="rId96"/>
    <p:sldId id="261" r:id="rId97"/>
    <p:sldId id="376" r:id="rId98"/>
    <p:sldId id="377" r:id="rId99"/>
    <p:sldId id="378" r:id="rId100"/>
    <p:sldId id="379" r:id="rId101"/>
    <p:sldId id="381" r:id="rId102"/>
    <p:sldId id="382" r:id="rId103"/>
    <p:sldId id="383" r:id="rId104"/>
    <p:sldId id="385" r:id="rId105"/>
    <p:sldId id="380" r:id="rId106"/>
    <p:sldId id="384" r:id="rId107"/>
    <p:sldId id="290" r:id="rId108"/>
    <p:sldId id="285" r:id="rId109"/>
    <p:sldId id="387" r:id="rId110"/>
    <p:sldId id="388" r:id="rId111"/>
    <p:sldId id="389" r:id="rId112"/>
    <p:sldId id="390" r:id="rId113"/>
    <p:sldId id="391" r:id="rId114"/>
    <p:sldId id="386" r:id="rId115"/>
    <p:sldId id="392" r:id="rId116"/>
    <p:sldId id="393" r:id="rId117"/>
    <p:sldId id="298" r:id="rId118"/>
    <p:sldId id="299" r:id="rId119"/>
    <p:sldId id="394" r:id="rId120"/>
    <p:sldId id="395" r:id="rId121"/>
    <p:sldId id="397" r:id="rId122"/>
    <p:sldId id="406" r:id="rId123"/>
    <p:sldId id="408" r:id="rId124"/>
    <p:sldId id="409" r:id="rId125"/>
    <p:sldId id="410" r:id="rId126"/>
    <p:sldId id="369" r:id="rId127"/>
    <p:sldId id="403" r:id="rId128"/>
    <p:sldId id="402" r:id="rId129"/>
    <p:sldId id="404" r:id="rId130"/>
    <p:sldId id="398" r:id="rId131"/>
    <p:sldId id="399" r:id="rId132"/>
    <p:sldId id="400" r:id="rId133"/>
    <p:sldId id="401" r:id="rId1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69441" autoAdjust="0"/>
  </p:normalViewPr>
  <p:slideViewPr>
    <p:cSldViewPr snapToGrid="0">
      <p:cViewPr varScale="1">
        <p:scale>
          <a:sx n="60" d="100"/>
          <a:sy n="60" d="100"/>
        </p:scale>
        <p:origin x="16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2321B-5E10-47BE-A717-FEDC4C0D9495}" type="datetimeFigureOut">
              <a:rPr lang="en-US" smtClean="0"/>
              <a:t>4/3/2017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https://memcached.org/</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F2C61C-2F37-43F7-8CC2-20735638BE96}" type="slidenum">
              <a:rPr lang="en-US" smtClean="0"/>
              <a:t>‹#›</a:t>
            </a:fld>
            <a:endParaRPr lang="en-US"/>
          </a:p>
        </p:txBody>
      </p:sp>
    </p:spTree>
    <p:extLst>
      <p:ext uri="{BB962C8B-B14F-4D97-AF65-F5344CB8AC3E}">
        <p14:creationId xmlns:p14="http://schemas.microsoft.com/office/powerpoint/2010/main" val="20667775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DCA49-CFCA-49EE-B25B-25ECAD0ACA30}" type="datetimeFigureOut">
              <a:rPr lang="en-US" smtClean="0"/>
              <a:t>4/3/2017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https://memcached.org/</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FB330-31AF-4CBE-99AD-9E4C2D723B60}" type="slidenum">
              <a:rPr lang="en-US" smtClean="0"/>
              <a:t>‹#›</a:t>
            </a:fld>
            <a:endParaRPr lang="en-US"/>
          </a:p>
        </p:txBody>
      </p:sp>
    </p:spTree>
    <p:extLst>
      <p:ext uri="{BB962C8B-B14F-4D97-AF65-F5344CB8AC3E}">
        <p14:creationId xmlns:p14="http://schemas.microsoft.com/office/powerpoint/2010/main" val="25830447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7</a:t>
            </a:fld>
            <a:endParaRPr lang="en-US"/>
          </a:p>
        </p:txBody>
      </p:sp>
    </p:spTree>
    <p:extLst>
      <p:ext uri="{BB962C8B-B14F-4D97-AF65-F5344CB8AC3E}">
        <p14:creationId xmlns:p14="http://schemas.microsoft.com/office/powerpoint/2010/main" val="46219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a client driven system.</a:t>
            </a:r>
          </a:p>
        </p:txBody>
      </p:sp>
      <p:sp>
        <p:nvSpPr>
          <p:cNvPr id="5" name="Slide Number Placeholder 4"/>
          <p:cNvSpPr>
            <a:spLocks noGrp="1"/>
          </p:cNvSpPr>
          <p:nvPr>
            <p:ph type="sldNum" sz="quarter" idx="10"/>
          </p:nvPr>
        </p:nvSpPr>
        <p:spPr/>
        <p:txBody>
          <a:bodyPr/>
          <a:lstStyle/>
          <a:p>
            <a:fld id="{633FB330-31AF-4CBE-99AD-9E4C2D723B60}" type="slidenum">
              <a:rPr lang="en-US" smtClean="0"/>
              <a:t>57</a:t>
            </a:fld>
            <a:endParaRPr lang="en-US"/>
          </a:p>
        </p:txBody>
      </p:sp>
    </p:spTree>
    <p:extLst>
      <p:ext uri="{BB962C8B-B14F-4D97-AF65-F5344CB8AC3E}">
        <p14:creationId xmlns:p14="http://schemas.microsoft.com/office/powerpoint/2010/main" val="2150371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is it different than </a:t>
            </a:r>
            <a:r>
              <a:rPr lang="en-US" dirty="0" err="1"/>
              <a:t>Memcached</a:t>
            </a:r>
            <a:r>
              <a:rPr lang="en-US" dirty="0"/>
              <a:t>? Let’s say we try to implement </a:t>
            </a:r>
            <a:r>
              <a:rPr lang="en-US" dirty="0" err="1"/>
              <a:t>Redis</a:t>
            </a:r>
            <a:r>
              <a:rPr lang="en-US" dirty="0"/>
              <a:t> using </a:t>
            </a:r>
            <a:r>
              <a:rPr lang="en-US" dirty="0" err="1"/>
              <a:t>Memcached</a:t>
            </a:r>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59</a:t>
            </a:fld>
            <a:endParaRPr lang="en-US"/>
          </a:p>
        </p:txBody>
      </p:sp>
    </p:spTree>
    <p:extLst>
      <p:ext uri="{BB962C8B-B14F-4D97-AF65-F5344CB8AC3E}">
        <p14:creationId xmlns:p14="http://schemas.microsoft.com/office/powerpoint/2010/main" val="3915731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Programmers focus on their application and Amazon takes care of the fault tolerance, scalability, monitoring </a:t>
            </a:r>
            <a:r>
              <a:rPr lang="en-US" dirty="0" err="1"/>
              <a:t>etc</a:t>
            </a:r>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65</a:t>
            </a:fld>
            <a:endParaRPr lang="en-US"/>
          </a:p>
        </p:txBody>
      </p:sp>
    </p:spTree>
    <p:extLst>
      <p:ext uri="{BB962C8B-B14F-4D97-AF65-F5344CB8AC3E}">
        <p14:creationId xmlns:p14="http://schemas.microsoft.com/office/powerpoint/2010/main" val="2236000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talked about scale management, we are going to shift gears a little bit to speak about partitioned caches</a:t>
            </a:r>
          </a:p>
        </p:txBody>
      </p:sp>
      <p:sp>
        <p:nvSpPr>
          <p:cNvPr id="5" name="Slide Number Placeholder 4"/>
          <p:cNvSpPr>
            <a:spLocks noGrp="1"/>
          </p:cNvSpPr>
          <p:nvPr>
            <p:ph type="sldNum" sz="quarter" idx="10"/>
          </p:nvPr>
        </p:nvSpPr>
        <p:spPr/>
        <p:txBody>
          <a:bodyPr/>
          <a:lstStyle/>
          <a:p>
            <a:fld id="{633FB330-31AF-4CBE-99AD-9E4C2D723B60}" type="slidenum">
              <a:rPr lang="en-US" smtClean="0"/>
              <a:t>66</a:t>
            </a:fld>
            <a:endParaRPr lang="en-US"/>
          </a:p>
        </p:txBody>
      </p:sp>
    </p:spTree>
    <p:extLst>
      <p:ext uri="{BB962C8B-B14F-4D97-AF65-F5344CB8AC3E}">
        <p14:creationId xmlns:p14="http://schemas.microsoft.com/office/powerpoint/2010/main" val="300047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want to avoid taking memory from slabs that has performance cliffs</a:t>
            </a:r>
          </a:p>
        </p:txBody>
      </p:sp>
      <p:sp>
        <p:nvSpPr>
          <p:cNvPr id="5" name="Slide Number Placeholder 4"/>
          <p:cNvSpPr>
            <a:spLocks noGrp="1"/>
          </p:cNvSpPr>
          <p:nvPr>
            <p:ph type="sldNum" sz="quarter" idx="10"/>
          </p:nvPr>
        </p:nvSpPr>
        <p:spPr/>
        <p:txBody>
          <a:bodyPr/>
          <a:lstStyle/>
          <a:p>
            <a:fld id="{633FB330-31AF-4CBE-99AD-9E4C2D723B60}" type="slidenum">
              <a:rPr lang="en-US" smtClean="0"/>
              <a:t>74</a:t>
            </a:fld>
            <a:endParaRPr lang="en-US"/>
          </a:p>
        </p:txBody>
      </p:sp>
    </p:spTree>
    <p:extLst>
      <p:ext uri="{BB962C8B-B14F-4D97-AF65-F5344CB8AC3E}">
        <p14:creationId xmlns:p14="http://schemas.microsoft.com/office/powerpoint/2010/main" val="1918528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FB330-31AF-4CBE-99AD-9E4C2D723B60}" type="slidenum">
              <a:rPr lang="en-US" smtClean="0"/>
              <a:t>76</a:t>
            </a:fld>
            <a:endParaRPr lang="en-US"/>
          </a:p>
        </p:txBody>
      </p:sp>
    </p:spTree>
    <p:extLst>
      <p:ext uri="{BB962C8B-B14F-4D97-AF65-F5344CB8AC3E}">
        <p14:creationId xmlns:p14="http://schemas.microsoft.com/office/powerpoint/2010/main" val="3385969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spend</a:t>
            </a:r>
            <a:r>
              <a:rPr lang="en-US" baseline="0" dirty="0"/>
              <a:t> less time here</a:t>
            </a:r>
            <a:endParaRPr lang="en-US" dirty="0"/>
          </a:p>
          <a:p>
            <a:endParaRPr lang="en-US" dirty="0"/>
          </a:p>
          <a:p>
            <a:r>
              <a:rPr lang="en-US" dirty="0"/>
              <a:t>So what is the social graph? The most basic</a:t>
            </a:r>
            <a:r>
              <a:rPr lang="en-US" baseline="0" dirty="0"/>
              <a:t> </a:t>
            </a:r>
            <a:r>
              <a:rPr lang="en-US" dirty="0"/>
              <a:t>nodes are obviously</a:t>
            </a:r>
            <a:r>
              <a:rPr lang="en-US" baseline="0" dirty="0"/>
              <a:t> users and their relationships, but we also use it to model physical things and to encode all of a users activity on Facebook.</a:t>
            </a:r>
          </a:p>
          <a:p>
            <a:endParaRPr lang="en-US" baseline="0" dirty="0"/>
          </a:p>
          <a:p>
            <a:r>
              <a:rPr lang="en-US" baseline="0" dirty="0"/>
              <a:t>Consider this post, where I uploaded a photo of myself at the top of a climb in the Sierras.</a:t>
            </a:r>
          </a:p>
          <a:p>
            <a:endParaRPr lang="en-US" baseline="0" dirty="0"/>
          </a:p>
          <a:p>
            <a:r>
              <a:rPr lang="en-US" baseline="0" dirty="0"/>
              <a:t>…</a:t>
            </a:r>
          </a:p>
          <a:p>
            <a:endParaRPr lang="en-US" baseline="0" dirty="0"/>
          </a:p>
          <a:p>
            <a:r>
              <a:rPr lang="en-US" baseline="0" dirty="0"/>
              <a:t>OK, so now we have a flexible and powerful representation of the data behind this post, how do we go about rendering it? </a:t>
            </a:r>
          </a:p>
        </p:txBody>
      </p:sp>
      <p:sp>
        <p:nvSpPr>
          <p:cNvPr id="4" name="Slide Number Placeholder 3"/>
          <p:cNvSpPr>
            <a:spLocks noGrp="1"/>
          </p:cNvSpPr>
          <p:nvPr>
            <p:ph type="sldNum" sz="quarter" idx="10"/>
          </p:nvPr>
        </p:nvSpPr>
        <p:spPr/>
        <p:txBody>
          <a:bodyPr/>
          <a:lstStyle/>
          <a:p>
            <a:fld id="{8DA7234F-0E8A-1D4A-9D46-E193FF0C2FDC}" type="slidenum">
              <a:rPr lang="en-US" smtClean="0"/>
              <a:pPr/>
              <a:t>97</a:t>
            </a:fld>
            <a:endParaRPr lang="en-US"/>
          </a:p>
        </p:txBody>
      </p:sp>
    </p:spTree>
    <p:extLst>
      <p:ext uri="{BB962C8B-B14F-4D97-AF65-F5344CB8AC3E}">
        <p14:creationId xmlns:p14="http://schemas.microsoft.com/office/powerpoint/2010/main" val="857074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r>
              <a:rPr lang="en-US" baseline="0" dirty="0"/>
              <a:t> replace wall of text with pie chart</a:t>
            </a:r>
            <a:endParaRPr lang="en-US" dirty="0"/>
          </a:p>
        </p:txBody>
      </p:sp>
      <p:sp>
        <p:nvSpPr>
          <p:cNvPr id="4" name="Slide Number Placeholder 3"/>
          <p:cNvSpPr>
            <a:spLocks noGrp="1"/>
          </p:cNvSpPr>
          <p:nvPr>
            <p:ph type="sldNum" sz="quarter" idx="10"/>
          </p:nvPr>
        </p:nvSpPr>
        <p:spPr/>
        <p:txBody>
          <a:bodyPr/>
          <a:lstStyle/>
          <a:p>
            <a:fld id="{8DA7234F-0E8A-1D4A-9D46-E193FF0C2FDC}" type="slidenum">
              <a:rPr lang="en-US" smtClean="0"/>
              <a:pPr/>
              <a:t>99</a:t>
            </a:fld>
            <a:endParaRPr lang="en-US"/>
          </a:p>
        </p:txBody>
      </p:sp>
    </p:spTree>
    <p:extLst>
      <p:ext uri="{BB962C8B-B14F-4D97-AF65-F5344CB8AC3E}">
        <p14:creationId xmlns:p14="http://schemas.microsoft.com/office/powerpoint/2010/main" val="2044097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101</a:t>
            </a:fld>
            <a:endParaRPr lang="en-US" dirty="0"/>
          </a:p>
        </p:txBody>
      </p:sp>
    </p:spTree>
    <p:extLst>
      <p:ext uri="{BB962C8B-B14F-4D97-AF65-F5344CB8AC3E}">
        <p14:creationId xmlns:p14="http://schemas.microsoft.com/office/powerpoint/2010/main" val="1184958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invalidates to repair the cache after a write works fine for objects, because they are individually invalidated. If we invalidate one of the edges in an association list, however, we will also have to discard all of the edges that come after it. In this example, we want to update the first element of an association list containing X, A, B, and C. The write proceeds in the same way as before, but instead of sending an invalidation we send a refill message. This causes any caches that hold X to </a:t>
            </a:r>
            <a:r>
              <a:rPr lang="en-US" baseline="0" dirty="0" err="1"/>
              <a:t>requery</a:t>
            </a:r>
            <a:r>
              <a:rPr lang="en-US" baseline="0" dirty="0"/>
              <a:t> the containing association list from the leader.</a:t>
            </a:r>
          </a:p>
          <a:p>
            <a:endParaRPr lang="en-US" baseline="0" dirty="0"/>
          </a:p>
          <a:p>
            <a:r>
              <a:rPr lang="en-US" baseline="0" dirty="0"/>
              <a:t>Refills have the nice property that they are idempotent, so we don’t have to send them synchronously as part of the write, and we can log them for replay if they fail.</a:t>
            </a:r>
          </a:p>
          <a:p>
            <a:endParaRPr lang="en-US" baseline="0" dirty="0"/>
          </a:p>
          <a:p>
            <a:r>
              <a:rPr lang="en-US" baseline="0" dirty="0"/>
              <a:t>Idempotent cache consistency messages are very useful from an operational perspective.</a:t>
            </a:r>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102</a:t>
            </a:fld>
            <a:endParaRPr lang="en-US" dirty="0"/>
          </a:p>
        </p:txBody>
      </p:sp>
    </p:spTree>
    <p:extLst>
      <p:ext uri="{BB962C8B-B14F-4D97-AF65-F5344CB8AC3E}">
        <p14:creationId xmlns:p14="http://schemas.microsoft.com/office/powerpoint/2010/main" val="1375984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14</a:t>
            </a:fld>
            <a:endParaRPr lang="en-US"/>
          </a:p>
        </p:txBody>
      </p:sp>
    </p:spTree>
    <p:extLst>
      <p:ext uri="{BB962C8B-B14F-4D97-AF65-F5344CB8AC3E}">
        <p14:creationId xmlns:p14="http://schemas.microsoft.com/office/powerpoint/2010/main" val="2265722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103</a:t>
            </a:fld>
            <a:endParaRPr lang="en-US" dirty="0"/>
          </a:p>
        </p:txBody>
      </p:sp>
    </p:spTree>
    <p:extLst>
      <p:ext uri="{BB962C8B-B14F-4D97-AF65-F5344CB8AC3E}">
        <p14:creationId xmlns:p14="http://schemas.microsoft.com/office/powerpoint/2010/main" val="2788629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104</a:t>
            </a:fld>
            <a:endParaRPr lang="en-US" dirty="0"/>
          </a:p>
        </p:txBody>
      </p:sp>
    </p:spTree>
    <p:extLst>
      <p:ext uri="{BB962C8B-B14F-4D97-AF65-F5344CB8AC3E}">
        <p14:creationId xmlns:p14="http://schemas.microsoft.com/office/powerpoint/2010/main" val="427157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106</a:t>
            </a:fld>
            <a:endParaRPr lang="en-US"/>
          </a:p>
        </p:txBody>
      </p:sp>
    </p:spTree>
    <p:extLst>
      <p:ext uri="{BB962C8B-B14F-4D97-AF65-F5344CB8AC3E}">
        <p14:creationId xmlns:p14="http://schemas.microsoft.com/office/powerpoint/2010/main" val="3409784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108</a:t>
            </a:fld>
            <a:endParaRPr lang="en-US"/>
          </a:p>
        </p:txBody>
      </p:sp>
    </p:spTree>
    <p:extLst>
      <p:ext uri="{BB962C8B-B14F-4D97-AF65-F5344CB8AC3E}">
        <p14:creationId xmlns:p14="http://schemas.microsoft.com/office/powerpoint/2010/main" val="2857998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109</a:t>
            </a:fld>
            <a:endParaRPr lang="en-US"/>
          </a:p>
        </p:txBody>
      </p:sp>
    </p:spTree>
    <p:extLst>
      <p:ext uri="{BB962C8B-B14F-4D97-AF65-F5344CB8AC3E}">
        <p14:creationId xmlns:p14="http://schemas.microsoft.com/office/powerpoint/2010/main" val="2475065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111</a:t>
            </a:fld>
            <a:endParaRPr lang="en-US"/>
          </a:p>
        </p:txBody>
      </p:sp>
    </p:spTree>
    <p:extLst>
      <p:ext uri="{BB962C8B-B14F-4D97-AF65-F5344CB8AC3E}">
        <p14:creationId xmlns:p14="http://schemas.microsoft.com/office/powerpoint/2010/main" val="4120644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112</a:t>
            </a:fld>
            <a:endParaRPr lang="en-US"/>
          </a:p>
        </p:txBody>
      </p:sp>
    </p:spTree>
    <p:extLst>
      <p:ext uri="{BB962C8B-B14F-4D97-AF65-F5344CB8AC3E}">
        <p14:creationId xmlns:p14="http://schemas.microsoft.com/office/powerpoint/2010/main" val="2051889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117</a:t>
            </a:fld>
            <a:endParaRPr lang="en-US"/>
          </a:p>
        </p:txBody>
      </p:sp>
    </p:spTree>
    <p:extLst>
      <p:ext uri="{BB962C8B-B14F-4D97-AF65-F5344CB8AC3E}">
        <p14:creationId xmlns:p14="http://schemas.microsoft.com/office/powerpoint/2010/main" val="2528095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 dirty="0"/>
          </a:p>
        </p:txBody>
      </p:sp>
      <p:sp>
        <p:nvSpPr>
          <p:cNvPr id="4" name="Slide Number Placeholder 3"/>
          <p:cNvSpPr>
            <a:spLocks noGrp="1"/>
          </p:cNvSpPr>
          <p:nvPr>
            <p:ph type="sldNum" sz="quarter" idx="10"/>
          </p:nvPr>
        </p:nvSpPr>
        <p:spPr/>
        <p:txBody>
          <a:bodyPr/>
          <a:lstStyle/>
          <a:p>
            <a:fld id="{E3FE6081-6128-904F-B58C-301B94489FFF}" type="slidenum">
              <a:rPr lang="en-US" smtClean="0"/>
              <a:t>123</a:t>
            </a:fld>
            <a:endParaRPr lang="en-US"/>
          </a:p>
        </p:txBody>
      </p:sp>
    </p:spTree>
    <p:extLst>
      <p:ext uri="{BB962C8B-B14F-4D97-AF65-F5344CB8AC3E}">
        <p14:creationId xmlns:p14="http://schemas.microsoft.com/office/powerpoint/2010/main" val="2234462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FE6081-6128-904F-B58C-301B94489FFF}" type="slidenum">
              <a:rPr lang="en-US" smtClean="0"/>
              <a:t>124</a:t>
            </a:fld>
            <a:endParaRPr lang="en-US"/>
          </a:p>
        </p:txBody>
      </p:sp>
    </p:spTree>
    <p:extLst>
      <p:ext uri="{BB962C8B-B14F-4D97-AF65-F5344CB8AC3E}">
        <p14:creationId xmlns:p14="http://schemas.microsoft.com/office/powerpoint/2010/main" val="30807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within one datacenter</a:t>
            </a:r>
          </a:p>
          <a:p>
            <a:r>
              <a:rPr lang="en-US" dirty="0"/>
              <a:t>Datacenters are built to support the web</a:t>
            </a:r>
          </a:p>
        </p:txBody>
      </p:sp>
      <p:sp>
        <p:nvSpPr>
          <p:cNvPr id="5" name="Slide Number Placeholder 4"/>
          <p:cNvSpPr>
            <a:spLocks noGrp="1"/>
          </p:cNvSpPr>
          <p:nvPr>
            <p:ph type="sldNum" sz="quarter" idx="10"/>
          </p:nvPr>
        </p:nvSpPr>
        <p:spPr/>
        <p:txBody>
          <a:bodyPr/>
          <a:lstStyle/>
          <a:p>
            <a:fld id="{633FB330-31AF-4CBE-99AD-9E4C2D723B60}" type="slidenum">
              <a:rPr lang="en-US" smtClean="0"/>
              <a:t>15</a:t>
            </a:fld>
            <a:endParaRPr lang="en-US"/>
          </a:p>
        </p:txBody>
      </p:sp>
    </p:spTree>
    <p:extLst>
      <p:ext uri="{BB962C8B-B14F-4D97-AF65-F5344CB8AC3E}">
        <p14:creationId xmlns:p14="http://schemas.microsoft.com/office/powerpoint/2010/main" val="3614202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FE6081-6128-904F-B58C-301B94489FFF}" type="slidenum">
              <a:rPr lang="en-US" smtClean="0"/>
              <a:t>125</a:t>
            </a:fld>
            <a:endParaRPr lang="en-US"/>
          </a:p>
        </p:txBody>
      </p:sp>
    </p:spTree>
    <p:extLst>
      <p:ext uri="{BB962C8B-B14F-4D97-AF65-F5344CB8AC3E}">
        <p14:creationId xmlns:p14="http://schemas.microsoft.com/office/powerpoint/2010/main" val="2363037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important to give us a feeling of how long does it take to access a data element within the same machine, within the same datacenter or in another datacenter</a:t>
            </a:r>
          </a:p>
        </p:txBody>
      </p:sp>
      <p:sp>
        <p:nvSpPr>
          <p:cNvPr id="5" name="Slide Number Placeholder 4"/>
          <p:cNvSpPr>
            <a:spLocks noGrp="1"/>
          </p:cNvSpPr>
          <p:nvPr>
            <p:ph type="sldNum" sz="quarter" idx="10"/>
          </p:nvPr>
        </p:nvSpPr>
        <p:spPr/>
        <p:txBody>
          <a:bodyPr/>
          <a:lstStyle/>
          <a:p>
            <a:fld id="{633FB330-31AF-4CBE-99AD-9E4C2D723B60}" type="slidenum">
              <a:rPr lang="en-US" smtClean="0"/>
              <a:t>16</a:t>
            </a:fld>
            <a:endParaRPr lang="en-US"/>
          </a:p>
        </p:txBody>
      </p:sp>
    </p:spTree>
    <p:extLst>
      <p:ext uri="{BB962C8B-B14F-4D97-AF65-F5344CB8AC3E}">
        <p14:creationId xmlns:p14="http://schemas.microsoft.com/office/powerpoint/2010/main" val="126543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17</a:t>
            </a:fld>
            <a:endParaRPr lang="en-US"/>
          </a:p>
        </p:txBody>
      </p:sp>
    </p:spTree>
    <p:extLst>
      <p:ext uri="{BB962C8B-B14F-4D97-AF65-F5344CB8AC3E}">
        <p14:creationId xmlns:p14="http://schemas.microsoft.com/office/powerpoint/2010/main" val="3318224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doubly linked list to track the </a:t>
            </a:r>
            <a:r>
              <a:rPr lang="en-US" dirty="0" err="1"/>
              <a:t>recency</a:t>
            </a:r>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24</a:t>
            </a:fld>
            <a:endParaRPr lang="en-US"/>
          </a:p>
        </p:txBody>
      </p:sp>
    </p:spTree>
    <p:extLst>
      <p:ext uri="{BB962C8B-B14F-4D97-AF65-F5344CB8AC3E}">
        <p14:creationId xmlns:p14="http://schemas.microsoft.com/office/powerpoint/2010/main" val="29266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think about the cost of access to a page. For every access read/write, we need to update the doubly linked list.</a:t>
            </a:r>
          </a:p>
        </p:txBody>
      </p:sp>
      <p:sp>
        <p:nvSpPr>
          <p:cNvPr id="5" name="Slide Number Placeholder 4"/>
          <p:cNvSpPr>
            <a:spLocks noGrp="1"/>
          </p:cNvSpPr>
          <p:nvPr>
            <p:ph type="sldNum" sz="quarter" idx="10"/>
          </p:nvPr>
        </p:nvSpPr>
        <p:spPr/>
        <p:txBody>
          <a:bodyPr/>
          <a:lstStyle/>
          <a:p>
            <a:fld id="{633FB330-31AF-4CBE-99AD-9E4C2D723B60}" type="slidenum">
              <a:rPr lang="en-US" smtClean="0"/>
              <a:t>27</a:t>
            </a:fld>
            <a:endParaRPr lang="en-US"/>
          </a:p>
        </p:txBody>
      </p:sp>
    </p:spTree>
    <p:extLst>
      <p:ext uri="{BB962C8B-B14F-4D97-AF65-F5344CB8AC3E}">
        <p14:creationId xmlns:p14="http://schemas.microsoft.com/office/powerpoint/2010/main" val="892987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Almaden</a:t>
            </a:r>
            <a:r>
              <a:rPr lang="en-US" dirty="0"/>
              <a:t> Research Center</a:t>
            </a:r>
          </a:p>
        </p:txBody>
      </p:sp>
      <p:sp>
        <p:nvSpPr>
          <p:cNvPr id="5" name="Slide Number Placeholder 4"/>
          <p:cNvSpPr>
            <a:spLocks noGrp="1"/>
          </p:cNvSpPr>
          <p:nvPr>
            <p:ph type="sldNum" sz="quarter" idx="10"/>
          </p:nvPr>
        </p:nvSpPr>
        <p:spPr/>
        <p:txBody>
          <a:bodyPr/>
          <a:lstStyle/>
          <a:p>
            <a:fld id="{633FB330-31AF-4CBE-99AD-9E4C2D723B60}" type="slidenum">
              <a:rPr lang="en-US" smtClean="0"/>
              <a:t>37</a:t>
            </a:fld>
            <a:endParaRPr lang="en-US"/>
          </a:p>
        </p:txBody>
      </p:sp>
    </p:spTree>
    <p:extLst>
      <p:ext uri="{BB962C8B-B14F-4D97-AF65-F5344CB8AC3E}">
        <p14:creationId xmlns:p14="http://schemas.microsoft.com/office/powerpoint/2010/main" val="114774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633FB330-31AF-4CBE-99AD-9E4C2D723B60}" type="slidenum">
              <a:rPr lang="en-US" smtClean="0"/>
              <a:t>39</a:t>
            </a:fld>
            <a:endParaRPr lang="en-US"/>
          </a:p>
        </p:txBody>
      </p:sp>
    </p:spTree>
    <p:extLst>
      <p:ext uri="{BB962C8B-B14F-4D97-AF65-F5344CB8AC3E}">
        <p14:creationId xmlns:p14="http://schemas.microsoft.com/office/powerpoint/2010/main" val="422876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47475D-BC21-49EA-A483-97F3A839AD78}" type="datetime1">
              <a:rPr lang="en-US" smtClean="0"/>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B514F6-40DE-40B8-AA23-B37AF3E32923}" type="datetime1">
              <a:rPr lang="en-US" smtClean="0"/>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DD6482-12BB-417E-913E-DB71565BC6C6}" type="datetime1">
              <a:rPr lang="en-US" smtClean="0"/>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0DC2C61-1AAC-4907-B6AE-389B986AF3E8}" type="datetime1">
              <a:rPr lang="en-US" smtClean="0"/>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B4D70DF-CF46-45A6-8D2A-8C5634E7F828}" type="datetime1">
              <a:rPr lang="en-US" smtClean="0"/>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72E497A6-A1C4-41D9-9C22-4DFC904711DA}" type="datetime1">
              <a:rPr lang="en-US" smtClean="0"/>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A0E94-09E4-4672-8314-BEDAEECAF29F}" type="datetime1">
              <a:rPr lang="en-US" smtClean="0"/>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F6B4BB-803A-4D1A-819E-19FC123678B9}" type="datetime1">
              <a:rPr lang="en-US" smtClean="0"/>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50B705-C055-4AFE-A23C-9404C3150D29}" type="datetime1">
              <a:rPr lang="en-US" smtClean="0"/>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CBA66C6-E425-4074-B70B-CEE1DB3DE6F1}" type="datetime1">
              <a:rPr lang="en-US" smtClean="0"/>
              <a:t>4/3/2017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48EE68-23DC-43FE-A3D3-1D5D983FB27B}" type="datetime1">
              <a:rPr lang="en-US" smtClean="0"/>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1B4A3F-C5C9-4272-A7BC-0F2931E5108D}" type="datetime1">
              <a:rPr lang="en-US" smtClean="0"/>
              <a:t>4/3/2017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B63A2E-B1C5-4B7D-95D5-4BA055C53E02}" type="datetime1">
              <a:rPr lang="en-US" smtClean="0"/>
              <a:t>4/3/2017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812496-4BD8-453D-89B8-1AC3ADFEC55E}" type="datetime1">
              <a:rPr lang="en-US" smtClean="0"/>
              <a:t>4/3/2017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60281C6-31BF-42BF-8874-846C213EE66D}" type="datetime1">
              <a:rPr lang="en-US" smtClean="0"/>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DF34F93-11DC-4176-B585-B1F8CCBB38C8}" type="datetime1">
              <a:rPr lang="en-US" smtClean="0"/>
              <a:t>4/3/2017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B5F40D5-C228-419B-8316-283AB60FF974}" type="datetime1">
              <a:rPr lang="en-US" smtClean="0"/>
              <a:t>4/3/2017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norvig.com/21-days.html#answers"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emcached/memcached/wiki/Commands" TargetMode="External"/><Relationship Id="rId2" Type="http://schemas.openxmlformats.org/officeDocument/2006/relationships/hyperlink" Target="https://github.com/memcached/memcached/wiki/"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redis.io/command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redis.io/topics/data-type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6.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Caching at the Web Scale</a:t>
            </a:r>
          </a:p>
        </p:txBody>
      </p:sp>
      <p:sp>
        <p:nvSpPr>
          <p:cNvPr id="3" name="Subtitle 2"/>
          <p:cNvSpPr>
            <a:spLocks noGrp="1"/>
          </p:cNvSpPr>
          <p:nvPr>
            <p:ph type="subTitle" idx="1"/>
          </p:nvPr>
        </p:nvSpPr>
        <p:spPr/>
        <p:txBody>
          <a:bodyPr/>
          <a:lstStyle/>
          <a:p>
            <a:r>
              <a:rPr lang="en-US" dirty="0"/>
              <a:t>Victor Zakhary, </a:t>
            </a:r>
            <a:r>
              <a:rPr lang="en-US" dirty="0" err="1"/>
              <a:t>Divyakant</a:t>
            </a:r>
            <a:r>
              <a:rPr lang="en-US" dirty="0"/>
              <a:t> Agrawal, Amr El </a:t>
            </a:r>
            <a:r>
              <a:rPr lang="en-US" dirty="0" err="1"/>
              <a:t>Abbadi</a:t>
            </a:r>
            <a:endParaRPr lang="en-US" dirty="0"/>
          </a:p>
          <a:p>
            <a:endParaRPr lang="en-US" dirty="0"/>
          </a:p>
        </p:txBody>
      </p:sp>
      <p:pic>
        <p:nvPicPr>
          <p:cNvPr id="4" name="Shape 41"/>
          <p:cNvPicPr preferRelativeResize="0"/>
          <p:nvPr/>
        </p:nvPicPr>
        <p:blipFill>
          <a:blip r:embed="rId2">
            <a:alphaModFix/>
          </a:blip>
          <a:stretch>
            <a:fillRect/>
          </a:stretch>
        </p:blipFill>
        <p:spPr>
          <a:xfrm>
            <a:off x="5138304" y="5631543"/>
            <a:ext cx="1422153" cy="798285"/>
          </a:xfrm>
          <a:prstGeom prst="rect">
            <a:avLst/>
          </a:prstGeom>
          <a:noFill/>
          <a:ln>
            <a:noFill/>
          </a:ln>
        </p:spPr>
      </p:pic>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08121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Nowadays Architecture</a:t>
            </a:r>
          </a:p>
        </p:txBody>
      </p:sp>
      <p:sp>
        <p:nvSpPr>
          <p:cNvPr id="28" name="Flowchart: Magnetic Disk 27"/>
          <p:cNvSpPr/>
          <p:nvPr/>
        </p:nvSpPr>
        <p:spPr>
          <a:xfrm>
            <a:off x="10079212" y="3686256"/>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32" name="Rectangle 31"/>
          <p:cNvSpPr/>
          <p:nvPr/>
        </p:nvSpPr>
        <p:spPr>
          <a:xfrm>
            <a:off x="5637653" y="1879699"/>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637653" y="2883719"/>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39561" y="3978662"/>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637653" y="6042991"/>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5400000">
            <a:off x="2850204" y="4116573"/>
            <a:ext cx="4918365" cy="444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Load Balancer</a:t>
            </a:r>
          </a:p>
        </p:txBody>
      </p:sp>
      <p:sp>
        <p:nvSpPr>
          <p:cNvPr id="37" name="Smiley Face 36"/>
          <p:cNvSpPr/>
          <p:nvPr/>
        </p:nvSpPr>
        <p:spPr>
          <a:xfrm>
            <a:off x="2390621" y="244767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Smiley Face 37"/>
          <p:cNvSpPr/>
          <p:nvPr/>
        </p:nvSpPr>
        <p:spPr>
          <a:xfrm>
            <a:off x="2385537" y="308098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Smiley Face 38"/>
          <p:cNvSpPr/>
          <p:nvPr/>
        </p:nvSpPr>
        <p:spPr>
          <a:xfrm>
            <a:off x="2371044" y="376829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0" name="Smiley Face 39"/>
          <p:cNvSpPr/>
          <p:nvPr/>
        </p:nvSpPr>
        <p:spPr>
          <a:xfrm>
            <a:off x="2362844" y="441367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Smiley Face 40"/>
          <p:cNvSpPr/>
          <p:nvPr/>
        </p:nvSpPr>
        <p:spPr>
          <a:xfrm>
            <a:off x="2362843" y="5140846"/>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Smiley Face 41"/>
          <p:cNvSpPr/>
          <p:nvPr/>
        </p:nvSpPr>
        <p:spPr>
          <a:xfrm>
            <a:off x="2362144" y="5868015"/>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7" name="Right Arrow 1"/>
          <p:cNvSpPr/>
          <p:nvPr/>
        </p:nvSpPr>
        <p:spPr>
          <a:xfrm rot="1880707">
            <a:off x="7449398" y="2677541"/>
            <a:ext cx="2151546" cy="47826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48" name="Right Arrow 60"/>
          <p:cNvSpPr/>
          <p:nvPr/>
        </p:nvSpPr>
        <p:spPr>
          <a:xfrm rot="1126326">
            <a:off x="7478515" y="3396079"/>
            <a:ext cx="1929062" cy="54300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49" name="Right Arrow 63"/>
          <p:cNvSpPr/>
          <p:nvPr/>
        </p:nvSpPr>
        <p:spPr>
          <a:xfrm rot="21034098">
            <a:off x="7480583" y="4201333"/>
            <a:ext cx="1739461" cy="57889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50" name="Right Arrow 67"/>
          <p:cNvSpPr/>
          <p:nvPr/>
        </p:nvSpPr>
        <p:spPr>
          <a:xfrm rot="19809746">
            <a:off x="7543849" y="5009703"/>
            <a:ext cx="2059571" cy="56778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60" name="TextBox 59"/>
          <p:cNvSpPr txBox="1"/>
          <p:nvPr/>
        </p:nvSpPr>
        <p:spPr>
          <a:xfrm>
            <a:off x="9549597" y="1147661"/>
            <a:ext cx="2396918" cy="338554"/>
          </a:xfrm>
          <a:prstGeom prst="rect">
            <a:avLst/>
          </a:prstGeom>
          <a:noFill/>
        </p:spPr>
        <p:txBody>
          <a:bodyPr wrap="square" rtlCol="0">
            <a:spAutoFit/>
          </a:bodyPr>
          <a:lstStyle/>
          <a:p>
            <a:r>
              <a:rPr lang="en-US" sz="1600" dirty="0"/>
              <a:t>Persistent Storage</a:t>
            </a:r>
          </a:p>
        </p:txBody>
      </p:sp>
      <p:sp>
        <p:nvSpPr>
          <p:cNvPr id="61" name="Right Arrow 74"/>
          <p:cNvSpPr/>
          <p:nvPr/>
        </p:nvSpPr>
        <p:spPr>
          <a:xfrm>
            <a:off x="3276916" y="3590736"/>
            <a:ext cx="1584753" cy="104653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62" name="TextBox 61"/>
          <p:cNvSpPr txBox="1"/>
          <p:nvPr/>
        </p:nvSpPr>
        <p:spPr>
          <a:xfrm>
            <a:off x="1821562" y="1169303"/>
            <a:ext cx="1661026" cy="584775"/>
          </a:xfrm>
          <a:prstGeom prst="rect">
            <a:avLst/>
          </a:prstGeom>
          <a:noFill/>
        </p:spPr>
        <p:txBody>
          <a:bodyPr wrap="square" rtlCol="0">
            <a:spAutoFit/>
          </a:bodyPr>
          <a:lstStyle/>
          <a:p>
            <a:r>
              <a:rPr lang="en-US" sz="1600" dirty="0"/>
              <a:t>Millions of</a:t>
            </a:r>
          </a:p>
          <a:p>
            <a:r>
              <a:rPr lang="en-US" sz="1600" dirty="0"/>
              <a:t>end-users</a:t>
            </a:r>
          </a:p>
        </p:txBody>
      </p:sp>
      <p:sp>
        <p:nvSpPr>
          <p:cNvPr id="63" name="TextBox 62"/>
          <p:cNvSpPr txBox="1"/>
          <p:nvPr/>
        </p:nvSpPr>
        <p:spPr>
          <a:xfrm>
            <a:off x="3120706" y="1180334"/>
            <a:ext cx="1716804" cy="1077218"/>
          </a:xfrm>
          <a:prstGeom prst="rect">
            <a:avLst/>
          </a:prstGeom>
          <a:noFill/>
        </p:spPr>
        <p:txBody>
          <a:bodyPr wrap="square" rtlCol="0">
            <a:spAutoFit/>
          </a:bodyPr>
          <a:lstStyle/>
          <a:p>
            <a:r>
              <a:rPr lang="en-US" sz="1600" dirty="0"/>
              <a:t>Page-load and page-update</a:t>
            </a:r>
          </a:p>
          <a:p>
            <a:r>
              <a:rPr lang="en-US" sz="1600" dirty="0"/>
              <a:t>stream(millions/sec)</a:t>
            </a:r>
          </a:p>
        </p:txBody>
      </p:sp>
      <p:sp>
        <p:nvSpPr>
          <p:cNvPr id="64" name="TextBox 63"/>
          <p:cNvSpPr txBox="1"/>
          <p:nvPr/>
        </p:nvSpPr>
        <p:spPr>
          <a:xfrm>
            <a:off x="7460411" y="1192132"/>
            <a:ext cx="2179271" cy="584775"/>
          </a:xfrm>
          <a:prstGeom prst="rect">
            <a:avLst/>
          </a:prstGeom>
          <a:noFill/>
        </p:spPr>
        <p:txBody>
          <a:bodyPr wrap="square" rtlCol="0">
            <a:spAutoFit/>
          </a:bodyPr>
          <a:lstStyle/>
          <a:p>
            <a:r>
              <a:rPr lang="en-US" sz="1600" dirty="0"/>
              <a:t>Billions of key lookups per second</a:t>
            </a:r>
          </a:p>
        </p:txBody>
      </p:sp>
      <p:sp>
        <p:nvSpPr>
          <p:cNvPr id="65" name="TextBox 64"/>
          <p:cNvSpPr txBox="1"/>
          <p:nvPr/>
        </p:nvSpPr>
        <p:spPr>
          <a:xfrm>
            <a:off x="4881762" y="1182112"/>
            <a:ext cx="2328263" cy="584775"/>
          </a:xfrm>
          <a:prstGeom prst="rect">
            <a:avLst/>
          </a:prstGeom>
          <a:noFill/>
        </p:spPr>
        <p:txBody>
          <a:bodyPr wrap="square" rtlCol="0">
            <a:spAutoFit/>
          </a:bodyPr>
          <a:lstStyle/>
          <a:p>
            <a:r>
              <a:rPr lang="en-US" sz="1600" b="1" dirty="0"/>
              <a:t>Hundreds of Stateless </a:t>
            </a:r>
            <a:r>
              <a:rPr lang="en-US" sz="1600" dirty="0"/>
              <a:t>Application Servers</a:t>
            </a:r>
          </a:p>
        </p:txBody>
      </p:sp>
      <p:cxnSp>
        <p:nvCxnSpPr>
          <p:cNvPr id="66" name="Straight Connector 65"/>
          <p:cNvCxnSpPr/>
          <p:nvPr/>
        </p:nvCxnSpPr>
        <p:spPr>
          <a:xfrm>
            <a:off x="3087149" y="1192132"/>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877164" y="1212211"/>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9606127" y="1212211"/>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108629" y="1169303"/>
            <a:ext cx="33556" cy="5326114"/>
          </a:xfrm>
          <a:prstGeom prst="line">
            <a:avLst/>
          </a:prstGeom>
        </p:spPr>
        <p:style>
          <a:lnRef idx="1">
            <a:schemeClr val="accent1"/>
          </a:lnRef>
          <a:fillRef idx="0">
            <a:schemeClr val="accent1"/>
          </a:fillRef>
          <a:effectRef idx="0">
            <a:schemeClr val="accent1"/>
          </a:effectRef>
          <a:fontRef idx="minor">
            <a:schemeClr val="tx1"/>
          </a:fontRef>
        </p:style>
      </p:cxnSp>
      <p:sp>
        <p:nvSpPr>
          <p:cNvPr id="70" name="Explosion: 8 Points 69"/>
          <p:cNvSpPr/>
          <p:nvPr/>
        </p:nvSpPr>
        <p:spPr>
          <a:xfrm>
            <a:off x="9639682" y="3368544"/>
            <a:ext cx="2559220" cy="177230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Overloaded</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54219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a:t>
            </a:r>
          </a:p>
        </p:txBody>
      </p:sp>
      <p:sp>
        <p:nvSpPr>
          <p:cNvPr id="3" name="Content Placeholder 2"/>
          <p:cNvSpPr>
            <a:spLocks noGrp="1"/>
          </p:cNvSpPr>
          <p:nvPr>
            <p:ph idx="1"/>
          </p:nvPr>
        </p:nvSpPr>
        <p:spPr/>
        <p:txBody>
          <a:bodyPr/>
          <a:lstStyle/>
          <a:p>
            <a:r>
              <a:rPr lang="en-US" dirty="0"/>
              <a:t>Objects are assigned a shard id</a:t>
            </a:r>
          </a:p>
          <a:p>
            <a:pPr lvl="1"/>
            <a:r>
              <a:rPr lang="en-US" dirty="0"/>
              <a:t>Objects are bound to this shard for their life time</a:t>
            </a:r>
          </a:p>
          <a:p>
            <a:r>
              <a:rPr lang="en-US" dirty="0"/>
              <a:t>Associations</a:t>
            </a:r>
          </a:p>
          <a:p>
            <a:pPr lvl="1"/>
            <a:r>
              <a:rPr lang="en-US" dirty="0"/>
              <a:t>Defined as (id1, </a:t>
            </a:r>
            <a:r>
              <a:rPr lang="en-US" dirty="0" err="1"/>
              <a:t>atype</a:t>
            </a:r>
            <a:r>
              <a:rPr lang="en-US" dirty="0"/>
              <a:t>, id2)</a:t>
            </a:r>
          </a:p>
          <a:p>
            <a:pPr lvl="1"/>
            <a:r>
              <a:rPr lang="en-US" dirty="0"/>
              <a:t>id1 and id2 are node ids</a:t>
            </a:r>
          </a:p>
          <a:p>
            <a:pPr lvl="1"/>
            <a:r>
              <a:rPr lang="en-US" dirty="0"/>
              <a:t>stored on the shard of its id1</a:t>
            </a:r>
          </a:p>
          <a:p>
            <a:r>
              <a:rPr lang="en-US" dirty="0"/>
              <a:t>Association query can be served from a single server</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100</a:t>
            </a:fld>
            <a:endParaRPr lang="en-US" dirty="0"/>
          </a:p>
        </p:txBody>
      </p:sp>
    </p:spTree>
    <p:extLst>
      <p:ext uri="{BB962C8B-B14F-4D97-AF65-F5344CB8AC3E}">
        <p14:creationId xmlns:p14="http://schemas.microsoft.com/office/powerpoint/2010/main" val="1521643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Follower and Leader Caches</a:t>
            </a:r>
          </a:p>
        </p:txBody>
      </p:sp>
      <p:grpSp>
        <p:nvGrpSpPr>
          <p:cNvPr id="5" name="Group 4"/>
          <p:cNvGrpSpPr/>
          <p:nvPr/>
        </p:nvGrpSpPr>
        <p:grpSpPr>
          <a:xfrm>
            <a:off x="3910012" y="2786062"/>
            <a:ext cx="1157288" cy="642938"/>
            <a:chOff x="3911600" y="3606800"/>
            <a:chExt cx="1371600" cy="762000"/>
          </a:xfrm>
        </p:grpSpPr>
        <p:sp>
          <p:nvSpPr>
            <p:cNvPr id="4" name="Rectangle 3"/>
            <p:cNvSpPr/>
            <p:nvPr/>
          </p:nvSpPr>
          <p:spPr bwMode="auto">
            <a:xfrm>
              <a:off x="3911600" y="3606800"/>
              <a:ext cx="762000" cy="457200"/>
            </a:xfrm>
            <a:prstGeom prst="rect">
              <a:avLst/>
            </a:prstGeom>
            <a:solidFill>
              <a:srgbClr val="E00006"/>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45" name="Rectangle 44"/>
            <p:cNvSpPr/>
            <p:nvPr/>
          </p:nvSpPr>
          <p:spPr bwMode="auto">
            <a:xfrm>
              <a:off x="4064000" y="3683000"/>
              <a:ext cx="762000" cy="457200"/>
            </a:xfrm>
            <a:prstGeom prst="rect">
              <a:avLst/>
            </a:prstGeom>
            <a:solidFill>
              <a:srgbClr val="F1BE17"/>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37" name="Rectangle 36"/>
            <p:cNvSpPr/>
            <p:nvPr/>
          </p:nvSpPr>
          <p:spPr bwMode="auto">
            <a:xfrm>
              <a:off x="4216400" y="3759200"/>
              <a:ext cx="762000" cy="457200"/>
            </a:xfrm>
            <a:prstGeom prst="rect">
              <a:avLst/>
            </a:prstGeom>
            <a:solidFill>
              <a:srgbClr val="22F30D"/>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40" name="Rectangle 39"/>
            <p:cNvSpPr/>
            <p:nvPr/>
          </p:nvSpPr>
          <p:spPr bwMode="auto">
            <a:xfrm>
              <a:off x="4368800" y="3835400"/>
              <a:ext cx="762000" cy="457200"/>
            </a:xfrm>
            <a:prstGeom prst="rect">
              <a:avLst/>
            </a:prstGeom>
            <a:solidFill>
              <a:srgbClr val="1DE7AB"/>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43" name="Rectangle 42"/>
            <p:cNvSpPr/>
            <p:nvPr/>
          </p:nvSpPr>
          <p:spPr bwMode="auto">
            <a:xfrm>
              <a:off x="4521200" y="3911600"/>
              <a:ext cx="762000" cy="457200"/>
            </a:xfrm>
            <a:prstGeom prst="rect">
              <a:avLst/>
            </a:prstGeom>
            <a:solidFill>
              <a:srgbClr val="1E5CE9"/>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sp>
        <p:nvSpPr>
          <p:cNvPr id="36" name="TextBox 35"/>
          <p:cNvSpPr txBox="1"/>
          <p:nvPr/>
        </p:nvSpPr>
        <p:spPr>
          <a:xfrm>
            <a:off x="952500" y="2914651"/>
            <a:ext cx="2893219" cy="455959"/>
          </a:xfrm>
          <a:prstGeom prst="rect">
            <a:avLst/>
          </a:prstGeom>
          <a:noFill/>
        </p:spPr>
        <p:txBody>
          <a:bodyPr wrap="square" rtlCol="0">
            <a:spAutoFit/>
          </a:bodyPr>
          <a:lstStyle/>
          <a:p>
            <a:r>
              <a:rPr lang="en-US" sz="2363" dirty="0"/>
              <a:t>Follower cache</a:t>
            </a:r>
          </a:p>
        </p:txBody>
      </p:sp>
      <p:sp>
        <p:nvSpPr>
          <p:cNvPr id="47" name="TextBox 46"/>
          <p:cNvSpPr txBox="1"/>
          <p:nvPr/>
        </p:nvSpPr>
        <p:spPr>
          <a:xfrm>
            <a:off x="952500" y="5494990"/>
            <a:ext cx="2443163" cy="455959"/>
          </a:xfrm>
          <a:prstGeom prst="rect">
            <a:avLst/>
          </a:prstGeom>
          <a:noFill/>
        </p:spPr>
        <p:txBody>
          <a:bodyPr wrap="square" rtlCol="0">
            <a:spAutoFit/>
          </a:bodyPr>
          <a:lstStyle/>
          <a:p>
            <a:r>
              <a:rPr lang="en-US" sz="2363" dirty="0"/>
              <a:t>Database</a:t>
            </a:r>
          </a:p>
        </p:txBody>
      </p:sp>
      <p:sp>
        <p:nvSpPr>
          <p:cNvPr id="48" name="TextBox 47"/>
          <p:cNvSpPr txBox="1"/>
          <p:nvPr/>
        </p:nvSpPr>
        <p:spPr>
          <a:xfrm>
            <a:off x="952500" y="1500188"/>
            <a:ext cx="1941557" cy="455959"/>
          </a:xfrm>
          <a:prstGeom prst="rect">
            <a:avLst/>
          </a:prstGeom>
          <a:noFill/>
        </p:spPr>
        <p:txBody>
          <a:bodyPr wrap="none" rtlCol="0">
            <a:spAutoFit/>
          </a:bodyPr>
          <a:lstStyle/>
          <a:p>
            <a:r>
              <a:rPr lang="en-US" sz="2363" dirty="0"/>
              <a:t>Web servers</a:t>
            </a:r>
          </a:p>
        </p:txBody>
      </p:sp>
      <p:grpSp>
        <p:nvGrpSpPr>
          <p:cNvPr id="7" name="Group 6"/>
          <p:cNvGrpSpPr/>
          <p:nvPr/>
        </p:nvGrpSpPr>
        <p:grpSpPr>
          <a:xfrm>
            <a:off x="3846096" y="1950245"/>
            <a:ext cx="1028323" cy="707231"/>
            <a:chOff x="3683000" y="2311400"/>
            <a:chExt cx="1218753" cy="1274347"/>
          </a:xfrm>
        </p:grpSpPr>
        <p:sp>
          <p:nvSpPr>
            <p:cNvPr id="49" name="Down Arrow 48"/>
            <p:cNvSpPr/>
            <p:nvPr/>
          </p:nvSpPr>
          <p:spPr bwMode="auto">
            <a:xfrm rot="20645275">
              <a:off x="3683000" y="2311400"/>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51" name="Down Arrow 50"/>
            <p:cNvSpPr/>
            <p:nvPr/>
          </p:nvSpPr>
          <p:spPr bwMode="auto">
            <a:xfrm rot="20011685">
              <a:off x="4149090" y="2329825"/>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54" name="Down Arrow 53"/>
            <p:cNvSpPr/>
            <p:nvPr/>
          </p:nvSpPr>
          <p:spPr bwMode="auto">
            <a:xfrm rot="954725" flipH="1">
              <a:off x="4130863" y="2348122"/>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55" name="Down Arrow 54"/>
            <p:cNvSpPr/>
            <p:nvPr/>
          </p:nvSpPr>
          <p:spPr bwMode="auto">
            <a:xfrm rot="1588315" flipH="1">
              <a:off x="4596953" y="2366547"/>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8" name="Group 7"/>
          <p:cNvGrpSpPr/>
          <p:nvPr/>
        </p:nvGrpSpPr>
        <p:grpSpPr>
          <a:xfrm>
            <a:off x="6031706" y="5357813"/>
            <a:ext cx="1028700" cy="771525"/>
            <a:chOff x="4292600" y="5969000"/>
            <a:chExt cx="1219200" cy="914400"/>
          </a:xfrm>
        </p:grpSpPr>
        <p:sp>
          <p:nvSpPr>
            <p:cNvPr id="58" name="Magnetic Disk 57"/>
            <p:cNvSpPr/>
            <p:nvPr/>
          </p:nvSpPr>
          <p:spPr bwMode="auto">
            <a:xfrm>
              <a:off x="4292600" y="5969000"/>
              <a:ext cx="762000" cy="685800"/>
            </a:xfrm>
            <a:prstGeom prst="flowChartMagneticDisk">
              <a:avLst/>
            </a:prstGeom>
            <a:solidFill>
              <a:srgbClr val="24E958"/>
            </a:solidFill>
            <a:ln>
              <a:solidFill>
                <a:srgbClr val="000000"/>
              </a:solidFill>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57" name="Magnetic Disk 56"/>
            <p:cNvSpPr/>
            <p:nvPr/>
          </p:nvSpPr>
          <p:spPr bwMode="auto">
            <a:xfrm>
              <a:off x="4445000" y="6045200"/>
              <a:ext cx="762000" cy="685800"/>
            </a:xfrm>
            <a:prstGeom prst="flowChartMagneticDisk">
              <a:avLst/>
            </a:prstGeom>
            <a:solidFill>
              <a:srgbClr val="AEE215"/>
            </a:solidFill>
            <a:ln>
              <a:solidFill>
                <a:srgbClr val="000000"/>
              </a:solidFill>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59" name="Magnetic Disk 58"/>
            <p:cNvSpPr/>
            <p:nvPr/>
          </p:nvSpPr>
          <p:spPr bwMode="auto">
            <a:xfrm>
              <a:off x="4597400" y="6121400"/>
              <a:ext cx="762000" cy="685800"/>
            </a:xfrm>
            <a:prstGeom prst="flowChartMagneticDisk">
              <a:avLst/>
            </a:prstGeom>
            <a:solidFill>
              <a:srgbClr val="1E5CE9"/>
            </a:solidFill>
            <a:ln>
              <a:solidFill>
                <a:srgbClr val="000000"/>
              </a:solidFill>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9" name="Magnetic Disk 8"/>
            <p:cNvSpPr/>
            <p:nvPr/>
          </p:nvSpPr>
          <p:spPr bwMode="auto">
            <a:xfrm>
              <a:off x="4749800" y="6197600"/>
              <a:ext cx="762000" cy="685800"/>
            </a:xfrm>
            <a:prstGeom prst="flowChartMagneticDisk">
              <a:avLst/>
            </a:prstGeom>
            <a:solidFill>
              <a:srgbClr val="E00018"/>
            </a:solidFill>
            <a:ln>
              <a:solidFill>
                <a:srgbClr val="000000"/>
              </a:solidFill>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90" name="Group 89"/>
          <p:cNvGrpSpPr/>
          <p:nvPr/>
        </p:nvGrpSpPr>
        <p:grpSpPr>
          <a:xfrm>
            <a:off x="3698761" y="1628775"/>
            <a:ext cx="1432833" cy="257175"/>
            <a:chOff x="3530600" y="1892300"/>
            <a:chExt cx="1698172" cy="304800"/>
          </a:xfrm>
        </p:grpSpPr>
        <p:sp>
          <p:nvSpPr>
            <p:cNvPr id="91" name="Rounded Rectangle 90"/>
            <p:cNvSpPr/>
            <p:nvPr/>
          </p:nvSpPr>
          <p:spPr bwMode="auto">
            <a:xfrm>
              <a:off x="3530600"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2" name="Rounded Rectangle 91"/>
            <p:cNvSpPr/>
            <p:nvPr/>
          </p:nvSpPr>
          <p:spPr bwMode="auto">
            <a:xfrm>
              <a:off x="3878943"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3" name="Rounded Rectangle 92"/>
            <p:cNvSpPr/>
            <p:nvPr/>
          </p:nvSpPr>
          <p:spPr bwMode="auto">
            <a:xfrm>
              <a:off x="4227286"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4" name="Rounded Rectangle 93"/>
            <p:cNvSpPr/>
            <p:nvPr/>
          </p:nvSpPr>
          <p:spPr bwMode="auto">
            <a:xfrm>
              <a:off x="4575629"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5" name="Rounded Rectangle 94"/>
            <p:cNvSpPr/>
            <p:nvPr/>
          </p:nvSpPr>
          <p:spPr bwMode="auto">
            <a:xfrm>
              <a:off x="4923972"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96" name="Group 95"/>
          <p:cNvGrpSpPr/>
          <p:nvPr/>
        </p:nvGrpSpPr>
        <p:grpSpPr>
          <a:xfrm>
            <a:off x="5820455" y="1628775"/>
            <a:ext cx="1432833" cy="257175"/>
            <a:chOff x="3530600" y="1892300"/>
            <a:chExt cx="1698172" cy="304800"/>
          </a:xfrm>
        </p:grpSpPr>
        <p:sp>
          <p:nvSpPr>
            <p:cNvPr id="97" name="Rounded Rectangle 96"/>
            <p:cNvSpPr/>
            <p:nvPr/>
          </p:nvSpPr>
          <p:spPr bwMode="auto">
            <a:xfrm>
              <a:off x="3530600"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8" name="Rounded Rectangle 97"/>
            <p:cNvSpPr/>
            <p:nvPr/>
          </p:nvSpPr>
          <p:spPr bwMode="auto">
            <a:xfrm>
              <a:off x="3878943"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9" name="Rounded Rectangle 98"/>
            <p:cNvSpPr/>
            <p:nvPr/>
          </p:nvSpPr>
          <p:spPr bwMode="auto">
            <a:xfrm>
              <a:off x="4227286"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0" name="Rounded Rectangle 99"/>
            <p:cNvSpPr/>
            <p:nvPr/>
          </p:nvSpPr>
          <p:spPr bwMode="auto">
            <a:xfrm>
              <a:off x="4575629"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1" name="Rounded Rectangle 100"/>
            <p:cNvSpPr/>
            <p:nvPr/>
          </p:nvSpPr>
          <p:spPr bwMode="auto">
            <a:xfrm>
              <a:off x="4923972"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102" name="Group 101"/>
          <p:cNvGrpSpPr/>
          <p:nvPr/>
        </p:nvGrpSpPr>
        <p:grpSpPr>
          <a:xfrm>
            <a:off x="7877855" y="1628775"/>
            <a:ext cx="1432833" cy="257175"/>
            <a:chOff x="3530600" y="1892300"/>
            <a:chExt cx="1698172" cy="304800"/>
          </a:xfrm>
        </p:grpSpPr>
        <p:sp>
          <p:nvSpPr>
            <p:cNvPr id="103" name="Rounded Rectangle 102"/>
            <p:cNvSpPr/>
            <p:nvPr/>
          </p:nvSpPr>
          <p:spPr bwMode="auto">
            <a:xfrm>
              <a:off x="3530600"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4" name="Rounded Rectangle 103"/>
            <p:cNvSpPr/>
            <p:nvPr/>
          </p:nvSpPr>
          <p:spPr bwMode="auto">
            <a:xfrm>
              <a:off x="3878943"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5" name="Rounded Rectangle 104"/>
            <p:cNvSpPr/>
            <p:nvPr/>
          </p:nvSpPr>
          <p:spPr bwMode="auto">
            <a:xfrm>
              <a:off x="4227286"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6" name="Rounded Rectangle 105"/>
            <p:cNvSpPr/>
            <p:nvPr/>
          </p:nvSpPr>
          <p:spPr bwMode="auto">
            <a:xfrm>
              <a:off x="4575629"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7" name="Rounded Rectangle 106"/>
            <p:cNvSpPr/>
            <p:nvPr/>
          </p:nvSpPr>
          <p:spPr bwMode="auto">
            <a:xfrm>
              <a:off x="4923972"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108" name="Group 107"/>
          <p:cNvGrpSpPr/>
          <p:nvPr/>
        </p:nvGrpSpPr>
        <p:grpSpPr>
          <a:xfrm>
            <a:off x="5967790" y="1950245"/>
            <a:ext cx="1028323" cy="707231"/>
            <a:chOff x="3683000" y="2311400"/>
            <a:chExt cx="1218753" cy="1274347"/>
          </a:xfrm>
        </p:grpSpPr>
        <p:sp>
          <p:nvSpPr>
            <p:cNvPr id="109" name="Down Arrow 108"/>
            <p:cNvSpPr/>
            <p:nvPr/>
          </p:nvSpPr>
          <p:spPr bwMode="auto">
            <a:xfrm rot="20645275">
              <a:off x="3683000" y="2311400"/>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0" name="Down Arrow 109"/>
            <p:cNvSpPr/>
            <p:nvPr/>
          </p:nvSpPr>
          <p:spPr bwMode="auto">
            <a:xfrm rot="20011685">
              <a:off x="4149090" y="2329825"/>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1" name="Down Arrow 110"/>
            <p:cNvSpPr/>
            <p:nvPr/>
          </p:nvSpPr>
          <p:spPr bwMode="auto">
            <a:xfrm rot="954725" flipH="1">
              <a:off x="4130863" y="2348122"/>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2" name="Down Arrow 111"/>
            <p:cNvSpPr/>
            <p:nvPr/>
          </p:nvSpPr>
          <p:spPr bwMode="auto">
            <a:xfrm rot="1588315" flipH="1">
              <a:off x="4596953" y="2366547"/>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113" name="Group 112"/>
          <p:cNvGrpSpPr/>
          <p:nvPr/>
        </p:nvGrpSpPr>
        <p:grpSpPr>
          <a:xfrm>
            <a:off x="8025190" y="1950245"/>
            <a:ext cx="1028323" cy="707231"/>
            <a:chOff x="3683000" y="2311400"/>
            <a:chExt cx="1218753" cy="1274347"/>
          </a:xfrm>
        </p:grpSpPr>
        <p:sp>
          <p:nvSpPr>
            <p:cNvPr id="114" name="Down Arrow 113"/>
            <p:cNvSpPr/>
            <p:nvPr/>
          </p:nvSpPr>
          <p:spPr bwMode="auto">
            <a:xfrm rot="20645275">
              <a:off x="3683000" y="2311400"/>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5" name="Down Arrow 114"/>
            <p:cNvSpPr/>
            <p:nvPr/>
          </p:nvSpPr>
          <p:spPr bwMode="auto">
            <a:xfrm rot="20011685">
              <a:off x="4149090" y="2329825"/>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6" name="Down Arrow 115"/>
            <p:cNvSpPr/>
            <p:nvPr/>
          </p:nvSpPr>
          <p:spPr bwMode="auto">
            <a:xfrm rot="954725" flipH="1">
              <a:off x="4130863" y="2348122"/>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7" name="Down Arrow 116"/>
            <p:cNvSpPr/>
            <p:nvPr/>
          </p:nvSpPr>
          <p:spPr bwMode="auto">
            <a:xfrm rot="1588315" flipH="1">
              <a:off x="4596953" y="2366547"/>
              <a:ext cx="304800" cy="1219200"/>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78" name="Down Arrow 77"/>
          <p:cNvSpPr/>
          <p:nvPr/>
        </p:nvSpPr>
        <p:spPr bwMode="auto">
          <a:xfrm rot="18178546">
            <a:off x="5394400" y="3447809"/>
            <a:ext cx="257175" cy="898267"/>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8" name="Down Arrow 117"/>
          <p:cNvSpPr/>
          <p:nvPr/>
        </p:nvSpPr>
        <p:spPr bwMode="auto">
          <a:xfrm rot="18191779">
            <a:off x="5139108" y="3252475"/>
            <a:ext cx="257175" cy="1540015"/>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9" name="Down Arrow 118"/>
          <p:cNvSpPr/>
          <p:nvPr/>
        </p:nvSpPr>
        <p:spPr bwMode="auto">
          <a:xfrm rot="3538969" flipH="1">
            <a:off x="7915134" y="3193921"/>
            <a:ext cx="257175" cy="1689995"/>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0" name="Down Arrow 119"/>
          <p:cNvSpPr/>
          <p:nvPr/>
        </p:nvSpPr>
        <p:spPr bwMode="auto">
          <a:xfrm rot="3560068" flipH="1">
            <a:off x="7727316" y="3117194"/>
            <a:ext cx="257175" cy="1461783"/>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1" name="Down Arrow 120"/>
          <p:cNvSpPr/>
          <p:nvPr/>
        </p:nvSpPr>
        <p:spPr bwMode="auto">
          <a:xfrm flipH="1">
            <a:off x="6353175" y="3493295"/>
            <a:ext cx="257175" cy="514349"/>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2" name="Down Arrow 121"/>
          <p:cNvSpPr/>
          <p:nvPr/>
        </p:nvSpPr>
        <p:spPr bwMode="auto">
          <a:xfrm flipH="1">
            <a:off x="6651484" y="3557587"/>
            <a:ext cx="257175" cy="514351"/>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73" name="Group 72"/>
          <p:cNvGrpSpPr/>
          <p:nvPr/>
        </p:nvGrpSpPr>
        <p:grpSpPr>
          <a:xfrm>
            <a:off x="6031706" y="2786062"/>
            <a:ext cx="1157288" cy="642938"/>
            <a:chOff x="3911600" y="3606800"/>
            <a:chExt cx="1371600" cy="762000"/>
          </a:xfrm>
        </p:grpSpPr>
        <p:sp>
          <p:nvSpPr>
            <p:cNvPr id="74" name="Rectangle 73"/>
            <p:cNvSpPr/>
            <p:nvPr/>
          </p:nvSpPr>
          <p:spPr bwMode="auto">
            <a:xfrm>
              <a:off x="3911600" y="3606800"/>
              <a:ext cx="762000" cy="457200"/>
            </a:xfrm>
            <a:prstGeom prst="rect">
              <a:avLst/>
            </a:prstGeom>
            <a:solidFill>
              <a:srgbClr val="E00006"/>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75" name="Rectangle 74"/>
            <p:cNvSpPr/>
            <p:nvPr/>
          </p:nvSpPr>
          <p:spPr bwMode="auto">
            <a:xfrm>
              <a:off x="4064000" y="3683000"/>
              <a:ext cx="762000" cy="457200"/>
            </a:xfrm>
            <a:prstGeom prst="rect">
              <a:avLst/>
            </a:prstGeom>
            <a:solidFill>
              <a:srgbClr val="F1BE17"/>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76" name="Rectangle 75"/>
            <p:cNvSpPr/>
            <p:nvPr/>
          </p:nvSpPr>
          <p:spPr bwMode="auto">
            <a:xfrm>
              <a:off x="4216400" y="3759200"/>
              <a:ext cx="762000" cy="457200"/>
            </a:xfrm>
            <a:prstGeom prst="rect">
              <a:avLst/>
            </a:prstGeom>
            <a:solidFill>
              <a:srgbClr val="22F30D"/>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77" name="Rectangle 76"/>
            <p:cNvSpPr/>
            <p:nvPr/>
          </p:nvSpPr>
          <p:spPr bwMode="auto">
            <a:xfrm>
              <a:off x="4368800" y="3835400"/>
              <a:ext cx="762000" cy="457200"/>
            </a:xfrm>
            <a:prstGeom prst="rect">
              <a:avLst/>
            </a:prstGeom>
            <a:solidFill>
              <a:srgbClr val="1DE7AB"/>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79" name="Rectangle 78"/>
            <p:cNvSpPr/>
            <p:nvPr/>
          </p:nvSpPr>
          <p:spPr bwMode="auto">
            <a:xfrm>
              <a:off x="4521200" y="3911600"/>
              <a:ext cx="762000" cy="457200"/>
            </a:xfrm>
            <a:prstGeom prst="rect">
              <a:avLst/>
            </a:prstGeom>
            <a:solidFill>
              <a:srgbClr val="1E5CE9"/>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80" name="Group 79"/>
          <p:cNvGrpSpPr/>
          <p:nvPr/>
        </p:nvGrpSpPr>
        <p:grpSpPr>
          <a:xfrm>
            <a:off x="8089106" y="2786062"/>
            <a:ext cx="1157288" cy="642938"/>
            <a:chOff x="3911600" y="3606800"/>
            <a:chExt cx="1371600" cy="762000"/>
          </a:xfrm>
        </p:grpSpPr>
        <p:sp>
          <p:nvSpPr>
            <p:cNvPr id="81" name="Rectangle 80"/>
            <p:cNvSpPr/>
            <p:nvPr/>
          </p:nvSpPr>
          <p:spPr bwMode="auto">
            <a:xfrm>
              <a:off x="3911600" y="3606800"/>
              <a:ext cx="762000" cy="457200"/>
            </a:xfrm>
            <a:prstGeom prst="rect">
              <a:avLst/>
            </a:prstGeom>
            <a:solidFill>
              <a:srgbClr val="E00006"/>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82" name="Rectangle 81"/>
            <p:cNvSpPr/>
            <p:nvPr/>
          </p:nvSpPr>
          <p:spPr bwMode="auto">
            <a:xfrm>
              <a:off x="4064000" y="3683000"/>
              <a:ext cx="762000" cy="457200"/>
            </a:xfrm>
            <a:prstGeom prst="rect">
              <a:avLst/>
            </a:prstGeom>
            <a:solidFill>
              <a:srgbClr val="F1BE17"/>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83" name="Rectangle 82"/>
            <p:cNvSpPr/>
            <p:nvPr/>
          </p:nvSpPr>
          <p:spPr bwMode="auto">
            <a:xfrm>
              <a:off x="4216400" y="3759200"/>
              <a:ext cx="762000" cy="457200"/>
            </a:xfrm>
            <a:prstGeom prst="rect">
              <a:avLst/>
            </a:prstGeom>
            <a:solidFill>
              <a:srgbClr val="22F30D"/>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84" name="Rectangle 83"/>
            <p:cNvSpPr/>
            <p:nvPr/>
          </p:nvSpPr>
          <p:spPr bwMode="auto">
            <a:xfrm>
              <a:off x="4368800" y="3835400"/>
              <a:ext cx="762000" cy="457200"/>
            </a:xfrm>
            <a:prstGeom prst="rect">
              <a:avLst/>
            </a:prstGeom>
            <a:solidFill>
              <a:srgbClr val="1DE7AB"/>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85" name="Rectangle 84"/>
            <p:cNvSpPr/>
            <p:nvPr/>
          </p:nvSpPr>
          <p:spPr bwMode="auto">
            <a:xfrm>
              <a:off x="4521200" y="3911600"/>
              <a:ext cx="762000" cy="457200"/>
            </a:xfrm>
            <a:prstGeom prst="rect">
              <a:avLst/>
            </a:prstGeom>
            <a:solidFill>
              <a:srgbClr val="1E5CE9"/>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86" name="Group 85"/>
          <p:cNvGrpSpPr/>
          <p:nvPr/>
        </p:nvGrpSpPr>
        <p:grpSpPr>
          <a:xfrm>
            <a:off x="6031706" y="4071937"/>
            <a:ext cx="1157288" cy="642938"/>
            <a:chOff x="3911600" y="3606800"/>
            <a:chExt cx="1371600" cy="762000"/>
          </a:xfrm>
        </p:grpSpPr>
        <p:sp>
          <p:nvSpPr>
            <p:cNvPr id="87" name="Rectangle 86"/>
            <p:cNvSpPr/>
            <p:nvPr/>
          </p:nvSpPr>
          <p:spPr bwMode="auto">
            <a:xfrm>
              <a:off x="3911600" y="3606800"/>
              <a:ext cx="762000" cy="457200"/>
            </a:xfrm>
            <a:prstGeom prst="rect">
              <a:avLst/>
            </a:prstGeom>
            <a:solidFill>
              <a:srgbClr val="E00006"/>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88" name="Rectangle 87"/>
            <p:cNvSpPr/>
            <p:nvPr/>
          </p:nvSpPr>
          <p:spPr bwMode="auto">
            <a:xfrm>
              <a:off x="4064000" y="3683000"/>
              <a:ext cx="762000" cy="457200"/>
            </a:xfrm>
            <a:prstGeom prst="rect">
              <a:avLst/>
            </a:prstGeom>
            <a:solidFill>
              <a:srgbClr val="F1BE17"/>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89" name="Rectangle 88"/>
            <p:cNvSpPr/>
            <p:nvPr/>
          </p:nvSpPr>
          <p:spPr bwMode="auto">
            <a:xfrm>
              <a:off x="4216400" y="3759200"/>
              <a:ext cx="762000" cy="457200"/>
            </a:xfrm>
            <a:prstGeom prst="rect">
              <a:avLst/>
            </a:prstGeom>
            <a:solidFill>
              <a:srgbClr val="22F30D"/>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25" name="Rectangle 124"/>
            <p:cNvSpPr/>
            <p:nvPr/>
          </p:nvSpPr>
          <p:spPr bwMode="auto">
            <a:xfrm>
              <a:off x="4368800" y="3835400"/>
              <a:ext cx="762000" cy="457200"/>
            </a:xfrm>
            <a:prstGeom prst="rect">
              <a:avLst/>
            </a:prstGeom>
            <a:solidFill>
              <a:srgbClr val="1DE7AB"/>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26" name="Rectangle 125"/>
            <p:cNvSpPr/>
            <p:nvPr/>
          </p:nvSpPr>
          <p:spPr bwMode="auto">
            <a:xfrm>
              <a:off x="4521200" y="3911600"/>
              <a:ext cx="762000" cy="457200"/>
            </a:xfrm>
            <a:prstGeom prst="rect">
              <a:avLst/>
            </a:prstGeom>
            <a:solidFill>
              <a:srgbClr val="1E5CE9"/>
            </a:solidFill>
            <a:ln w="12700" cmpd="sng">
              <a:solidFill>
                <a:schemeClr val="tx1"/>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sp>
        <p:nvSpPr>
          <p:cNvPr id="127" name="Down Arrow 126"/>
          <p:cNvSpPr/>
          <p:nvPr/>
        </p:nvSpPr>
        <p:spPr bwMode="auto">
          <a:xfrm rot="19987393" flipH="1">
            <a:off x="6221325" y="4675448"/>
            <a:ext cx="257175" cy="615894"/>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8" name="Down Arrow 127"/>
          <p:cNvSpPr/>
          <p:nvPr/>
        </p:nvSpPr>
        <p:spPr bwMode="auto">
          <a:xfrm flipH="1">
            <a:off x="6651484" y="4843461"/>
            <a:ext cx="257175" cy="514351"/>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9" name="TextBox 128"/>
          <p:cNvSpPr txBox="1"/>
          <p:nvPr/>
        </p:nvSpPr>
        <p:spPr>
          <a:xfrm>
            <a:off x="952500" y="4209115"/>
            <a:ext cx="2893219" cy="455959"/>
          </a:xfrm>
          <a:prstGeom prst="rect">
            <a:avLst/>
          </a:prstGeom>
          <a:noFill/>
        </p:spPr>
        <p:txBody>
          <a:bodyPr wrap="square" rtlCol="0">
            <a:spAutoFit/>
          </a:bodyPr>
          <a:lstStyle/>
          <a:p>
            <a:r>
              <a:rPr lang="en-US" sz="2363" dirty="0"/>
              <a:t>Leader cache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101</a:t>
            </a:fld>
            <a:endParaRPr lang="en-US" dirty="0"/>
          </a:p>
        </p:txBody>
      </p:sp>
      <p:sp>
        <p:nvSpPr>
          <p:cNvPr id="123" name="Footer Placeholder 2"/>
          <p:cNvSpPr>
            <a:spLocks noGrp="1"/>
          </p:cNvSpPr>
          <p:nvPr>
            <p:ph type="ftr" sz="quarter" idx="11"/>
          </p:nvPr>
        </p:nvSpPr>
        <p:spPr>
          <a:xfrm>
            <a:off x="2055062" y="6375548"/>
            <a:ext cx="7619999" cy="365125"/>
          </a:xfrm>
        </p:spPr>
        <p:txBody>
          <a:bodyPr/>
          <a:lstStyle/>
          <a:p>
            <a:r>
              <a:rPr lang="en-US" dirty="0"/>
              <a:t>This slide was taken from Facebook TAO’s presentation ATC`13 </a:t>
            </a:r>
          </a:p>
        </p:txBody>
      </p:sp>
    </p:spTree>
    <p:custDataLst>
      <p:tags r:id="rId1"/>
    </p:custDataLst>
    <p:extLst>
      <p:ext uri="{BB962C8B-B14F-4D97-AF65-F5344CB8AC3E}">
        <p14:creationId xmlns:p14="http://schemas.microsoft.com/office/powerpoint/2010/main" val="5228083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7739" y="624110"/>
            <a:ext cx="9376874" cy="1280890"/>
          </a:xfrm>
        </p:spPr>
        <p:txBody>
          <a:bodyPr/>
          <a:lstStyle/>
          <a:p>
            <a:r>
              <a:rPr lang="en-US" dirty="0"/>
              <a:t>Write-through Caching – Association Lists</a:t>
            </a:r>
          </a:p>
        </p:txBody>
      </p:sp>
      <p:sp>
        <p:nvSpPr>
          <p:cNvPr id="4" name="Rectangle 3"/>
          <p:cNvSpPr/>
          <p:nvPr/>
        </p:nvSpPr>
        <p:spPr bwMode="auto">
          <a:xfrm>
            <a:off x="3910012" y="2786062"/>
            <a:ext cx="642938" cy="385763"/>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45" name="Rectangle 44"/>
          <p:cNvSpPr/>
          <p:nvPr/>
        </p:nvSpPr>
        <p:spPr bwMode="auto">
          <a:xfrm>
            <a:off x="4038600" y="2850356"/>
            <a:ext cx="642938" cy="385763"/>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37" name="Rectangle 36"/>
          <p:cNvSpPr/>
          <p:nvPr/>
        </p:nvSpPr>
        <p:spPr bwMode="auto">
          <a:xfrm>
            <a:off x="4167187" y="2914650"/>
            <a:ext cx="642938" cy="385763"/>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40" name="Rectangle 39"/>
          <p:cNvSpPr/>
          <p:nvPr/>
        </p:nvSpPr>
        <p:spPr bwMode="auto">
          <a:xfrm>
            <a:off x="4295775" y="2978944"/>
            <a:ext cx="642938" cy="385763"/>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36" name="TextBox 35"/>
          <p:cNvSpPr txBox="1"/>
          <p:nvPr/>
        </p:nvSpPr>
        <p:spPr>
          <a:xfrm>
            <a:off x="952500" y="2914651"/>
            <a:ext cx="2893219" cy="455959"/>
          </a:xfrm>
          <a:prstGeom prst="rect">
            <a:avLst/>
          </a:prstGeom>
          <a:noFill/>
        </p:spPr>
        <p:txBody>
          <a:bodyPr wrap="square" rtlCol="0">
            <a:spAutoFit/>
          </a:bodyPr>
          <a:lstStyle/>
          <a:p>
            <a:r>
              <a:rPr lang="en-US" sz="2363" dirty="0"/>
              <a:t>Follower cache</a:t>
            </a:r>
          </a:p>
        </p:txBody>
      </p:sp>
      <p:sp>
        <p:nvSpPr>
          <p:cNvPr id="47" name="TextBox 46"/>
          <p:cNvSpPr txBox="1"/>
          <p:nvPr/>
        </p:nvSpPr>
        <p:spPr>
          <a:xfrm>
            <a:off x="952500" y="5494990"/>
            <a:ext cx="2443163" cy="455959"/>
          </a:xfrm>
          <a:prstGeom prst="rect">
            <a:avLst/>
          </a:prstGeom>
          <a:noFill/>
        </p:spPr>
        <p:txBody>
          <a:bodyPr wrap="square" rtlCol="0">
            <a:spAutoFit/>
          </a:bodyPr>
          <a:lstStyle/>
          <a:p>
            <a:r>
              <a:rPr lang="en-US" sz="2363" dirty="0"/>
              <a:t>Database</a:t>
            </a:r>
          </a:p>
        </p:txBody>
      </p:sp>
      <p:sp>
        <p:nvSpPr>
          <p:cNvPr id="48" name="TextBox 47"/>
          <p:cNvSpPr txBox="1"/>
          <p:nvPr/>
        </p:nvSpPr>
        <p:spPr>
          <a:xfrm>
            <a:off x="952500" y="1500188"/>
            <a:ext cx="1941557" cy="455959"/>
          </a:xfrm>
          <a:prstGeom prst="rect">
            <a:avLst/>
          </a:prstGeom>
          <a:noFill/>
        </p:spPr>
        <p:txBody>
          <a:bodyPr wrap="none" rtlCol="0">
            <a:spAutoFit/>
          </a:bodyPr>
          <a:lstStyle/>
          <a:p>
            <a:r>
              <a:rPr lang="en-US" sz="2363" dirty="0"/>
              <a:t>Web servers</a:t>
            </a:r>
          </a:p>
        </p:txBody>
      </p:sp>
      <p:grpSp>
        <p:nvGrpSpPr>
          <p:cNvPr id="8" name="Group 7"/>
          <p:cNvGrpSpPr/>
          <p:nvPr/>
        </p:nvGrpSpPr>
        <p:grpSpPr>
          <a:xfrm>
            <a:off x="6031706" y="5357813"/>
            <a:ext cx="1028700" cy="771525"/>
            <a:chOff x="4292600" y="5969000"/>
            <a:chExt cx="1219200" cy="914400"/>
          </a:xfrm>
          <a:solidFill>
            <a:srgbClr val="FAE79D"/>
          </a:solidFill>
        </p:grpSpPr>
        <p:sp>
          <p:nvSpPr>
            <p:cNvPr id="58" name="Magnetic Disk 57"/>
            <p:cNvSpPr/>
            <p:nvPr/>
          </p:nvSpPr>
          <p:spPr bwMode="auto">
            <a:xfrm>
              <a:off x="4292600" y="5969000"/>
              <a:ext cx="762000" cy="685800"/>
            </a:xfrm>
            <a:prstGeom prst="flowChartMagneticDisk">
              <a:avLst/>
            </a:prstGeom>
            <a:ln>
              <a:headEnd type="arrow"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57" name="Magnetic Disk 56"/>
            <p:cNvSpPr/>
            <p:nvPr/>
          </p:nvSpPr>
          <p:spPr bwMode="auto">
            <a:xfrm>
              <a:off x="4445000" y="6045200"/>
              <a:ext cx="762000" cy="685800"/>
            </a:xfrm>
            <a:prstGeom prst="flowChartMagneticDisk">
              <a:avLst/>
            </a:prstGeom>
            <a:ln>
              <a:headEnd type="arrow"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59" name="Magnetic Disk 58"/>
            <p:cNvSpPr/>
            <p:nvPr/>
          </p:nvSpPr>
          <p:spPr bwMode="auto">
            <a:xfrm>
              <a:off x="4597400" y="6121400"/>
              <a:ext cx="762000" cy="685800"/>
            </a:xfrm>
            <a:prstGeom prst="flowChartMagneticDisk">
              <a:avLst/>
            </a:prstGeom>
            <a:ln>
              <a:headEnd type="arrow"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9" name="Magnetic Disk 8"/>
            <p:cNvSpPr/>
            <p:nvPr/>
          </p:nvSpPr>
          <p:spPr bwMode="auto">
            <a:xfrm>
              <a:off x="4749800" y="6197600"/>
              <a:ext cx="762000" cy="685800"/>
            </a:xfrm>
            <a:prstGeom prst="flowChartMagneticDisk">
              <a:avLst/>
            </a:prstGeom>
            <a:ln>
              <a:headEnd type="arrow"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ctr" anchorCtr="0" compatLnSpc="1">
              <a:prstTxWarp prst="textNoShape">
                <a:avLst/>
              </a:prstTxWarp>
            </a:bodyPr>
            <a:lstStyle/>
            <a:p>
              <a:r>
                <a:rPr lang="en-US" sz="1519" dirty="0">
                  <a:solidFill>
                    <a:srgbClr val="000000"/>
                  </a:solidFill>
                  <a:latin typeface="Vista Sans OT Reg" pitchFamily="-65" charset="0"/>
                  <a:ea typeface="ヒラギノ角ゴ ProN W3" pitchFamily="-65" charset="-128"/>
                  <a:cs typeface="ヒラギノ角ゴ ProN W3" pitchFamily="-65" charset="-128"/>
                </a:rPr>
                <a:t>X,…</a:t>
              </a:r>
            </a:p>
          </p:txBody>
        </p:sp>
      </p:grpSp>
      <p:grpSp>
        <p:nvGrpSpPr>
          <p:cNvPr id="90" name="Group 89"/>
          <p:cNvGrpSpPr/>
          <p:nvPr/>
        </p:nvGrpSpPr>
        <p:grpSpPr>
          <a:xfrm>
            <a:off x="3698761" y="1628775"/>
            <a:ext cx="1432833" cy="257175"/>
            <a:chOff x="3530600" y="1892300"/>
            <a:chExt cx="1698172" cy="304800"/>
          </a:xfrm>
        </p:grpSpPr>
        <p:sp>
          <p:nvSpPr>
            <p:cNvPr id="91" name="Rounded Rectangle 90"/>
            <p:cNvSpPr/>
            <p:nvPr/>
          </p:nvSpPr>
          <p:spPr bwMode="auto">
            <a:xfrm>
              <a:off x="3530600"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2" name="Rounded Rectangle 91"/>
            <p:cNvSpPr/>
            <p:nvPr/>
          </p:nvSpPr>
          <p:spPr bwMode="auto">
            <a:xfrm>
              <a:off x="3878943"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3" name="Rounded Rectangle 92"/>
            <p:cNvSpPr/>
            <p:nvPr/>
          </p:nvSpPr>
          <p:spPr bwMode="auto">
            <a:xfrm>
              <a:off x="4227286"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4" name="Rounded Rectangle 93"/>
            <p:cNvSpPr/>
            <p:nvPr/>
          </p:nvSpPr>
          <p:spPr bwMode="auto">
            <a:xfrm>
              <a:off x="4575629"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5" name="Rounded Rectangle 94"/>
            <p:cNvSpPr/>
            <p:nvPr/>
          </p:nvSpPr>
          <p:spPr bwMode="auto">
            <a:xfrm>
              <a:off x="4923972"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96" name="Group 95"/>
          <p:cNvGrpSpPr/>
          <p:nvPr/>
        </p:nvGrpSpPr>
        <p:grpSpPr>
          <a:xfrm>
            <a:off x="5820455" y="1628775"/>
            <a:ext cx="1432833" cy="257175"/>
            <a:chOff x="3530600" y="1892300"/>
            <a:chExt cx="1698172" cy="304800"/>
          </a:xfrm>
        </p:grpSpPr>
        <p:sp>
          <p:nvSpPr>
            <p:cNvPr id="97" name="Rounded Rectangle 96"/>
            <p:cNvSpPr/>
            <p:nvPr/>
          </p:nvSpPr>
          <p:spPr bwMode="auto">
            <a:xfrm>
              <a:off x="3530600"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8" name="Rounded Rectangle 97"/>
            <p:cNvSpPr/>
            <p:nvPr/>
          </p:nvSpPr>
          <p:spPr bwMode="auto">
            <a:xfrm>
              <a:off x="3878943"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99" name="Rounded Rectangle 98"/>
            <p:cNvSpPr/>
            <p:nvPr/>
          </p:nvSpPr>
          <p:spPr bwMode="auto">
            <a:xfrm>
              <a:off x="4227286"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0" name="Rounded Rectangle 99"/>
            <p:cNvSpPr/>
            <p:nvPr/>
          </p:nvSpPr>
          <p:spPr bwMode="auto">
            <a:xfrm>
              <a:off x="4575629"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1" name="Rounded Rectangle 100"/>
            <p:cNvSpPr/>
            <p:nvPr/>
          </p:nvSpPr>
          <p:spPr bwMode="auto">
            <a:xfrm>
              <a:off x="4923972"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102" name="Group 101"/>
          <p:cNvGrpSpPr/>
          <p:nvPr/>
        </p:nvGrpSpPr>
        <p:grpSpPr>
          <a:xfrm>
            <a:off x="7877855" y="1628775"/>
            <a:ext cx="1432833" cy="257175"/>
            <a:chOff x="3530600" y="1892300"/>
            <a:chExt cx="1698172" cy="304800"/>
          </a:xfrm>
        </p:grpSpPr>
        <p:sp>
          <p:nvSpPr>
            <p:cNvPr id="103" name="Rounded Rectangle 102"/>
            <p:cNvSpPr/>
            <p:nvPr/>
          </p:nvSpPr>
          <p:spPr bwMode="auto">
            <a:xfrm>
              <a:off x="3530600"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4" name="Rounded Rectangle 103"/>
            <p:cNvSpPr/>
            <p:nvPr/>
          </p:nvSpPr>
          <p:spPr bwMode="auto">
            <a:xfrm>
              <a:off x="3878943"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5" name="Rounded Rectangle 104"/>
            <p:cNvSpPr/>
            <p:nvPr/>
          </p:nvSpPr>
          <p:spPr bwMode="auto">
            <a:xfrm>
              <a:off x="4227286"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6" name="Rounded Rectangle 105"/>
            <p:cNvSpPr/>
            <p:nvPr/>
          </p:nvSpPr>
          <p:spPr bwMode="auto">
            <a:xfrm>
              <a:off x="4575629"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07" name="Rounded Rectangle 106"/>
            <p:cNvSpPr/>
            <p:nvPr/>
          </p:nvSpPr>
          <p:spPr bwMode="auto">
            <a:xfrm>
              <a:off x="4923972" y="18923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sp>
        <p:nvSpPr>
          <p:cNvPr id="78" name="Down Arrow 77"/>
          <p:cNvSpPr/>
          <p:nvPr/>
        </p:nvSpPr>
        <p:spPr bwMode="auto">
          <a:xfrm rot="7375108">
            <a:off x="5322331" y="3315191"/>
            <a:ext cx="257175" cy="1070051"/>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35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0" name="Down Arrow 119"/>
          <p:cNvSpPr/>
          <p:nvPr/>
        </p:nvSpPr>
        <p:spPr bwMode="auto">
          <a:xfrm rot="14344077" flipH="1">
            <a:off x="7727316" y="3117194"/>
            <a:ext cx="257175" cy="1461783"/>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35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1" name="Down Arrow 120"/>
          <p:cNvSpPr/>
          <p:nvPr/>
        </p:nvSpPr>
        <p:spPr bwMode="auto">
          <a:xfrm flipH="1">
            <a:off x="6353175" y="3493294"/>
            <a:ext cx="385763" cy="514349"/>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35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73" name="Group 72"/>
          <p:cNvGrpSpPr/>
          <p:nvPr/>
        </p:nvGrpSpPr>
        <p:grpSpPr>
          <a:xfrm>
            <a:off x="6031706" y="2786062"/>
            <a:ext cx="1607344" cy="642938"/>
            <a:chOff x="3911600" y="3606800"/>
            <a:chExt cx="1905000" cy="762000"/>
          </a:xfrm>
          <a:solidFill>
            <a:srgbClr val="F9B809"/>
          </a:solidFill>
        </p:grpSpPr>
        <p:sp>
          <p:nvSpPr>
            <p:cNvPr id="74" name="Rectangle 73"/>
            <p:cNvSpPr/>
            <p:nvPr/>
          </p:nvSpPr>
          <p:spPr bwMode="auto">
            <a:xfrm>
              <a:off x="3911600" y="36068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75" name="Rectangle 74"/>
            <p:cNvSpPr/>
            <p:nvPr/>
          </p:nvSpPr>
          <p:spPr bwMode="auto">
            <a:xfrm>
              <a:off x="4064000" y="36830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76" name="Rectangle 75"/>
            <p:cNvSpPr/>
            <p:nvPr/>
          </p:nvSpPr>
          <p:spPr bwMode="auto">
            <a:xfrm>
              <a:off x="4216400" y="37592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77" name="Rectangle 76"/>
            <p:cNvSpPr/>
            <p:nvPr/>
          </p:nvSpPr>
          <p:spPr bwMode="auto">
            <a:xfrm>
              <a:off x="4368800" y="38354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79" name="Rectangle 78"/>
            <p:cNvSpPr/>
            <p:nvPr/>
          </p:nvSpPr>
          <p:spPr bwMode="auto">
            <a:xfrm>
              <a:off x="4521200" y="3911600"/>
              <a:ext cx="12954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ctr" anchorCtr="0" compatLnSpc="1">
              <a:prstTxWarp prst="textNoShape">
                <a:avLst/>
              </a:prstTxWarp>
            </a:bodyPr>
            <a:lstStyle/>
            <a:p>
              <a:r>
                <a:rPr lang="en-US" sz="1519" dirty="0">
                  <a:solidFill>
                    <a:srgbClr val="000000"/>
                  </a:solidFill>
                </a:rPr>
                <a:t>X,A,B,C</a:t>
              </a:r>
            </a:p>
          </p:txBody>
        </p:sp>
      </p:grpSp>
      <p:grpSp>
        <p:nvGrpSpPr>
          <p:cNvPr id="80" name="Group 79"/>
          <p:cNvGrpSpPr/>
          <p:nvPr/>
        </p:nvGrpSpPr>
        <p:grpSpPr>
          <a:xfrm>
            <a:off x="8089106" y="2786062"/>
            <a:ext cx="1157288" cy="642938"/>
            <a:chOff x="3911600" y="3606800"/>
            <a:chExt cx="1371600" cy="762000"/>
          </a:xfrm>
          <a:solidFill>
            <a:srgbClr val="F9B809"/>
          </a:solidFill>
        </p:grpSpPr>
        <p:sp>
          <p:nvSpPr>
            <p:cNvPr id="81" name="Rectangle 80"/>
            <p:cNvSpPr/>
            <p:nvPr/>
          </p:nvSpPr>
          <p:spPr bwMode="auto">
            <a:xfrm>
              <a:off x="3911600" y="36068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82" name="Rectangle 81"/>
            <p:cNvSpPr/>
            <p:nvPr/>
          </p:nvSpPr>
          <p:spPr bwMode="auto">
            <a:xfrm>
              <a:off x="4064000" y="36830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83" name="Rectangle 82"/>
            <p:cNvSpPr/>
            <p:nvPr/>
          </p:nvSpPr>
          <p:spPr bwMode="auto">
            <a:xfrm>
              <a:off x="4216400" y="37592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84" name="Rectangle 83"/>
            <p:cNvSpPr/>
            <p:nvPr/>
          </p:nvSpPr>
          <p:spPr bwMode="auto">
            <a:xfrm>
              <a:off x="4368800" y="38354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85" name="Rectangle 84"/>
            <p:cNvSpPr/>
            <p:nvPr/>
          </p:nvSpPr>
          <p:spPr bwMode="auto">
            <a:xfrm>
              <a:off x="4521200" y="39116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grpSp>
      <p:sp>
        <p:nvSpPr>
          <p:cNvPr id="128" name="Down Arrow 127"/>
          <p:cNvSpPr/>
          <p:nvPr/>
        </p:nvSpPr>
        <p:spPr bwMode="auto">
          <a:xfrm flipH="1">
            <a:off x="6353175" y="4779169"/>
            <a:ext cx="385763" cy="514351"/>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35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9" name="TextBox 128"/>
          <p:cNvSpPr txBox="1"/>
          <p:nvPr/>
        </p:nvSpPr>
        <p:spPr>
          <a:xfrm>
            <a:off x="952500" y="4209115"/>
            <a:ext cx="2893219" cy="455959"/>
          </a:xfrm>
          <a:prstGeom prst="rect">
            <a:avLst/>
          </a:prstGeom>
          <a:noFill/>
        </p:spPr>
        <p:txBody>
          <a:bodyPr wrap="square" rtlCol="0">
            <a:spAutoFit/>
          </a:bodyPr>
          <a:lstStyle/>
          <a:p>
            <a:r>
              <a:rPr lang="en-US" sz="2363" dirty="0"/>
              <a:t>Leader cache</a:t>
            </a:r>
          </a:p>
        </p:txBody>
      </p:sp>
      <p:sp>
        <p:nvSpPr>
          <p:cNvPr id="131" name="Down Arrow 130"/>
          <p:cNvSpPr/>
          <p:nvPr/>
        </p:nvSpPr>
        <p:spPr bwMode="auto">
          <a:xfrm flipH="1">
            <a:off x="6353175" y="1950244"/>
            <a:ext cx="385763" cy="771525"/>
          </a:xfrm>
          <a:prstGeom prst="downArrow">
            <a:avLst>
              <a:gd name="adj1" fmla="val 3801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35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133" name="Group 132"/>
          <p:cNvGrpSpPr/>
          <p:nvPr/>
        </p:nvGrpSpPr>
        <p:grpSpPr>
          <a:xfrm>
            <a:off x="6031706" y="4071937"/>
            <a:ext cx="1607344" cy="642938"/>
            <a:chOff x="3911600" y="3606800"/>
            <a:chExt cx="1905000" cy="762000"/>
          </a:xfrm>
          <a:solidFill>
            <a:srgbClr val="F9B809"/>
          </a:solidFill>
        </p:grpSpPr>
        <p:sp>
          <p:nvSpPr>
            <p:cNvPr id="134" name="Rectangle 133"/>
            <p:cNvSpPr/>
            <p:nvPr/>
          </p:nvSpPr>
          <p:spPr bwMode="auto">
            <a:xfrm>
              <a:off x="3911600" y="36068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35" name="Rectangle 134"/>
            <p:cNvSpPr/>
            <p:nvPr/>
          </p:nvSpPr>
          <p:spPr bwMode="auto">
            <a:xfrm>
              <a:off x="4064000" y="36830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36" name="Rectangle 135"/>
            <p:cNvSpPr/>
            <p:nvPr/>
          </p:nvSpPr>
          <p:spPr bwMode="auto">
            <a:xfrm>
              <a:off x="4216400" y="37592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37" name="Rectangle 136"/>
            <p:cNvSpPr/>
            <p:nvPr/>
          </p:nvSpPr>
          <p:spPr bwMode="auto">
            <a:xfrm>
              <a:off x="4368800" y="38354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38" name="Rectangle 137"/>
            <p:cNvSpPr/>
            <p:nvPr/>
          </p:nvSpPr>
          <p:spPr bwMode="auto">
            <a:xfrm>
              <a:off x="4521200" y="3911600"/>
              <a:ext cx="12954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ctr" anchorCtr="0" compatLnSpc="1">
              <a:prstTxWarp prst="textNoShape">
                <a:avLst/>
              </a:prstTxWarp>
            </a:bodyPr>
            <a:lstStyle/>
            <a:p>
              <a:r>
                <a:rPr lang="en-US" sz="1519" dirty="0">
                  <a:solidFill>
                    <a:srgbClr val="000000"/>
                  </a:solidFill>
                </a:rPr>
                <a:t>X,A,B,C</a:t>
              </a:r>
            </a:p>
          </p:txBody>
        </p:sp>
      </p:grpSp>
      <p:grpSp>
        <p:nvGrpSpPr>
          <p:cNvPr id="139" name="Group 138"/>
          <p:cNvGrpSpPr/>
          <p:nvPr/>
        </p:nvGrpSpPr>
        <p:grpSpPr>
          <a:xfrm>
            <a:off x="6031706" y="2786062"/>
            <a:ext cx="1607344" cy="642938"/>
            <a:chOff x="3911600" y="3606800"/>
            <a:chExt cx="1905000" cy="762000"/>
          </a:xfrm>
          <a:solidFill>
            <a:srgbClr val="F9B809"/>
          </a:solidFill>
        </p:grpSpPr>
        <p:sp>
          <p:nvSpPr>
            <p:cNvPr id="140" name="Rectangle 139"/>
            <p:cNvSpPr/>
            <p:nvPr/>
          </p:nvSpPr>
          <p:spPr bwMode="auto">
            <a:xfrm>
              <a:off x="3911600" y="36068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41" name="Rectangle 140"/>
            <p:cNvSpPr/>
            <p:nvPr/>
          </p:nvSpPr>
          <p:spPr bwMode="auto">
            <a:xfrm>
              <a:off x="4064000" y="36830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42" name="Rectangle 141"/>
            <p:cNvSpPr/>
            <p:nvPr/>
          </p:nvSpPr>
          <p:spPr bwMode="auto">
            <a:xfrm>
              <a:off x="4216400" y="37592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43" name="Rectangle 142"/>
            <p:cNvSpPr/>
            <p:nvPr/>
          </p:nvSpPr>
          <p:spPr bwMode="auto">
            <a:xfrm>
              <a:off x="4368800" y="38354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44" name="Rectangle 143"/>
            <p:cNvSpPr/>
            <p:nvPr/>
          </p:nvSpPr>
          <p:spPr bwMode="auto">
            <a:xfrm>
              <a:off x="4521200" y="3911600"/>
              <a:ext cx="12954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ctr" anchorCtr="0" compatLnSpc="1">
              <a:prstTxWarp prst="textNoShape">
                <a:avLst/>
              </a:prstTxWarp>
            </a:bodyPr>
            <a:lstStyle/>
            <a:p>
              <a:r>
                <a:rPr lang="en-US" sz="1519" dirty="0">
                  <a:solidFill>
                    <a:srgbClr val="000000"/>
                  </a:solidFill>
                </a:rPr>
                <a:t>Y,A,B,C</a:t>
              </a:r>
            </a:p>
          </p:txBody>
        </p:sp>
      </p:grpSp>
      <p:grpSp>
        <p:nvGrpSpPr>
          <p:cNvPr id="151" name="Group 150"/>
          <p:cNvGrpSpPr/>
          <p:nvPr/>
        </p:nvGrpSpPr>
        <p:grpSpPr>
          <a:xfrm>
            <a:off x="6031706" y="4071937"/>
            <a:ext cx="1607344" cy="642938"/>
            <a:chOff x="3911600" y="3606800"/>
            <a:chExt cx="1905000" cy="762000"/>
          </a:xfrm>
          <a:solidFill>
            <a:srgbClr val="F9B809"/>
          </a:solidFill>
        </p:grpSpPr>
        <p:sp>
          <p:nvSpPr>
            <p:cNvPr id="152" name="Rectangle 151"/>
            <p:cNvSpPr/>
            <p:nvPr/>
          </p:nvSpPr>
          <p:spPr bwMode="auto">
            <a:xfrm>
              <a:off x="3911600" y="36068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53" name="Rectangle 152"/>
            <p:cNvSpPr/>
            <p:nvPr/>
          </p:nvSpPr>
          <p:spPr bwMode="auto">
            <a:xfrm>
              <a:off x="4064000" y="36830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54" name="Rectangle 153"/>
            <p:cNvSpPr/>
            <p:nvPr/>
          </p:nvSpPr>
          <p:spPr bwMode="auto">
            <a:xfrm>
              <a:off x="4216400" y="37592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55" name="Rectangle 154"/>
            <p:cNvSpPr/>
            <p:nvPr/>
          </p:nvSpPr>
          <p:spPr bwMode="auto">
            <a:xfrm>
              <a:off x="4368800" y="3835400"/>
              <a:ext cx="7620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p>
          </p:txBody>
        </p:sp>
        <p:sp>
          <p:nvSpPr>
            <p:cNvPr id="156" name="Rectangle 155"/>
            <p:cNvSpPr/>
            <p:nvPr/>
          </p:nvSpPr>
          <p:spPr bwMode="auto">
            <a:xfrm>
              <a:off x="4521200" y="3911600"/>
              <a:ext cx="1295400" cy="4572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ctr" anchorCtr="0" compatLnSpc="1">
              <a:prstTxWarp prst="textNoShape">
                <a:avLst/>
              </a:prstTxWarp>
            </a:bodyPr>
            <a:lstStyle/>
            <a:p>
              <a:r>
                <a:rPr lang="en-US" sz="1519" dirty="0">
                  <a:solidFill>
                    <a:srgbClr val="000000"/>
                  </a:solidFill>
                </a:rPr>
                <a:t>Y,A,B,C</a:t>
              </a:r>
            </a:p>
          </p:txBody>
        </p:sp>
      </p:grpSp>
      <p:sp>
        <p:nvSpPr>
          <p:cNvPr id="3" name="Rectangle 2"/>
          <p:cNvSpPr/>
          <p:nvPr/>
        </p:nvSpPr>
        <p:spPr bwMode="auto">
          <a:xfrm>
            <a:off x="6803231" y="2143125"/>
            <a:ext cx="900113" cy="450056"/>
          </a:xfrm>
          <a:prstGeom prst="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688"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X –&gt; Y</a:t>
            </a:r>
          </a:p>
        </p:txBody>
      </p:sp>
      <p:sp>
        <p:nvSpPr>
          <p:cNvPr id="157" name="Rectangle 156"/>
          <p:cNvSpPr/>
          <p:nvPr/>
        </p:nvSpPr>
        <p:spPr bwMode="auto">
          <a:xfrm>
            <a:off x="6803231" y="3557588"/>
            <a:ext cx="900113" cy="450056"/>
          </a:xfrm>
          <a:prstGeom prst="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688"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X –&gt; Y</a:t>
            </a:r>
          </a:p>
        </p:txBody>
      </p:sp>
      <p:sp>
        <p:nvSpPr>
          <p:cNvPr id="158" name="Rectangle 157"/>
          <p:cNvSpPr/>
          <p:nvPr/>
        </p:nvSpPr>
        <p:spPr bwMode="auto">
          <a:xfrm>
            <a:off x="6803231" y="4843463"/>
            <a:ext cx="900113" cy="450056"/>
          </a:xfrm>
          <a:prstGeom prst="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688"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X –&gt; Y</a:t>
            </a:r>
          </a:p>
        </p:txBody>
      </p:sp>
      <p:sp>
        <p:nvSpPr>
          <p:cNvPr id="159" name="Rectangle 158"/>
          <p:cNvSpPr/>
          <p:nvPr/>
        </p:nvSpPr>
        <p:spPr bwMode="auto">
          <a:xfrm>
            <a:off x="7639050" y="4972050"/>
            <a:ext cx="514350" cy="450056"/>
          </a:xfrm>
          <a:prstGeom prst="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ok</a:t>
            </a:r>
          </a:p>
        </p:txBody>
      </p:sp>
      <p:sp>
        <p:nvSpPr>
          <p:cNvPr id="160" name="Rectangle 159"/>
          <p:cNvSpPr/>
          <p:nvPr/>
        </p:nvSpPr>
        <p:spPr bwMode="auto">
          <a:xfrm>
            <a:off x="7639050" y="2271713"/>
            <a:ext cx="514350" cy="450056"/>
          </a:xfrm>
          <a:prstGeom prst="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ok</a:t>
            </a:r>
          </a:p>
        </p:txBody>
      </p:sp>
      <p:sp>
        <p:nvSpPr>
          <p:cNvPr id="161" name="Rectangle 160"/>
          <p:cNvSpPr/>
          <p:nvPr/>
        </p:nvSpPr>
        <p:spPr bwMode="auto">
          <a:xfrm>
            <a:off x="3588544" y="3557588"/>
            <a:ext cx="1350169" cy="450056"/>
          </a:xfrm>
          <a:prstGeom prst="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refill X</a:t>
            </a:r>
          </a:p>
        </p:txBody>
      </p:sp>
      <p:sp>
        <p:nvSpPr>
          <p:cNvPr id="162" name="Rectangle 161"/>
          <p:cNvSpPr/>
          <p:nvPr/>
        </p:nvSpPr>
        <p:spPr bwMode="auto">
          <a:xfrm>
            <a:off x="8539162" y="3557588"/>
            <a:ext cx="1350169" cy="450056"/>
          </a:xfrm>
          <a:prstGeom prst="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refill X</a:t>
            </a:r>
          </a:p>
        </p:txBody>
      </p:sp>
      <p:sp>
        <p:nvSpPr>
          <p:cNvPr id="163" name="Rectangle 162"/>
          <p:cNvSpPr/>
          <p:nvPr/>
        </p:nvSpPr>
        <p:spPr bwMode="auto">
          <a:xfrm>
            <a:off x="7639050" y="3686175"/>
            <a:ext cx="514350" cy="450056"/>
          </a:xfrm>
          <a:prstGeom prst="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ok</a:t>
            </a:r>
          </a:p>
        </p:txBody>
      </p:sp>
      <p:grpSp>
        <p:nvGrpSpPr>
          <p:cNvPr id="164" name="Group 163"/>
          <p:cNvGrpSpPr/>
          <p:nvPr/>
        </p:nvGrpSpPr>
        <p:grpSpPr>
          <a:xfrm>
            <a:off x="6031706" y="5357813"/>
            <a:ext cx="1028700" cy="771525"/>
            <a:chOff x="4292600" y="5969000"/>
            <a:chExt cx="1219200" cy="914400"/>
          </a:xfrm>
          <a:solidFill>
            <a:srgbClr val="FAE79D"/>
          </a:solidFill>
        </p:grpSpPr>
        <p:sp>
          <p:nvSpPr>
            <p:cNvPr id="165" name="Magnetic Disk 164"/>
            <p:cNvSpPr/>
            <p:nvPr/>
          </p:nvSpPr>
          <p:spPr bwMode="auto">
            <a:xfrm>
              <a:off x="4292600" y="5969000"/>
              <a:ext cx="762000" cy="685800"/>
            </a:xfrm>
            <a:prstGeom prst="flowChartMagneticDisk">
              <a:avLst/>
            </a:prstGeom>
            <a:ln>
              <a:headEnd type="arrow"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166" name="Magnetic Disk 165"/>
            <p:cNvSpPr/>
            <p:nvPr/>
          </p:nvSpPr>
          <p:spPr bwMode="auto">
            <a:xfrm>
              <a:off x="4445000" y="6045200"/>
              <a:ext cx="762000" cy="685800"/>
            </a:xfrm>
            <a:prstGeom prst="flowChartMagneticDisk">
              <a:avLst/>
            </a:prstGeom>
            <a:ln>
              <a:headEnd type="arrow"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167" name="Magnetic Disk 166"/>
            <p:cNvSpPr/>
            <p:nvPr/>
          </p:nvSpPr>
          <p:spPr bwMode="auto">
            <a:xfrm>
              <a:off x="4597400" y="6121400"/>
              <a:ext cx="762000" cy="685800"/>
            </a:xfrm>
            <a:prstGeom prst="flowChartMagneticDisk">
              <a:avLst/>
            </a:prstGeom>
            <a:ln>
              <a:headEnd type="arrow"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688"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168" name="Magnetic Disk 167"/>
            <p:cNvSpPr/>
            <p:nvPr/>
          </p:nvSpPr>
          <p:spPr bwMode="auto">
            <a:xfrm>
              <a:off x="4749800" y="6197600"/>
              <a:ext cx="762000" cy="685800"/>
            </a:xfrm>
            <a:prstGeom prst="flowChartMagneticDisk">
              <a:avLst/>
            </a:prstGeom>
            <a:ln>
              <a:headEnd type="arrow"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ctr" anchorCtr="0" compatLnSpc="1">
              <a:prstTxWarp prst="textNoShape">
                <a:avLst/>
              </a:prstTxWarp>
            </a:bodyPr>
            <a:lstStyle/>
            <a:p>
              <a:r>
                <a:rPr lang="en-US" sz="1519" dirty="0">
                  <a:solidFill>
                    <a:srgbClr val="000000"/>
                  </a:solidFill>
                  <a:latin typeface="Vista Sans OT Reg" pitchFamily="-65" charset="0"/>
                  <a:ea typeface="ヒラギノ角ゴ ProN W3" pitchFamily="-65" charset="-128"/>
                  <a:cs typeface="ヒラギノ角ゴ ProN W3" pitchFamily="-65" charset="-128"/>
                </a:rPr>
                <a:t>Y,…</a:t>
              </a:r>
            </a:p>
          </p:txBody>
        </p:sp>
      </p:grpSp>
      <p:sp>
        <p:nvSpPr>
          <p:cNvPr id="108" name="Rectangle 107"/>
          <p:cNvSpPr/>
          <p:nvPr/>
        </p:nvSpPr>
        <p:spPr bwMode="auto">
          <a:xfrm>
            <a:off x="4424362" y="3043237"/>
            <a:ext cx="1092994" cy="385763"/>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ctr" anchorCtr="0" compatLnSpc="1">
            <a:prstTxWarp prst="textNoShape">
              <a:avLst/>
            </a:prstTxWarp>
          </a:bodyPr>
          <a:lstStyle/>
          <a:p>
            <a:r>
              <a:rPr lang="en-US" sz="1519" dirty="0">
                <a:solidFill>
                  <a:schemeClr val="tx1"/>
                </a:solidFill>
              </a:rPr>
              <a:t>X,A,B,C</a:t>
            </a:r>
            <a:endParaRPr lang="en-US" sz="1688" dirty="0">
              <a:solidFill>
                <a:schemeClr val="tx1"/>
              </a:solidFill>
            </a:endParaRPr>
          </a:p>
        </p:txBody>
      </p:sp>
      <p:sp>
        <p:nvSpPr>
          <p:cNvPr id="150" name="Rectangle 149"/>
          <p:cNvSpPr/>
          <p:nvPr/>
        </p:nvSpPr>
        <p:spPr bwMode="auto">
          <a:xfrm>
            <a:off x="4424362" y="3043237"/>
            <a:ext cx="1092994" cy="385763"/>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ctr" anchorCtr="0" compatLnSpc="1">
            <a:prstTxWarp prst="textNoShape">
              <a:avLst/>
            </a:prstTxWarp>
          </a:bodyPr>
          <a:lstStyle/>
          <a:p>
            <a:r>
              <a:rPr lang="en-US" sz="1519" dirty="0">
                <a:solidFill>
                  <a:schemeClr val="tx1"/>
                </a:solidFill>
              </a:rPr>
              <a:t>Y,A,B,C</a:t>
            </a:r>
            <a:endParaRPr lang="en-US" sz="1688" dirty="0">
              <a:solidFill>
                <a:schemeClr val="tx1"/>
              </a:solidFill>
            </a:endParaRPr>
          </a:p>
        </p:txBody>
      </p:sp>
      <p:sp>
        <p:nvSpPr>
          <p:cNvPr id="109" name="Rectangle 108"/>
          <p:cNvSpPr/>
          <p:nvPr/>
        </p:nvSpPr>
        <p:spPr bwMode="auto">
          <a:xfrm>
            <a:off x="3588544" y="4136231"/>
            <a:ext cx="1543050" cy="450056"/>
          </a:xfrm>
          <a:prstGeom prst="rect">
            <a:avLst/>
          </a:prstGeom>
          <a:ln>
            <a:headEnd type="arrow"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range get</a:t>
            </a:r>
          </a:p>
        </p:txBody>
      </p:sp>
      <p:sp>
        <p:nvSpPr>
          <p:cNvPr id="110" name="Down Arrow 109"/>
          <p:cNvSpPr/>
          <p:nvPr/>
        </p:nvSpPr>
        <p:spPr bwMode="auto">
          <a:xfrm rot="18175108">
            <a:off x="5329130" y="3614142"/>
            <a:ext cx="257175" cy="1070051"/>
          </a:xfrm>
          <a:prstGeom prst="downArrow">
            <a:avLst>
              <a:gd name="adj1" fmla="val 38010"/>
              <a:gd name="adj2" fmla="val 50000"/>
            </a:avLst>
          </a:prstGeom>
          <a:ln>
            <a:headEnd type="arrow"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35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102</a:t>
            </a:fld>
            <a:endParaRPr lang="en-US" dirty="0"/>
          </a:p>
        </p:txBody>
      </p:sp>
      <p:sp>
        <p:nvSpPr>
          <p:cNvPr id="87" name="Footer Placeholder 2"/>
          <p:cNvSpPr>
            <a:spLocks noGrp="1"/>
          </p:cNvSpPr>
          <p:nvPr>
            <p:ph type="ftr" sz="quarter" idx="11"/>
          </p:nvPr>
        </p:nvSpPr>
        <p:spPr>
          <a:xfrm>
            <a:off x="2055062" y="6375548"/>
            <a:ext cx="7619999" cy="365125"/>
          </a:xfrm>
        </p:spPr>
        <p:txBody>
          <a:bodyPr/>
          <a:lstStyle/>
          <a:p>
            <a:r>
              <a:rPr lang="en-US" dirty="0"/>
              <a:t>This slide was taken from Facebook TAO’s presentation ATC`13 </a:t>
            </a:r>
          </a:p>
        </p:txBody>
      </p:sp>
    </p:spTree>
    <p:custDataLst>
      <p:tags r:id="rId1"/>
    </p:custDataLst>
    <p:extLst>
      <p:ext uri="{BB962C8B-B14F-4D97-AF65-F5344CB8AC3E}">
        <p14:creationId xmlns:p14="http://schemas.microsoft.com/office/powerpoint/2010/main" val="26721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120" grpId="0" animBg="1"/>
      <p:bldP spid="121" grpId="0" animBg="1"/>
      <p:bldP spid="128" grpId="0" animBg="1"/>
      <p:bldP spid="131" grpId="0" animBg="1"/>
      <p:bldP spid="3" grpId="0" animBg="1"/>
      <p:bldP spid="157" grpId="0" animBg="1"/>
      <p:bldP spid="158" grpId="0" animBg="1"/>
      <p:bldP spid="159" grpId="0" animBg="1"/>
      <p:bldP spid="160" grpId="0" animBg="1"/>
      <p:bldP spid="161" grpId="0" animBg="1"/>
      <p:bldP spid="162" grpId="0" animBg="1"/>
      <p:bldP spid="163" grpId="0" animBg="1"/>
      <p:bldP spid="150" grpId="0" animBg="1"/>
      <p:bldP spid="109" grpId="0" animBg="1"/>
      <p:bldP spid="1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75"/>
              <a:t>Asynchronous DB Replication</a:t>
            </a:r>
            <a:endParaRPr lang="en-US" sz="3375" dirty="0"/>
          </a:p>
        </p:txBody>
      </p:sp>
      <p:sp>
        <p:nvSpPr>
          <p:cNvPr id="7" name="TextBox 6"/>
          <p:cNvSpPr txBox="1"/>
          <p:nvPr/>
        </p:nvSpPr>
        <p:spPr>
          <a:xfrm>
            <a:off x="888206" y="3064669"/>
            <a:ext cx="1928813" cy="403957"/>
          </a:xfrm>
          <a:prstGeom prst="rect">
            <a:avLst/>
          </a:prstGeom>
          <a:noFill/>
        </p:spPr>
        <p:txBody>
          <a:bodyPr wrap="square" rtlCol="0">
            <a:spAutoFit/>
          </a:bodyPr>
          <a:lstStyle/>
          <a:p>
            <a:r>
              <a:rPr lang="en-US" sz="1519" dirty="0"/>
              <a:t>Follower</a:t>
            </a:r>
            <a:r>
              <a:rPr lang="en-US" sz="2025" dirty="0"/>
              <a:t> cache</a:t>
            </a:r>
          </a:p>
        </p:txBody>
      </p:sp>
      <p:sp>
        <p:nvSpPr>
          <p:cNvPr id="11" name="TextBox 10"/>
          <p:cNvSpPr txBox="1"/>
          <p:nvPr/>
        </p:nvSpPr>
        <p:spPr>
          <a:xfrm>
            <a:off x="888206" y="5293519"/>
            <a:ext cx="1398140" cy="403957"/>
          </a:xfrm>
          <a:prstGeom prst="rect">
            <a:avLst/>
          </a:prstGeom>
          <a:noFill/>
        </p:spPr>
        <p:txBody>
          <a:bodyPr wrap="none" rtlCol="0">
            <a:spAutoFit/>
          </a:bodyPr>
          <a:lstStyle/>
          <a:p>
            <a:r>
              <a:rPr lang="en-US" sz="1519" dirty="0"/>
              <a:t>D</a:t>
            </a:r>
            <a:r>
              <a:rPr lang="en-US" sz="2025" dirty="0"/>
              <a:t>atabase</a:t>
            </a:r>
          </a:p>
        </p:txBody>
      </p:sp>
      <p:sp>
        <p:nvSpPr>
          <p:cNvPr id="24" name="TextBox 23"/>
          <p:cNvSpPr txBox="1"/>
          <p:nvPr/>
        </p:nvSpPr>
        <p:spPr>
          <a:xfrm>
            <a:off x="952500" y="1950244"/>
            <a:ext cx="1630575" cy="403957"/>
          </a:xfrm>
          <a:prstGeom prst="rect">
            <a:avLst/>
          </a:prstGeom>
          <a:noFill/>
        </p:spPr>
        <p:txBody>
          <a:bodyPr wrap="none" rtlCol="0">
            <a:spAutoFit/>
          </a:bodyPr>
          <a:lstStyle/>
          <a:p>
            <a:r>
              <a:rPr lang="en-US" sz="1519" dirty="0"/>
              <a:t>W</a:t>
            </a:r>
            <a:r>
              <a:rPr lang="en-US" sz="2025" dirty="0"/>
              <a:t>eb servers</a:t>
            </a:r>
          </a:p>
        </p:txBody>
      </p:sp>
      <p:cxnSp>
        <p:nvCxnSpPr>
          <p:cNvPr id="6" name="Straight Connector 5"/>
          <p:cNvCxnSpPr/>
          <p:nvPr/>
        </p:nvCxnSpPr>
        <p:spPr bwMode="auto">
          <a:xfrm>
            <a:off x="6417469" y="1500187"/>
            <a:ext cx="0" cy="4757738"/>
          </a:xfrm>
          <a:prstGeom prst="line">
            <a:avLst/>
          </a:prstGeom>
          <a:solidFill>
            <a:srgbClr val="F0C423"/>
          </a:solidFill>
          <a:ln w="63500" cap="flat" cmpd="sng" algn="ctr">
            <a:solidFill>
              <a:schemeClr val="tx1"/>
            </a:solidFill>
            <a:prstDash val="dash"/>
            <a:round/>
            <a:headEnd type="none" w="med" len="med"/>
            <a:tailEnd type="none" w="med" len="med"/>
          </a:ln>
          <a:effectLst/>
        </p:spPr>
      </p:cxnSp>
      <p:sp>
        <p:nvSpPr>
          <p:cNvPr id="72" name="TextBox 71"/>
          <p:cNvSpPr txBox="1"/>
          <p:nvPr/>
        </p:nvSpPr>
        <p:spPr>
          <a:xfrm>
            <a:off x="2817019" y="1435894"/>
            <a:ext cx="3150394" cy="403957"/>
          </a:xfrm>
          <a:prstGeom prst="rect">
            <a:avLst/>
          </a:prstGeom>
          <a:noFill/>
        </p:spPr>
        <p:txBody>
          <a:bodyPr wrap="square" rtlCol="0">
            <a:spAutoFit/>
          </a:bodyPr>
          <a:lstStyle/>
          <a:p>
            <a:pPr algn="ctr"/>
            <a:r>
              <a:rPr lang="en-US" sz="2025" dirty="0"/>
              <a:t>Master data center</a:t>
            </a:r>
          </a:p>
        </p:txBody>
      </p:sp>
      <p:sp>
        <p:nvSpPr>
          <p:cNvPr id="73" name="TextBox 72"/>
          <p:cNvSpPr txBox="1"/>
          <p:nvPr/>
        </p:nvSpPr>
        <p:spPr>
          <a:xfrm>
            <a:off x="6738937" y="1435894"/>
            <a:ext cx="3150394" cy="403957"/>
          </a:xfrm>
          <a:prstGeom prst="rect">
            <a:avLst/>
          </a:prstGeom>
          <a:noFill/>
        </p:spPr>
        <p:txBody>
          <a:bodyPr wrap="square" rtlCol="0">
            <a:spAutoFit/>
          </a:bodyPr>
          <a:lstStyle/>
          <a:p>
            <a:pPr algn="ctr"/>
            <a:r>
              <a:rPr lang="en-US" sz="2025" dirty="0"/>
              <a:t>Replica data center</a:t>
            </a:r>
          </a:p>
        </p:txBody>
      </p:sp>
      <p:grpSp>
        <p:nvGrpSpPr>
          <p:cNvPr id="5" name="Group 4"/>
          <p:cNvGrpSpPr/>
          <p:nvPr/>
        </p:nvGrpSpPr>
        <p:grpSpPr>
          <a:xfrm>
            <a:off x="2817019" y="2014538"/>
            <a:ext cx="3343275" cy="4018359"/>
            <a:chOff x="2616200" y="2387600"/>
            <a:chExt cx="3962400" cy="4762500"/>
          </a:xfrm>
        </p:grpSpPr>
        <p:grpSp>
          <p:nvGrpSpPr>
            <p:cNvPr id="3" name="Group 2"/>
            <p:cNvGrpSpPr/>
            <p:nvPr/>
          </p:nvGrpSpPr>
          <p:grpSpPr>
            <a:xfrm>
              <a:off x="2616200" y="2387600"/>
              <a:ext cx="1001486" cy="304800"/>
              <a:chOff x="2681514" y="2387600"/>
              <a:chExt cx="1001486" cy="304800"/>
            </a:xfrm>
          </p:grpSpPr>
          <p:sp>
            <p:nvSpPr>
              <p:cNvPr id="16" name="Rounded Rectangle 15"/>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7" name="Rounded Rectangle 16"/>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8" name="Rounded Rectangle 17"/>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48" name="Group 47"/>
            <p:cNvGrpSpPr/>
            <p:nvPr/>
          </p:nvGrpSpPr>
          <p:grpSpPr>
            <a:xfrm>
              <a:off x="2616200" y="3530600"/>
              <a:ext cx="1219200" cy="762000"/>
              <a:chOff x="4292600" y="3454400"/>
              <a:chExt cx="1219200" cy="762000"/>
            </a:xfrm>
          </p:grpSpPr>
          <p:sp>
            <p:nvSpPr>
              <p:cNvPr id="4" name="Rectangle 3"/>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44" name="Rectangle 43"/>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45" name="Rectangle 44"/>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46" name="Rectangle 45"/>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60" name="Group 59"/>
            <p:cNvGrpSpPr/>
            <p:nvPr/>
          </p:nvGrpSpPr>
          <p:grpSpPr>
            <a:xfrm>
              <a:off x="3987800" y="6159500"/>
              <a:ext cx="1219200" cy="990600"/>
              <a:chOff x="4292600" y="5892800"/>
              <a:chExt cx="1219200" cy="990600"/>
            </a:xfrm>
          </p:grpSpPr>
          <p:sp>
            <p:nvSpPr>
              <p:cNvPr id="9" name="Magnetic Disk 8"/>
              <p:cNvSpPr/>
              <p:nvPr/>
            </p:nvSpPr>
            <p:spPr bwMode="auto">
              <a:xfrm>
                <a:off x="4292600" y="58928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57" name="Magnetic Disk 56"/>
              <p:cNvSpPr/>
              <p:nvPr/>
            </p:nvSpPr>
            <p:spPr bwMode="auto">
              <a:xfrm>
                <a:off x="4445000" y="59944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58" name="Magnetic Disk 57"/>
              <p:cNvSpPr/>
              <p:nvPr/>
            </p:nvSpPr>
            <p:spPr bwMode="auto">
              <a:xfrm>
                <a:off x="4597400" y="60960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59" name="Magnetic Disk 58"/>
              <p:cNvSpPr/>
              <p:nvPr/>
            </p:nvSpPr>
            <p:spPr bwMode="auto">
              <a:xfrm>
                <a:off x="4749800" y="61976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66" name="Group 65"/>
            <p:cNvGrpSpPr/>
            <p:nvPr/>
          </p:nvGrpSpPr>
          <p:grpSpPr>
            <a:xfrm>
              <a:off x="3987800" y="4826000"/>
              <a:ext cx="1219200" cy="762000"/>
              <a:chOff x="4292600" y="3454400"/>
              <a:chExt cx="1219200" cy="762000"/>
            </a:xfrm>
          </p:grpSpPr>
          <p:sp>
            <p:nvSpPr>
              <p:cNvPr id="67" name="Rectangle 66"/>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68" name="Rectangle 67"/>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69" name="Rectangle 68"/>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70" name="Rectangle 69"/>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74" name="Group 73"/>
            <p:cNvGrpSpPr/>
            <p:nvPr/>
          </p:nvGrpSpPr>
          <p:grpSpPr>
            <a:xfrm>
              <a:off x="3987800" y="3530600"/>
              <a:ext cx="1219200" cy="762000"/>
              <a:chOff x="4292600" y="3454400"/>
              <a:chExt cx="1219200" cy="762000"/>
            </a:xfrm>
          </p:grpSpPr>
          <p:sp>
            <p:nvSpPr>
              <p:cNvPr id="75" name="Rectangle 74"/>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88" name="Rectangle 87"/>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08" name="Rectangle 107"/>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12" name="Rectangle 111"/>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115" name="Group 114"/>
            <p:cNvGrpSpPr/>
            <p:nvPr/>
          </p:nvGrpSpPr>
          <p:grpSpPr>
            <a:xfrm>
              <a:off x="5359400" y="3530600"/>
              <a:ext cx="1219200" cy="762000"/>
              <a:chOff x="4292600" y="3454400"/>
              <a:chExt cx="1219200" cy="762000"/>
            </a:xfrm>
          </p:grpSpPr>
          <p:sp>
            <p:nvSpPr>
              <p:cNvPr id="116" name="Rectangle 115"/>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17" name="Rectangle 116"/>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18" name="Rectangle 117"/>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19" name="Rectangle 118"/>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120" name="Group 119"/>
            <p:cNvGrpSpPr/>
            <p:nvPr/>
          </p:nvGrpSpPr>
          <p:grpSpPr>
            <a:xfrm>
              <a:off x="3987800" y="2387600"/>
              <a:ext cx="1001486" cy="304800"/>
              <a:chOff x="2681514" y="2387600"/>
              <a:chExt cx="1001486" cy="304800"/>
            </a:xfrm>
          </p:grpSpPr>
          <p:sp>
            <p:nvSpPr>
              <p:cNvPr id="121" name="Rounded Rectangle 120"/>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22" name="Rounded Rectangle 121"/>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23" name="Rounded Rectangle 122"/>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124" name="Group 123"/>
            <p:cNvGrpSpPr/>
            <p:nvPr/>
          </p:nvGrpSpPr>
          <p:grpSpPr>
            <a:xfrm>
              <a:off x="5359400" y="2387600"/>
              <a:ext cx="1001486" cy="304800"/>
              <a:chOff x="2681514" y="2387600"/>
              <a:chExt cx="1001486" cy="304800"/>
            </a:xfrm>
          </p:grpSpPr>
          <p:sp>
            <p:nvSpPr>
              <p:cNvPr id="125" name="Rounded Rectangle 124"/>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26" name="Rounded Rectangle 125"/>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27" name="Rounded Rectangle 126"/>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sp>
          <p:nvSpPr>
            <p:cNvPr id="135" name="Down Arrow 134"/>
            <p:cNvSpPr/>
            <p:nvPr/>
          </p:nvSpPr>
          <p:spPr bwMode="auto">
            <a:xfrm rot="18794182">
              <a:off x="3575291" y="4275090"/>
              <a:ext cx="228600" cy="639900"/>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6" name="Down Arrow 135"/>
            <p:cNvSpPr/>
            <p:nvPr/>
          </p:nvSpPr>
          <p:spPr bwMode="auto">
            <a:xfrm>
              <a:off x="4521200" y="4368800"/>
              <a:ext cx="228600" cy="381000"/>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7" name="Down Arrow 136"/>
            <p:cNvSpPr/>
            <p:nvPr/>
          </p:nvSpPr>
          <p:spPr bwMode="auto">
            <a:xfrm rot="3328891">
              <a:off x="5389199" y="4204414"/>
              <a:ext cx="228600" cy="841679"/>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138" name="Group 137"/>
          <p:cNvGrpSpPr/>
          <p:nvPr/>
        </p:nvGrpSpPr>
        <p:grpSpPr>
          <a:xfrm>
            <a:off x="5131594" y="2014538"/>
            <a:ext cx="4950619" cy="4018359"/>
            <a:chOff x="711200" y="2387600"/>
            <a:chExt cx="5867400" cy="4762500"/>
          </a:xfrm>
        </p:grpSpPr>
        <p:grpSp>
          <p:nvGrpSpPr>
            <p:cNvPr id="139" name="Group 138"/>
            <p:cNvGrpSpPr/>
            <p:nvPr/>
          </p:nvGrpSpPr>
          <p:grpSpPr>
            <a:xfrm>
              <a:off x="2616200" y="2387600"/>
              <a:ext cx="1001486" cy="304800"/>
              <a:chOff x="2681514" y="2387600"/>
              <a:chExt cx="1001486" cy="304800"/>
            </a:xfrm>
          </p:grpSpPr>
          <p:sp>
            <p:nvSpPr>
              <p:cNvPr id="187" name="Rounded Rectangle 186"/>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88" name="Rounded Rectangle 187"/>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89" name="Rounded Rectangle 188"/>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140" name="Group 139"/>
            <p:cNvGrpSpPr/>
            <p:nvPr/>
          </p:nvGrpSpPr>
          <p:grpSpPr>
            <a:xfrm>
              <a:off x="2616200" y="3530600"/>
              <a:ext cx="1219200" cy="762000"/>
              <a:chOff x="4292600" y="3454400"/>
              <a:chExt cx="1219200" cy="762000"/>
            </a:xfrm>
          </p:grpSpPr>
          <p:sp>
            <p:nvSpPr>
              <p:cNvPr id="183" name="Rectangle 182"/>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84" name="Rectangle 183"/>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85" name="Rectangle 184"/>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86" name="Rectangle 185"/>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141" name="Group 140"/>
            <p:cNvGrpSpPr/>
            <p:nvPr/>
          </p:nvGrpSpPr>
          <p:grpSpPr>
            <a:xfrm>
              <a:off x="3987800" y="6159500"/>
              <a:ext cx="1219200" cy="990600"/>
              <a:chOff x="4292600" y="5892800"/>
              <a:chExt cx="1219200" cy="990600"/>
            </a:xfrm>
          </p:grpSpPr>
          <p:sp>
            <p:nvSpPr>
              <p:cNvPr id="179" name="Magnetic Disk 178"/>
              <p:cNvSpPr/>
              <p:nvPr/>
            </p:nvSpPr>
            <p:spPr bwMode="auto">
              <a:xfrm>
                <a:off x="4292600" y="58928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180" name="Magnetic Disk 179"/>
              <p:cNvSpPr/>
              <p:nvPr/>
            </p:nvSpPr>
            <p:spPr bwMode="auto">
              <a:xfrm>
                <a:off x="4445000" y="59944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181" name="Magnetic Disk 180"/>
              <p:cNvSpPr/>
              <p:nvPr/>
            </p:nvSpPr>
            <p:spPr bwMode="auto">
              <a:xfrm>
                <a:off x="4597400" y="60960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182" name="Magnetic Disk 181"/>
              <p:cNvSpPr/>
              <p:nvPr/>
            </p:nvSpPr>
            <p:spPr bwMode="auto">
              <a:xfrm>
                <a:off x="4749800" y="61976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grpSp>
        <p:sp>
          <p:nvSpPr>
            <p:cNvPr id="144" name="Down Arrow 143"/>
            <p:cNvSpPr/>
            <p:nvPr/>
          </p:nvSpPr>
          <p:spPr bwMode="auto">
            <a:xfrm rot="5400000">
              <a:off x="2082800" y="3759200"/>
              <a:ext cx="381000" cy="3124200"/>
            </a:xfrm>
            <a:prstGeom prst="downArrow">
              <a:avLst>
                <a:gd name="adj1" fmla="val 22918"/>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146" name="Group 145"/>
            <p:cNvGrpSpPr/>
            <p:nvPr/>
          </p:nvGrpSpPr>
          <p:grpSpPr>
            <a:xfrm>
              <a:off x="3987800" y="4826000"/>
              <a:ext cx="1219200" cy="762000"/>
              <a:chOff x="4292600" y="3454400"/>
              <a:chExt cx="1219200" cy="762000"/>
            </a:xfrm>
          </p:grpSpPr>
          <p:sp>
            <p:nvSpPr>
              <p:cNvPr id="175" name="Rectangle 174"/>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6" name="Rectangle 175"/>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7" name="Rectangle 176"/>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8" name="Rectangle 177"/>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147" name="Group 146"/>
            <p:cNvGrpSpPr/>
            <p:nvPr/>
          </p:nvGrpSpPr>
          <p:grpSpPr>
            <a:xfrm>
              <a:off x="3987800" y="3530600"/>
              <a:ext cx="1219200" cy="762000"/>
              <a:chOff x="4292600" y="3454400"/>
              <a:chExt cx="1219200" cy="762000"/>
            </a:xfrm>
          </p:grpSpPr>
          <p:sp>
            <p:nvSpPr>
              <p:cNvPr id="171" name="Rectangle 170"/>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2" name="Rectangle 171"/>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3" name="Rectangle 172"/>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4" name="Rectangle 173"/>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148" name="Group 147"/>
            <p:cNvGrpSpPr/>
            <p:nvPr/>
          </p:nvGrpSpPr>
          <p:grpSpPr>
            <a:xfrm>
              <a:off x="5359400" y="3530600"/>
              <a:ext cx="1219200" cy="762000"/>
              <a:chOff x="4292600" y="3454400"/>
              <a:chExt cx="1219200" cy="762000"/>
            </a:xfrm>
          </p:grpSpPr>
          <p:sp>
            <p:nvSpPr>
              <p:cNvPr id="167" name="Rectangle 166"/>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68" name="Rectangle 167"/>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69" name="Rectangle 168"/>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0" name="Rectangle 169"/>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149" name="Group 148"/>
            <p:cNvGrpSpPr/>
            <p:nvPr/>
          </p:nvGrpSpPr>
          <p:grpSpPr>
            <a:xfrm>
              <a:off x="3987800" y="2387600"/>
              <a:ext cx="1001486" cy="304800"/>
              <a:chOff x="2681514" y="2387600"/>
              <a:chExt cx="1001486" cy="304800"/>
            </a:xfrm>
          </p:grpSpPr>
          <p:sp>
            <p:nvSpPr>
              <p:cNvPr id="164" name="Rounded Rectangle 163"/>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65" name="Rounded Rectangle 164"/>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66" name="Rounded Rectangle 165"/>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150" name="Group 149"/>
            <p:cNvGrpSpPr/>
            <p:nvPr/>
          </p:nvGrpSpPr>
          <p:grpSpPr>
            <a:xfrm>
              <a:off x="5359400" y="2387600"/>
              <a:ext cx="1001486" cy="304800"/>
              <a:chOff x="2681514" y="2387600"/>
              <a:chExt cx="1001486" cy="304800"/>
            </a:xfrm>
          </p:grpSpPr>
          <p:sp>
            <p:nvSpPr>
              <p:cNvPr id="161" name="Rounded Rectangle 160"/>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62" name="Rounded Rectangle 161"/>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63" name="Rounded Rectangle 162"/>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sp>
          <p:nvSpPr>
            <p:cNvPr id="158" name="Down Arrow 157"/>
            <p:cNvSpPr/>
            <p:nvPr/>
          </p:nvSpPr>
          <p:spPr bwMode="auto">
            <a:xfrm rot="18794182">
              <a:off x="3575291" y="4275090"/>
              <a:ext cx="228600" cy="639900"/>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9" name="Down Arrow 158"/>
            <p:cNvSpPr/>
            <p:nvPr/>
          </p:nvSpPr>
          <p:spPr bwMode="auto">
            <a:xfrm>
              <a:off x="4521200" y="4368800"/>
              <a:ext cx="228600" cy="381000"/>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0" name="Down Arrow 159"/>
            <p:cNvSpPr/>
            <p:nvPr/>
          </p:nvSpPr>
          <p:spPr bwMode="auto">
            <a:xfrm rot="3328891">
              <a:off x="5389199" y="4204414"/>
              <a:ext cx="228600" cy="841679"/>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190" name="TextBox 189"/>
          <p:cNvSpPr txBox="1"/>
          <p:nvPr/>
        </p:nvSpPr>
        <p:spPr>
          <a:xfrm>
            <a:off x="888206" y="4200525"/>
            <a:ext cx="1928813" cy="403957"/>
          </a:xfrm>
          <a:prstGeom prst="rect">
            <a:avLst/>
          </a:prstGeom>
          <a:noFill/>
        </p:spPr>
        <p:txBody>
          <a:bodyPr wrap="square" rtlCol="0">
            <a:spAutoFit/>
          </a:bodyPr>
          <a:lstStyle/>
          <a:p>
            <a:r>
              <a:rPr lang="en-US" sz="1519" dirty="0"/>
              <a:t>Leader</a:t>
            </a:r>
            <a:r>
              <a:rPr lang="en-US" sz="2025" dirty="0"/>
              <a:t> cache</a:t>
            </a:r>
          </a:p>
        </p:txBody>
      </p:sp>
      <p:sp>
        <p:nvSpPr>
          <p:cNvPr id="102" name="Rectangle 101"/>
          <p:cNvSpPr/>
          <p:nvPr/>
        </p:nvSpPr>
        <p:spPr bwMode="auto">
          <a:xfrm>
            <a:off x="6224587" y="5357812"/>
            <a:ext cx="385763" cy="642938"/>
          </a:xfrm>
          <a:prstGeom prst="rect">
            <a:avLst/>
          </a:prstGeom>
          <a:solidFill>
            <a:schemeClr val="bg1"/>
          </a:solidFill>
          <a:ln w="25400" cap="flat" cmpd="sng" algn="ctr">
            <a:no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7" name="Rectangle 106"/>
          <p:cNvSpPr/>
          <p:nvPr/>
        </p:nvSpPr>
        <p:spPr bwMode="auto">
          <a:xfrm>
            <a:off x="5581650"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9" name="Rectangle 108"/>
          <p:cNvSpPr/>
          <p:nvPr/>
        </p:nvSpPr>
        <p:spPr bwMode="auto">
          <a:xfrm>
            <a:off x="5774531"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0" name="Rectangle 109"/>
          <p:cNvSpPr/>
          <p:nvPr/>
        </p:nvSpPr>
        <p:spPr bwMode="auto">
          <a:xfrm>
            <a:off x="5967413"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1" name="Rectangle 110"/>
          <p:cNvSpPr/>
          <p:nvPr/>
        </p:nvSpPr>
        <p:spPr bwMode="auto">
          <a:xfrm>
            <a:off x="6160294"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3" name="Rectangle 112"/>
          <p:cNvSpPr/>
          <p:nvPr/>
        </p:nvSpPr>
        <p:spPr bwMode="auto">
          <a:xfrm>
            <a:off x="6353175"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4" name="Rectangle 113"/>
          <p:cNvSpPr/>
          <p:nvPr/>
        </p:nvSpPr>
        <p:spPr bwMode="auto">
          <a:xfrm>
            <a:off x="6546056"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0" name="Rectangle 129"/>
          <p:cNvSpPr/>
          <p:nvPr/>
        </p:nvSpPr>
        <p:spPr bwMode="auto">
          <a:xfrm>
            <a:off x="6738938"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1" name="Rectangle 130"/>
          <p:cNvSpPr/>
          <p:nvPr/>
        </p:nvSpPr>
        <p:spPr bwMode="auto">
          <a:xfrm>
            <a:off x="6931819"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2" name="Rectangle 131"/>
          <p:cNvSpPr/>
          <p:nvPr/>
        </p:nvSpPr>
        <p:spPr bwMode="auto">
          <a:xfrm>
            <a:off x="7124700"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43" name="Down Arrow 142"/>
          <p:cNvSpPr/>
          <p:nvPr/>
        </p:nvSpPr>
        <p:spPr bwMode="auto">
          <a:xfrm>
            <a:off x="3138488" y="2336006"/>
            <a:ext cx="192881" cy="578644"/>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45" name="Down Arrow 144"/>
          <p:cNvSpPr/>
          <p:nvPr/>
        </p:nvSpPr>
        <p:spPr bwMode="auto">
          <a:xfrm>
            <a:off x="5453063" y="2336006"/>
            <a:ext cx="192881" cy="578644"/>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3" name="Down Arrow 152"/>
          <p:cNvSpPr/>
          <p:nvPr/>
        </p:nvSpPr>
        <p:spPr bwMode="auto">
          <a:xfrm>
            <a:off x="4295775" y="2336006"/>
            <a:ext cx="192881" cy="578644"/>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4" name="Down Arrow 153"/>
          <p:cNvSpPr/>
          <p:nvPr/>
        </p:nvSpPr>
        <p:spPr bwMode="auto">
          <a:xfrm>
            <a:off x="4295775" y="4779169"/>
            <a:ext cx="321469" cy="385763"/>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5" name="Down Arrow 154"/>
          <p:cNvSpPr/>
          <p:nvPr/>
        </p:nvSpPr>
        <p:spPr bwMode="auto">
          <a:xfrm>
            <a:off x="7060406" y="2336006"/>
            <a:ext cx="192881" cy="578644"/>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6" name="Down Arrow 155"/>
          <p:cNvSpPr/>
          <p:nvPr/>
        </p:nvSpPr>
        <p:spPr bwMode="auto">
          <a:xfrm>
            <a:off x="9374981" y="2336006"/>
            <a:ext cx="192881" cy="578644"/>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7" name="Down Arrow 156"/>
          <p:cNvSpPr/>
          <p:nvPr/>
        </p:nvSpPr>
        <p:spPr bwMode="auto">
          <a:xfrm>
            <a:off x="8217694" y="2336006"/>
            <a:ext cx="192881" cy="578644"/>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1" name="Down Arrow 190"/>
          <p:cNvSpPr/>
          <p:nvPr/>
        </p:nvSpPr>
        <p:spPr bwMode="auto">
          <a:xfrm rot="16200000">
            <a:off x="5099447" y="5325666"/>
            <a:ext cx="385762" cy="450056"/>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3" name="Down Arrow 102"/>
          <p:cNvSpPr/>
          <p:nvPr/>
        </p:nvSpPr>
        <p:spPr bwMode="auto">
          <a:xfrm rot="16200000">
            <a:off x="5131594" y="5550694"/>
            <a:ext cx="321469" cy="450056"/>
          </a:xfrm>
          <a:prstGeom prst="downArrow">
            <a:avLst>
              <a:gd name="adj1" fmla="val 23621"/>
              <a:gd name="adj2" fmla="val 43333"/>
            </a:avLst>
          </a:prstGeom>
          <a:solidFill>
            <a:srgbClr val="FF0000"/>
          </a:solid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2" name="Down Arrow 191"/>
          <p:cNvSpPr/>
          <p:nvPr/>
        </p:nvSpPr>
        <p:spPr bwMode="auto">
          <a:xfrm rot="16200000">
            <a:off x="7414023" y="5325667"/>
            <a:ext cx="385762" cy="450056"/>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3" name="Down Arrow 192"/>
          <p:cNvSpPr/>
          <p:nvPr/>
        </p:nvSpPr>
        <p:spPr bwMode="auto">
          <a:xfrm rot="16200000">
            <a:off x="7446169" y="5550695"/>
            <a:ext cx="321469" cy="450056"/>
          </a:xfrm>
          <a:prstGeom prst="downArrow">
            <a:avLst>
              <a:gd name="adj1" fmla="val 23621"/>
              <a:gd name="adj2" fmla="val 43333"/>
            </a:avLst>
          </a:prstGeom>
          <a:solidFill>
            <a:srgbClr val="FF0000"/>
          </a:solid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4" name="Down Arrow 193"/>
          <p:cNvSpPr/>
          <p:nvPr/>
        </p:nvSpPr>
        <p:spPr bwMode="auto">
          <a:xfrm rot="10800000">
            <a:off x="8410575" y="4779169"/>
            <a:ext cx="321469" cy="450056"/>
          </a:xfrm>
          <a:prstGeom prst="downArrow">
            <a:avLst>
              <a:gd name="adj1" fmla="val 23621"/>
              <a:gd name="adj2" fmla="val 43333"/>
            </a:avLst>
          </a:prstGeom>
          <a:solidFill>
            <a:srgbClr val="FF0000"/>
          </a:solid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5" name="Down Arrow 194"/>
          <p:cNvSpPr/>
          <p:nvPr/>
        </p:nvSpPr>
        <p:spPr bwMode="auto">
          <a:xfrm rot="8215076">
            <a:off x="7703344" y="3621881"/>
            <a:ext cx="321469" cy="450056"/>
          </a:xfrm>
          <a:prstGeom prst="downArrow">
            <a:avLst>
              <a:gd name="adj1" fmla="val 23621"/>
              <a:gd name="adj2" fmla="val 43333"/>
            </a:avLst>
          </a:prstGeom>
          <a:solidFill>
            <a:srgbClr val="FF0000"/>
          </a:solid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6" name="Down Arrow 195"/>
          <p:cNvSpPr/>
          <p:nvPr/>
        </p:nvSpPr>
        <p:spPr bwMode="auto">
          <a:xfrm rot="10800000">
            <a:off x="8539162" y="3686175"/>
            <a:ext cx="321469" cy="385763"/>
          </a:xfrm>
          <a:prstGeom prst="downArrow">
            <a:avLst>
              <a:gd name="adj1" fmla="val 23621"/>
              <a:gd name="adj2" fmla="val 43333"/>
            </a:avLst>
          </a:prstGeom>
          <a:solidFill>
            <a:srgbClr val="FF0000"/>
          </a:solid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7" name="Down Arrow 196"/>
          <p:cNvSpPr/>
          <p:nvPr/>
        </p:nvSpPr>
        <p:spPr bwMode="auto">
          <a:xfrm rot="14123449">
            <a:off x="9213404" y="3566297"/>
            <a:ext cx="321469" cy="869748"/>
          </a:xfrm>
          <a:prstGeom prst="downArrow">
            <a:avLst>
              <a:gd name="adj1" fmla="val 23621"/>
              <a:gd name="adj2" fmla="val 43333"/>
            </a:avLst>
          </a:prstGeom>
          <a:solidFill>
            <a:srgbClr val="FF0000"/>
          </a:solid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8" name="Down Arrow 197"/>
          <p:cNvSpPr/>
          <p:nvPr/>
        </p:nvSpPr>
        <p:spPr bwMode="auto">
          <a:xfrm rot="8215076">
            <a:off x="3781426" y="3621881"/>
            <a:ext cx="321469" cy="450056"/>
          </a:xfrm>
          <a:prstGeom prst="downArrow">
            <a:avLst>
              <a:gd name="adj1" fmla="val 23621"/>
              <a:gd name="adj2" fmla="val 43333"/>
            </a:avLst>
          </a:prstGeom>
          <a:solidFill>
            <a:srgbClr val="FF0000"/>
          </a:solid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9" name="Down Arrow 198"/>
          <p:cNvSpPr/>
          <p:nvPr/>
        </p:nvSpPr>
        <p:spPr bwMode="auto">
          <a:xfrm rot="10800000">
            <a:off x="4617244" y="3686175"/>
            <a:ext cx="321469" cy="385763"/>
          </a:xfrm>
          <a:prstGeom prst="downArrow">
            <a:avLst>
              <a:gd name="adj1" fmla="val 23621"/>
              <a:gd name="adj2" fmla="val 43333"/>
            </a:avLst>
          </a:prstGeom>
          <a:solidFill>
            <a:srgbClr val="FF0000"/>
          </a:solid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0" name="Down Arrow 199"/>
          <p:cNvSpPr/>
          <p:nvPr/>
        </p:nvSpPr>
        <p:spPr bwMode="auto">
          <a:xfrm rot="14123449">
            <a:off x="5291486" y="3566297"/>
            <a:ext cx="321469" cy="869748"/>
          </a:xfrm>
          <a:prstGeom prst="downArrow">
            <a:avLst>
              <a:gd name="adj1" fmla="val 23621"/>
              <a:gd name="adj2" fmla="val 43333"/>
            </a:avLst>
          </a:prstGeom>
          <a:solidFill>
            <a:srgbClr val="FF0000"/>
          </a:solid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12" name="Group 11"/>
          <p:cNvGrpSpPr/>
          <p:nvPr/>
        </p:nvGrpSpPr>
        <p:grpSpPr>
          <a:xfrm>
            <a:off x="5609082" y="5486400"/>
            <a:ext cx="1671638" cy="128588"/>
            <a:chOff x="5892800" y="6502400"/>
            <a:chExt cx="1981200" cy="152400"/>
          </a:xfrm>
        </p:grpSpPr>
        <p:sp>
          <p:nvSpPr>
            <p:cNvPr id="10" name="Oval 9"/>
            <p:cNvSpPr/>
            <p:nvPr/>
          </p:nvSpPr>
          <p:spPr bwMode="auto">
            <a:xfrm>
              <a:off x="5892800" y="6502400"/>
              <a:ext cx="152400" cy="152400"/>
            </a:xfrm>
            <a:prstGeom prst="ellipse">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1" name="Oval 200"/>
            <p:cNvSpPr/>
            <p:nvPr/>
          </p:nvSpPr>
          <p:spPr bwMode="auto">
            <a:xfrm>
              <a:off x="6121400" y="6502400"/>
              <a:ext cx="152400" cy="152400"/>
            </a:xfrm>
            <a:prstGeom prst="ellipse">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2" name="Oval 201"/>
            <p:cNvSpPr/>
            <p:nvPr/>
          </p:nvSpPr>
          <p:spPr bwMode="auto">
            <a:xfrm>
              <a:off x="6350000" y="6502400"/>
              <a:ext cx="152400" cy="152400"/>
            </a:xfrm>
            <a:prstGeom prst="ellipse">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3" name="Oval 202"/>
            <p:cNvSpPr/>
            <p:nvPr/>
          </p:nvSpPr>
          <p:spPr bwMode="auto">
            <a:xfrm>
              <a:off x="6578600" y="6502400"/>
              <a:ext cx="152400" cy="152400"/>
            </a:xfrm>
            <a:prstGeom prst="ellipse">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4" name="Oval 203"/>
            <p:cNvSpPr/>
            <p:nvPr/>
          </p:nvSpPr>
          <p:spPr bwMode="auto">
            <a:xfrm>
              <a:off x="6807200" y="6502400"/>
              <a:ext cx="152400" cy="152400"/>
            </a:xfrm>
            <a:prstGeom prst="ellipse">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5" name="Oval 204"/>
            <p:cNvSpPr/>
            <p:nvPr/>
          </p:nvSpPr>
          <p:spPr bwMode="auto">
            <a:xfrm>
              <a:off x="7035800" y="6502400"/>
              <a:ext cx="152400" cy="152400"/>
            </a:xfrm>
            <a:prstGeom prst="ellipse">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6" name="Oval 205"/>
            <p:cNvSpPr/>
            <p:nvPr/>
          </p:nvSpPr>
          <p:spPr bwMode="auto">
            <a:xfrm>
              <a:off x="7264400" y="6502400"/>
              <a:ext cx="152400" cy="152400"/>
            </a:xfrm>
            <a:prstGeom prst="ellipse">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7" name="Oval 206"/>
            <p:cNvSpPr/>
            <p:nvPr/>
          </p:nvSpPr>
          <p:spPr bwMode="auto">
            <a:xfrm>
              <a:off x="7493000" y="6502400"/>
              <a:ext cx="152400" cy="152400"/>
            </a:xfrm>
            <a:prstGeom prst="ellipse">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8" name="Oval 207"/>
            <p:cNvSpPr/>
            <p:nvPr/>
          </p:nvSpPr>
          <p:spPr bwMode="auto">
            <a:xfrm>
              <a:off x="7721600" y="6502400"/>
              <a:ext cx="152400" cy="152400"/>
            </a:xfrm>
            <a:prstGeom prst="ellipse">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209" name="Group 208"/>
          <p:cNvGrpSpPr/>
          <p:nvPr/>
        </p:nvGrpSpPr>
        <p:grpSpPr>
          <a:xfrm>
            <a:off x="5609082" y="5709285"/>
            <a:ext cx="1671638" cy="128588"/>
            <a:chOff x="5892800" y="6502400"/>
            <a:chExt cx="1981200" cy="152400"/>
          </a:xfrm>
          <a:solidFill>
            <a:srgbClr val="FF0000"/>
          </a:solidFill>
        </p:grpSpPr>
        <p:sp>
          <p:nvSpPr>
            <p:cNvPr id="210" name="Oval 209"/>
            <p:cNvSpPr/>
            <p:nvPr/>
          </p:nvSpPr>
          <p:spPr bwMode="auto">
            <a:xfrm>
              <a:off x="5892800" y="6502400"/>
              <a:ext cx="152400" cy="152400"/>
            </a:xfrm>
            <a:prstGeom prst="ellipse">
              <a:avLst/>
            </a:prstGeom>
            <a:grp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11" name="Oval 210"/>
            <p:cNvSpPr/>
            <p:nvPr/>
          </p:nvSpPr>
          <p:spPr bwMode="auto">
            <a:xfrm>
              <a:off x="6121400" y="6502400"/>
              <a:ext cx="152400" cy="152400"/>
            </a:xfrm>
            <a:prstGeom prst="ellipse">
              <a:avLst/>
            </a:prstGeom>
            <a:grp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12" name="Oval 211"/>
            <p:cNvSpPr/>
            <p:nvPr/>
          </p:nvSpPr>
          <p:spPr bwMode="auto">
            <a:xfrm>
              <a:off x="6350000" y="6502400"/>
              <a:ext cx="152400" cy="152400"/>
            </a:xfrm>
            <a:prstGeom prst="ellipse">
              <a:avLst/>
            </a:prstGeom>
            <a:grp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13" name="Oval 212"/>
            <p:cNvSpPr/>
            <p:nvPr/>
          </p:nvSpPr>
          <p:spPr bwMode="auto">
            <a:xfrm>
              <a:off x="6578600" y="6502400"/>
              <a:ext cx="152400" cy="152400"/>
            </a:xfrm>
            <a:prstGeom prst="ellipse">
              <a:avLst/>
            </a:prstGeom>
            <a:grp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14" name="Oval 213"/>
            <p:cNvSpPr/>
            <p:nvPr/>
          </p:nvSpPr>
          <p:spPr bwMode="auto">
            <a:xfrm>
              <a:off x="6807200" y="6502400"/>
              <a:ext cx="152400" cy="152400"/>
            </a:xfrm>
            <a:prstGeom prst="ellipse">
              <a:avLst/>
            </a:prstGeom>
            <a:grp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15" name="Oval 214"/>
            <p:cNvSpPr/>
            <p:nvPr/>
          </p:nvSpPr>
          <p:spPr bwMode="auto">
            <a:xfrm>
              <a:off x="7035800" y="6502400"/>
              <a:ext cx="152400" cy="152400"/>
            </a:xfrm>
            <a:prstGeom prst="ellipse">
              <a:avLst/>
            </a:prstGeom>
            <a:grp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16" name="Oval 215"/>
            <p:cNvSpPr/>
            <p:nvPr/>
          </p:nvSpPr>
          <p:spPr bwMode="auto">
            <a:xfrm>
              <a:off x="7264400" y="6502400"/>
              <a:ext cx="152400" cy="152400"/>
            </a:xfrm>
            <a:prstGeom prst="ellipse">
              <a:avLst/>
            </a:prstGeom>
            <a:grp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17" name="Oval 216"/>
            <p:cNvSpPr/>
            <p:nvPr/>
          </p:nvSpPr>
          <p:spPr bwMode="auto">
            <a:xfrm>
              <a:off x="7493000" y="6502400"/>
              <a:ext cx="152400" cy="152400"/>
            </a:xfrm>
            <a:prstGeom prst="ellipse">
              <a:avLst/>
            </a:prstGeom>
            <a:grp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18" name="Oval 217"/>
            <p:cNvSpPr/>
            <p:nvPr/>
          </p:nvSpPr>
          <p:spPr bwMode="auto">
            <a:xfrm>
              <a:off x="7721600" y="6502400"/>
              <a:ext cx="152400" cy="152400"/>
            </a:xfrm>
            <a:prstGeom prst="ellipse">
              <a:avLst/>
            </a:prstGeom>
            <a:grp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219" name="Down Arrow 218"/>
          <p:cNvSpPr/>
          <p:nvPr/>
        </p:nvSpPr>
        <p:spPr bwMode="auto">
          <a:xfrm>
            <a:off x="4617244" y="4779169"/>
            <a:ext cx="321469" cy="450056"/>
          </a:xfrm>
          <a:prstGeom prst="downArrow">
            <a:avLst>
              <a:gd name="adj1" fmla="val 23621"/>
              <a:gd name="adj2" fmla="val 43333"/>
            </a:avLst>
          </a:prstGeom>
          <a:solidFill>
            <a:srgbClr val="FF0000"/>
          </a:solidFill>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20" name="Line Callout 1 219"/>
          <p:cNvSpPr/>
          <p:nvPr/>
        </p:nvSpPr>
        <p:spPr bwMode="auto">
          <a:xfrm flipH="1">
            <a:off x="1136200" y="4200527"/>
            <a:ext cx="2121690" cy="859629"/>
          </a:xfrm>
          <a:prstGeom prst="borderCallout1">
            <a:avLst>
              <a:gd name="adj1" fmla="val 86710"/>
              <a:gd name="adj2" fmla="val -52585"/>
              <a:gd name="adj3" fmla="val 49865"/>
              <a:gd name="adj4" fmla="val -1030"/>
            </a:avLst>
          </a:prstGeom>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ctr" anchorCtr="0" compatLnSpc="1">
            <a:prstTxWarp prst="textNoShape">
              <a:avLst/>
            </a:prstTxWarp>
          </a:bodyPr>
          <a:lstStyle/>
          <a:p>
            <a:r>
              <a:rPr lang="en-US" dirty="0" err="1"/>
              <a:t>Inval</a:t>
            </a:r>
            <a:r>
              <a:rPr lang="en-US" dirty="0"/>
              <a:t> and refill embedded in SQL</a:t>
            </a:r>
          </a:p>
        </p:txBody>
      </p:sp>
      <p:sp>
        <p:nvSpPr>
          <p:cNvPr id="221" name="Line Callout 1 220"/>
          <p:cNvSpPr/>
          <p:nvPr/>
        </p:nvSpPr>
        <p:spPr bwMode="auto">
          <a:xfrm flipH="1">
            <a:off x="1136197" y="2954276"/>
            <a:ext cx="2130877" cy="860486"/>
          </a:xfrm>
          <a:prstGeom prst="borderCallout1">
            <a:avLst>
              <a:gd name="adj1" fmla="val 169364"/>
              <a:gd name="adj2" fmla="val -137268"/>
              <a:gd name="adj3" fmla="val 49865"/>
              <a:gd name="adj4" fmla="val -1030"/>
            </a:avLst>
          </a:prstGeom>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ctr" anchorCtr="0" compatLnSpc="1">
            <a:prstTxWarp prst="textNoShape">
              <a:avLst/>
            </a:prstTxWarp>
          </a:bodyPr>
          <a:lstStyle/>
          <a:p>
            <a:r>
              <a:rPr lang="en-US" dirty="0"/>
              <a:t>Writes forwarded to master</a:t>
            </a:r>
          </a:p>
        </p:txBody>
      </p:sp>
      <p:sp>
        <p:nvSpPr>
          <p:cNvPr id="222" name="Line Callout 1 221"/>
          <p:cNvSpPr/>
          <p:nvPr/>
        </p:nvSpPr>
        <p:spPr bwMode="auto">
          <a:xfrm flipH="1">
            <a:off x="1136195" y="5336381"/>
            <a:ext cx="2121573" cy="921544"/>
          </a:xfrm>
          <a:prstGeom prst="borderCallout1">
            <a:avLst>
              <a:gd name="adj1" fmla="val -32160"/>
              <a:gd name="adj2" fmla="val -245016"/>
              <a:gd name="adj3" fmla="val 49865"/>
              <a:gd name="adj4" fmla="val -1030"/>
            </a:avLst>
          </a:prstGeom>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ctr" anchorCtr="0" compatLnSpc="1">
            <a:prstTxWarp prst="textNoShape">
              <a:avLst/>
            </a:prstTxWarp>
          </a:bodyPr>
          <a:lstStyle/>
          <a:p>
            <a:r>
              <a:rPr lang="en-US" dirty="0"/>
              <a:t>Delivery after DB replication done</a:t>
            </a:r>
          </a:p>
        </p:txBody>
      </p:sp>
      <p:sp>
        <p:nvSpPr>
          <p:cNvPr id="8" name="Slide Number Placeholder 7"/>
          <p:cNvSpPr>
            <a:spLocks noGrp="1"/>
          </p:cNvSpPr>
          <p:nvPr>
            <p:ph type="sldNum" sz="quarter" idx="12"/>
          </p:nvPr>
        </p:nvSpPr>
        <p:spPr/>
        <p:txBody>
          <a:bodyPr/>
          <a:lstStyle/>
          <a:p>
            <a:fld id="{D57F1E4F-1CFF-5643-939E-217C01CDF565}" type="slidenum">
              <a:rPr lang="en-US" smtClean="0"/>
              <a:pPr/>
              <a:t>103</a:t>
            </a:fld>
            <a:endParaRPr lang="en-US" dirty="0"/>
          </a:p>
        </p:txBody>
      </p:sp>
      <p:sp>
        <p:nvSpPr>
          <p:cNvPr id="151" name="Footer Placeholder 2"/>
          <p:cNvSpPr>
            <a:spLocks noGrp="1"/>
          </p:cNvSpPr>
          <p:nvPr>
            <p:ph type="ftr" sz="quarter" idx="11"/>
          </p:nvPr>
        </p:nvSpPr>
        <p:spPr>
          <a:xfrm>
            <a:off x="2055062" y="6375548"/>
            <a:ext cx="7619999" cy="365125"/>
          </a:xfrm>
        </p:spPr>
        <p:txBody>
          <a:bodyPr/>
          <a:lstStyle/>
          <a:p>
            <a:r>
              <a:rPr lang="en-US" dirty="0"/>
              <a:t>This slide was taken from Facebook TAO’s presentation ATC`13 </a:t>
            </a:r>
          </a:p>
        </p:txBody>
      </p:sp>
    </p:spTree>
    <p:custDataLst>
      <p:tags r:id="rId1"/>
    </p:custDataLst>
    <p:extLst>
      <p:ext uri="{BB962C8B-B14F-4D97-AF65-F5344CB8AC3E}">
        <p14:creationId xmlns:p14="http://schemas.microsoft.com/office/powerpoint/2010/main" val="37202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21" grpId="0" animBg="1"/>
      <p:bldP spid="22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roup 212"/>
          <p:cNvGrpSpPr/>
          <p:nvPr/>
        </p:nvGrpSpPr>
        <p:grpSpPr>
          <a:xfrm>
            <a:off x="7896225" y="5197078"/>
            <a:ext cx="1028700" cy="835819"/>
            <a:chOff x="4292600" y="5892800"/>
            <a:chExt cx="1219200" cy="990600"/>
          </a:xfrm>
        </p:grpSpPr>
        <p:sp>
          <p:nvSpPr>
            <p:cNvPr id="214" name="Magnetic Disk 213"/>
            <p:cNvSpPr/>
            <p:nvPr/>
          </p:nvSpPr>
          <p:spPr bwMode="auto">
            <a:xfrm>
              <a:off x="4292600" y="58928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215" name="Magnetic Disk 214"/>
            <p:cNvSpPr/>
            <p:nvPr/>
          </p:nvSpPr>
          <p:spPr bwMode="auto">
            <a:xfrm>
              <a:off x="4445000" y="59944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216" name="Magnetic Disk 215"/>
            <p:cNvSpPr/>
            <p:nvPr/>
          </p:nvSpPr>
          <p:spPr bwMode="auto">
            <a:xfrm>
              <a:off x="4597400" y="60960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217" name="Magnetic Disk 216"/>
            <p:cNvSpPr/>
            <p:nvPr/>
          </p:nvSpPr>
          <p:spPr bwMode="auto">
            <a:xfrm>
              <a:off x="4749800" y="61976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203" name="Group 202"/>
          <p:cNvGrpSpPr/>
          <p:nvPr/>
        </p:nvGrpSpPr>
        <p:grpSpPr>
          <a:xfrm>
            <a:off x="6738938" y="2978944"/>
            <a:ext cx="1028700" cy="642938"/>
            <a:chOff x="4292600" y="3454400"/>
            <a:chExt cx="1219200" cy="762000"/>
          </a:xfrm>
        </p:grpSpPr>
        <p:sp>
          <p:nvSpPr>
            <p:cNvPr id="204" name="Rectangle 203"/>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205" name="Rectangle 204"/>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206" name="Rectangle 205"/>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207" name="Rectangle 206"/>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208" name="Group 207"/>
          <p:cNvGrpSpPr/>
          <p:nvPr/>
        </p:nvGrpSpPr>
        <p:grpSpPr>
          <a:xfrm>
            <a:off x="9053513" y="2978944"/>
            <a:ext cx="1028700" cy="642938"/>
            <a:chOff x="4292600" y="3454400"/>
            <a:chExt cx="1219200" cy="762000"/>
          </a:xfrm>
        </p:grpSpPr>
        <p:sp>
          <p:nvSpPr>
            <p:cNvPr id="209" name="Rectangle 208"/>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210" name="Rectangle 209"/>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211" name="Rectangle 210"/>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212" name="Rectangle 211"/>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sp>
        <p:nvSpPr>
          <p:cNvPr id="2" name="Title 1"/>
          <p:cNvSpPr>
            <a:spLocks noGrp="1"/>
          </p:cNvSpPr>
          <p:nvPr>
            <p:ph type="title"/>
          </p:nvPr>
        </p:nvSpPr>
        <p:spPr/>
        <p:txBody>
          <a:bodyPr/>
          <a:lstStyle/>
          <a:p>
            <a:r>
              <a:rPr lang="en-US" dirty="0"/>
              <a:t>Improving Availability: Read Failover</a:t>
            </a:r>
          </a:p>
        </p:txBody>
      </p:sp>
      <p:sp>
        <p:nvSpPr>
          <p:cNvPr id="7" name="TextBox 6"/>
          <p:cNvSpPr txBox="1"/>
          <p:nvPr/>
        </p:nvSpPr>
        <p:spPr>
          <a:xfrm>
            <a:off x="808749" y="3057901"/>
            <a:ext cx="2153234" cy="369332"/>
          </a:xfrm>
          <a:prstGeom prst="rect">
            <a:avLst/>
          </a:prstGeom>
          <a:noFill/>
        </p:spPr>
        <p:txBody>
          <a:bodyPr wrap="square" rtlCol="0">
            <a:spAutoFit/>
          </a:bodyPr>
          <a:lstStyle/>
          <a:p>
            <a:r>
              <a:rPr lang="en-US" dirty="0"/>
              <a:t>Follower cache</a:t>
            </a:r>
          </a:p>
        </p:txBody>
      </p:sp>
      <p:sp>
        <p:nvSpPr>
          <p:cNvPr id="11" name="TextBox 10"/>
          <p:cNvSpPr txBox="1"/>
          <p:nvPr/>
        </p:nvSpPr>
        <p:spPr>
          <a:xfrm>
            <a:off x="849654" y="5357812"/>
            <a:ext cx="1585162" cy="403957"/>
          </a:xfrm>
          <a:prstGeom prst="rect">
            <a:avLst/>
          </a:prstGeom>
          <a:noFill/>
        </p:spPr>
        <p:txBody>
          <a:bodyPr wrap="square" rtlCol="0">
            <a:spAutoFit/>
          </a:bodyPr>
          <a:lstStyle/>
          <a:p>
            <a:r>
              <a:rPr lang="en-US" sz="2025" dirty="0"/>
              <a:t>Database</a:t>
            </a:r>
          </a:p>
        </p:txBody>
      </p:sp>
      <p:sp>
        <p:nvSpPr>
          <p:cNvPr id="24" name="TextBox 23"/>
          <p:cNvSpPr txBox="1"/>
          <p:nvPr/>
        </p:nvSpPr>
        <p:spPr>
          <a:xfrm>
            <a:off x="906480" y="1930837"/>
            <a:ext cx="1524776" cy="369332"/>
          </a:xfrm>
          <a:prstGeom prst="rect">
            <a:avLst/>
          </a:prstGeom>
          <a:noFill/>
        </p:spPr>
        <p:txBody>
          <a:bodyPr wrap="none" rtlCol="0">
            <a:spAutoFit/>
          </a:bodyPr>
          <a:lstStyle/>
          <a:p>
            <a:pPr algn="r"/>
            <a:r>
              <a:rPr lang="en-US" dirty="0"/>
              <a:t>Web servers</a:t>
            </a:r>
          </a:p>
        </p:txBody>
      </p:sp>
      <p:cxnSp>
        <p:nvCxnSpPr>
          <p:cNvPr id="6" name="Straight Connector 5"/>
          <p:cNvCxnSpPr/>
          <p:nvPr/>
        </p:nvCxnSpPr>
        <p:spPr bwMode="auto">
          <a:xfrm>
            <a:off x="6417469" y="1500187"/>
            <a:ext cx="0" cy="4757738"/>
          </a:xfrm>
          <a:prstGeom prst="line">
            <a:avLst/>
          </a:prstGeom>
          <a:solidFill>
            <a:srgbClr val="F0C423"/>
          </a:solidFill>
          <a:ln w="63500" cap="flat" cmpd="sng" algn="ctr">
            <a:solidFill>
              <a:schemeClr val="tx1"/>
            </a:solidFill>
            <a:prstDash val="dash"/>
            <a:round/>
            <a:headEnd type="none" w="med" len="med"/>
            <a:tailEnd type="none" w="med" len="med"/>
          </a:ln>
          <a:effectLst/>
        </p:spPr>
      </p:cxnSp>
      <p:sp>
        <p:nvSpPr>
          <p:cNvPr id="72" name="TextBox 71"/>
          <p:cNvSpPr txBox="1"/>
          <p:nvPr/>
        </p:nvSpPr>
        <p:spPr>
          <a:xfrm>
            <a:off x="2817019" y="1435894"/>
            <a:ext cx="3150394" cy="326115"/>
          </a:xfrm>
          <a:prstGeom prst="rect">
            <a:avLst/>
          </a:prstGeom>
          <a:noFill/>
        </p:spPr>
        <p:txBody>
          <a:bodyPr wrap="square" rtlCol="0">
            <a:spAutoFit/>
          </a:bodyPr>
          <a:lstStyle/>
          <a:p>
            <a:pPr algn="ctr"/>
            <a:r>
              <a:rPr lang="en-US" sz="1519" dirty="0"/>
              <a:t>Master data center</a:t>
            </a:r>
            <a:endParaRPr lang="en-US" sz="2025" dirty="0"/>
          </a:p>
        </p:txBody>
      </p:sp>
      <p:sp>
        <p:nvSpPr>
          <p:cNvPr id="73" name="TextBox 72"/>
          <p:cNvSpPr txBox="1"/>
          <p:nvPr/>
        </p:nvSpPr>
        <p:spPr>
          <a:xfrm>
            <a:off x="6759190" y="1435894"/>
            <a:ext cx="3130141" cy="403957"/>
          </a:xfrm>
          <a:prstGeom prst="rect">
            <a:avLst/>
          </a:prstGeom>
          <a:noFill/>
        </p:spPr>
        <p:txBody>
          <a:bodyPr wrap="square" rtlCol="0">
            <a:spAutoFit/>
          </a:bodyPr>
          <a:lstStyle/>
          <a:p>
            <a:pPr algn="ctr"/>
            <a:r>
              <a:rPr lang="en-US" sz="2025" dirty="0"/>
              <a:t>Replica data </a:t>
            </a:r>
            <a:r>
              <a:rPr lang="en-US" sz="1519" dirty="0"/>
              <a:t>c</a:t>
            </a:r>
            <a:r>
              <a:rPr lang="en-US" sz="2025" dirty="0"/>
              <a:t>enter</a:t>
            </a:r>
          </a:p>
        </p:txBody>
      </p:sp>
      <p:grpSp>
        <p:nvGrpSpPr>
          <p:cNvPr id="3" name="Group 2"/>
          <p:cNvGrpSpPr/>
          <p:nvPr/>
        </p:nvGrpSpPr>
        <p:grpSpPr>
          <a:xfrm>
            <a:off x="2817019" y="2014538"/>
            <a:ext cx="845004" cy="257175"/>
            <a:chOff x="2681514" y="2387600"/>
            <a:chExt cx="1001486" cy="304800"/>
          </a:xfrm>
        </p:grpSpPr>
        <p:sp>
          <p:nvSpPr>
            <p:cNvPr id="16" name="Rounded Rectangle 15"/>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7" name="Rounded Rectangle 16"/>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8" name="Rounded Rectangle 17"/>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48" name="Group 47"/>
          <p:cNvGrpSpPr/>
          <p:nvPr/>
        </p:nvGrpSpPr>
        <p:grpSpPr>
          <a:xfrm>
            <a:off x="2817019" y="2978944"/>
            <a:ext cx="1028700" cy="642938"/>
            <a:chOff x="4292600" y="3454400"/>
            <a:chExt cx="1219200" cy="762000"/>
          </a:xfrm>
        </p:grpSpPr>
        <p:sp>
          <p:nvSpPr>
            <p:cNvPr id="4" name="Rectangle 3"/>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44" name="Rectangle 43"/>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45" name="Rectangle 44"/>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46" name="Rectangle 45"/>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60" name="Group 59"/>
          <p:cNvGrpSpPr/>
          <p:nvPr/>
        </p:nvGrpSpPr>
        <p:grpSpPr>
          <a:xfrm>
            <a:off x="3974306" y="5197078"/>
            <a:ext cx="1028700" cy="835819"/>
            <a:chOff x="4292600" y="5892800"/>
            <a:chExt cx="1219200" cy="990600"/>
          </a:xfrm>
        </p:grpSpPr>
        <p:sp>
          <p:nvSpPr>
            <p:cNvPr id="9" name="Magnetic Disk 8"/>
            <p:cNvSpPr/>
            <p:nvPr/>
          </p:nvSpPr>
          <p:spPr bwMode="auto">
            <a:xfrm>
              <a:off x="4292600" y="58928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57" name="Magnetic Disk 56"/>
            <p:cNvSpPr/>
            <p:nvPr/>
          </p:nvSpPr>
          <p:spPr bwMode="auto">
            <a:xfrm>
              <a:off x="4445000" y="59944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58" name="Magnetic Disk 57"/>
            <p:cNvSpPr/>
            <p:nvPr/>
          </p:nvSpPr>
          <p:spPr bwMode="auto">
            <a:xfrm>
              <a:off x="4597400" y="60960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59" name="Magnetic Disk 58"/>
            <p:cNvSpPr/>
            <p:nvPr/>
          </p:nvSpPr>
          <p:spPr bwMode="auto">
            <a:xfrm>
              <a:off x="4749800" y="61976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grpSp>
      <p:sp>
        <p:nvSpPr>
          <p:cNvPr id="76" name="Down Arrow 75"/>
          <p:cNvSpPr/>
          <p:nvPr/>
        </p:nvSpPr>
        <p:spPr bwMode="auto">
          <a:xfrm>
            <a:off x="2881313" y="2336006"/>
            <a:ext cx="450056" cy="578644"/>
          </a:xfrm>
          <a:prstGeom prst="downArrow">
            <a:avLst>
              <a:gd name="adj1" fmla="val 51332"/>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8" name="Down Arrow 77"/>
          <p:cNvSpPr/>
          <p:nvPr/>
        </p:nvSpPr>
        <p:spPr bwMode="auto">
          <a:xfrm>
            <a:off x="4167187" y="4779169"/>
            <a:ext cx="321469" cy="385763"/>
          </a:xfrm>
          <a:prstGeom prst="downArrow">
            <a:avLst>
              <a:gd name="adj1" fmla="val 1402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66" name="Group 65"/>
          <p:cNvGrpSpPr/>
          <p:nvPr/>
        </p:nvGrpSpPr>
        <p:grpSpPr>
          <a:xfrm>
            <a:off x="3974306" y="4071937"/>
            <a:ext cx="1028700" cy="642938"/>
            <a:chOff x="4292600" y="3454400"/>
            <a:chExt cx="1219200" cy="762000"/>
          </a:xfrm>
        </p:grpSpPr>
        <p:sp>
          <p:nvSpPr>
            <p:cNvPr id="67" name="Rectangle 66"/>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68" name="Rectangle 67"/>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69" name="Rectangle 68"/>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70" name="Rectangle 69"/>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74" name="Group 73"/>
          <p:cNvGrpSpPr/>
          <p:nvPr/>
        </p:nvGrpSpPr>
        <p:grpSpPr>
          <a:xfrm>
            <a:off x="3974306" y="2978944"/>
            <a:ext cx="1028700" cy="642938"/>
            <a:chOff x="4292600" y="3454400"/>
            <a:chExt cx="1219200" cy="762000"/>
          </a:xfrm>
        </p:grpSpPr>
        <p:sp>
          <p:nvSpPr>
            <p:cNvPr id="75" name="Rectangle 74"/>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88" name="Rectangle 87"/>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08" name="Rectangle 107"/>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12" name="Rectangle 111"/>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115" name="Group 114"/>
          <p:cNvGrpSpPr/>
          <p:nvPr/>
        </p:nvGrpSpPr>
        <p:grpSpPr>
          <a:xfrm>
            <a:off x="5131594" y="2978944"/>
            <a:ext cx="1028700" cy="642938"/>
            <a:chOff x="4292600" y="3454400"/>
            <a:chExt cx="1219200" cy="762000"/>
          </a:xfrm>
        </p:grpSpPr>
        <p:sp>
          <p:nvSpPr>
            <p:cNvPr id="116" name="Rectangle 115"/>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17" name="Rectangle 116"/>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18" name="Rectangle 117"/>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19" name="Rectangle 118"/>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120" name="Group 119"/>
          <p:cNvGrpSpPr/>
          <p:nvPr/>
        </p:nvGrpSpPr>
        <p:grpSpPr>
          <a:xfrm>
            <a:off x="3974306" y="2014538"/>
            <a:ext cx="845004" cy="257175"/>
            <a:chOff x="2681514" y="2387600"/>
            <a:chExt cx="1001486" cy="304800"/>
          </a:xfrm>
        </p:grpSpPr>
        <p:sp>
          <p:nvSpPr>
            <p:cNvPr id="121" name="Rounded Rectangle 120"/>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22" name="Rounded Rectangle 121"/>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23" name="Rounded Rectangle 122"/>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124" name="Group 123"/>
          <p:cNvGrpSpPr/>
          <p:nvPr/>
        </p:nvGrpSpPr>
        <p:grpSpPr>
          <a:xfrm>
            <a:off x="5131594" y="2014538"/>
            <a:ext cx="845004" cy="257175"/>
            <a:chOff x="2681514" y="2387600"/>
            <a:chExt cx="1001486" cy="304800"/>
          </a:xfrm>
        </p:grpSpPr>
        <p:sp>
          <p:nvSpPr>
            <p:cNvPr id="125" name="Rounded Rectangle 124"/>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26" name="Rounded Rectangle 125"/>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27" name="Rounded Rectangle 126"/>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sp>
        <p:nvSpPr>
          <p:cNvPr id="128" name="Down Arrow 127"/>
          <p:cNvSpPr/>
          <p:nvPr/>
        </p:nvSpPr>
        <p:spPr bwMode="auto">
          <a:xfrm>
            <a:off x="4038600" y="2336006"/>
            <a:ext cx="450056" cy="578644"/>
          </a:xfrm>
          <a:prstGeom prst="downArrow">
            <a:avLst>
              <a:gd name="adj1" fmla="val 51332"/>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9" name="Down Arrow 128"/>
          <p:cNvSpPr/>
          <p:nvPr/>
        </p:nvSpPr>
        <p:spPr bwMode="auto">
          <a:xfrm>
            <a:off x="5195888" y="2336006"/>
            <a:ext cx="450056" cy="578644"/>
          </a:xfrm>
          <a:prstGeom prst="downArrow">
            <a:avLst>
              <a:gd name="adj1" fmla="val 51332"/>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5" name="Down Arrow 134"/>
          <p:cNvSpPr/>
          <p:nvPr/>
        </p:nvSpPr>
        <p:spPr bwMode="auto">
          <a:xfrm rot="18794182">
            <a:off x="3626252" y="3607107"/>
            <a:ext cx="192881" cy="539916"/>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6" name="Down Arrow 135"/>
          <p:cNvSpPr/>
          <p:nvPr/>
        </p:nvSpPr>
        <p:spPr bwMode="auto">
          <a:xfrm>
            <a:off x="4424363" y="3686175"/>
            <a:ext cx="192881" cy="321469"/>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7" name="Down Arrow 136"/>
          <p:cNvSpPr/>
          <p:nvPr/>
        </p:nvSpPr>
        <p:spPr bwMode="auto">
          <a:xfrm rot="3328891">
            <a:off x="5156737" y="3547475"/>
            <a:ext cx="192881" cy="710167"/>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139" name="Group 138"/>
          <p:cNvGrpSpPr/>
          <p:nvPr/>
        </p:nvGrpSpPr>
        <p:grpSpPr>
          <a:xfrm>
            <a:off x="6738937" y="2014538"/>
            <a:ext cx="845004" cy="257175"/>
            <a:chOff x="2681514" y="2387600"/>
            <a:chExt cx="1001486" cy="304800"/>
          </a:xfrm>
        </p:grpSpPr>
        <p:sp>
          <p:nvSpPr>
            <p:cNvPr id="187" name="Rounded Rectangle 186"/>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88" name="Rounded Rectangle 187"/>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89" name="Rounded Rectangle 188"/>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140" name="Group 139"/>
          <p:cNvGrpSpPr/>
          <p:nvPr/>
        </p:nvGrpSpPr>
        <p:grpSpPr>
          <a:xfrm>
            <a:off x="6738938" y="2978944"/>
            <a:ext cx="1028700" cy="642938"/>
            <a:chOff x="4292600" y="3454400"/>
            <a:chExt cx="1219200" cy="762000"/>
          </a:xfrm>
        </p:grpSpPr>
        <p:sp>
          <p:nvSpPr>
            <p:cNvPr id="183" name="Rectangle 182"/>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84" name="Rectangle 183"/>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85" name="Rectangle 184"/>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86" name="Rectangle 185"/>
            <p:cNvSpPr/>
            <p:nvPr/>
          </p:nvSpPr>
          <p:spPr bwMode="auto">
            <a:xfrm>
              <a:off x="4749800" y="3759200"/>
              <a:ext cx="762000" cy="457200"/>
            </a:xfrm>
            <a:prstGeom prst="rect">
              <a:avLst/>
            </a:prstGeom>
            <a:solidFill>
              <a:srgbClr val="008000"/>
            </a:solidFill>
            <a:ln>
              <a:solidFill>
                <a:srgbClr val="000000"/>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141" name="Group 140"/>
          <p:cNvGrpSpPr/>
          <p:nvPr/>
        </p:nvGrpSpPr>
        <p:grpSpPr>
          <a:xfrm>
            <a:off x="7896225" y="5197078"/>
            <a:ext cx="1028700" cy="835819"/>
            <a:chOff x="4292600" y="5892800"/>
            <a:chExt cx="1219200" cy="990600"/>
          </a:xfrm>
        </p:grpSpPr>
        <p:sp>
          <p:nvSpPr>
            <p:cNvPr id="179" name="Magnetic Disk 178"/>
            <p:cNvSpPr/>
            <p:nvPr/>
          </p:nvSpPr>
          <p:spPr bwMode="auto">
            <a:xfrm>
              <a:off x="4292600" y="58928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180" name="Magnetic Disk 179"/>
            <p:cNvSpPr/>
            <p:nvPr/>
          </p:nvSpPr>
          <p:spPr bwMode="auto">
            <a:xfrm>
              <a:off x="4445000" y="5994400"/>
              <a:ext cx="762000" cy="685800"/>
            </a:xfrm>
            <a:prstGeom prst="flowChartMagneticDisk">
              <a:avLst/>
            </a:prstGeom>
            <a:solidFill>
              <a:srgbClr val="008000"/>
            </a:solidFill>
            <a:ln>
              <a:solidFill>
                <a:srgbClr val="000000"/>
              </a:solidFill>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181" name="Magnetic Disk 180"/>
            <p:cNvSpPr/>
            <p:nvPr/>
          </p:nvSpPr>
          <p:spPr bwMode="auto">
            <a:xfrm>
              <a:off x="4597400" y="60960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sp>
          <p:nvSpPr>
            <p:cNvPr id="182" name="Magnetic Disk 181"/>
            <p:cNvSpPr/>
            <p:nvPr/>
          </p:nvSpPr>
          <p:spPr bwMode="auto">
            <a:xfrm>
              <a:off x="4749800" y="6197600"/>
              <a:ext cx="762000" cy="685800"/>
            </a:xfrm>
            <a:prstGeom prst="flowChartMagneticDisk">
              <a:avLst/>
            </a:prstGeom>
            <a:ln>
              <a:headEnd type="arrow" w="med" len="med"/>
              <a:tailEnd type="none" w="med" len="me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solidFill>
                  <a:srgbClr val="000000"/>
                </a:solidFill>
                <a:latin typeface="Vista Sans OT Reg" pitchFamily="-65" charset="0"/>
                <a:ea typeface="ヒラギノ角ゴ ProN W3" pitchFamily="-65" charset="-128"/>
                <a:cs typeface="ヒラギノ角ゴ ProN W3" pitchFamily="-65" charset="-128"/>
              </a:endParaRPr>
            </a:p>
          </p:txBody>
        </p:sp>
      </p:grpSp>
      <p:sp>
        <p:nvSpPr>
          <p:cNvPr id="142" name="Down Arrow 141"/>
          <p:cNvSpPr/>
          <p:nvPr/>
        </p:nvSpPr>
        <p:spPr bwMode="auto">
          <a:xfrm>
            <a:off x="6803231" y="2336006"/>
            <a:ext cx="450056" cy="578644"/>
          </a:xfrm>
          <a:prstGeom prst="downArrow">
            <a:avLst>
              <a:gd name="adj1" fmla="val 51332"/>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44" name="Down Arrow 143"/>
          <p:cNvSpPr/>
          <p:nvPr/>
        </p:nvSpPr>
        <p:spPr bwMode="auto">
          <a:xfrm>
            <a:off x="8089106" y="4779169"/>
            <a:ext cx="321469" cy="385763"/>
          </a:xfrm>
          <a:prstGeom prst="downArrow">
            <a:avLst>
              <a:gd name="adj1" fmla="val 1402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75" name="Rectangle 174"/>
          <p:cNvSpPr/>
          <p:nvPr/>
        </p:nvSpPr>
        <p:spPr bwMode="auto">
          <a:xfrm>
            <a:off x="7896225" y="4071937"/>
            <a:ext cx="642938" cy="385763"/>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6" name="Rectangle 175"/>
          <p:cNvSpPr/>
          <p:nvPr/>
        </p:nvSpPr>
        <p:spPr bwMode="auto">
          <a:xfrm>
            <a:off x="8024812" y="4157662"/>
            <a:ext cx="642938" cy="385763"/>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7" name="Rectangle 176"/>
          <p:cNvSpPr/>
          <p:nvPr/>
        </p:nvSpPr>
        <p:spPr bwMode="auto">
          <a:xfrm>
            <a:off x="8153400" y="4243387"/>
            <a:ext cx="642938" cy="385763"/>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nvGrpSpPr>
          <p:cNvPr id="147" name="Group 146"/>
          <p:cNvGrpSpPr/>
          <p:nvPr/>
        </p:nvGrpSpPr>
        <p:grpSpPr>
          <a:xfrm>
            <a:off x="7896225" y="2978944"/>
            <a:ext cx="1028700" cy="642938"/>
            <a:chOff x="4292600" y="3454400"/>
            <a:chExt cx="1219200" cy="762000"/>
          </a:xfrm>
        </p:grpSpPr>
        <p:sp>
          <p:nvSpPr>
            <p:cNvPr id="171" name="Rectangle 170"/>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2" name="Rectangle 171"/>
            <p:cNvSpPr/>
            <p:nvPr/>
          </p:nvSpPr>
          <p:spPr bwMode="auto">
            <a:xfrm>
              <a:off x="4445000" y="3556000"/>
              <a:ext cx="762000" cy="457200"/>
            </a:xfrm>
            <a:prstGeom prst="rect">
              <a:avLst/>
            </a:prstGeom>
            <a:solidFill>
              <a:srgbClr val="008000"/>
            </a:solidFill>
            <a:ln>
              <a:solidFill>
                <a:srgbClr val="00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3" name="Rectangle 172"/>
            <p:cNvSpPr/>
            <p:nvPr/>
          </p:nvSpPr>
          <p:spPr bwMode="auto">
            <a:xfrm>
              <a:off x="4597400" y="36576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4" name="Rectangle 173"/>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grpSp>
        <p:nvGrpSpPr>
          <p:cNvPr id="149" name="Group 148"/>
          <p:cNvGrpSpPr/>
          <p:nvPr/>
        </p:nvGrpSpPr>
        <p:grpSpPr>
          <a:xfrm>
            <a:off x="7896225" y="2014538"/>
            <a:ext cx="845004" cy="257175"/>
            <a:chOff x="2681514" y="2387600"/>
            <a:chExt cx="1001486" cy="304800"/>
          </a:xfrm>
        </p:grpSpPr>
        <p:sp>
          <p:nvSpPr>
            <p:cNvPr id="164" name="Rounded Rectangle 163"/>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65" name="Rounded Rectangle 164"/>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66" name="Rounded Rectangle 165"/>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grpSp>
        <p:nvGrpSpPr>
          <p:cNvPr id="150" name="Group 149"/>
          <p:cNvGrpSpPr/>
          <p:nvPr/>
        </p:nvGrpSpPr>
        <p:grpSpPr>
          <a:xfrm>
            <a:off x="9053512" y="2014538"/>
            <a:ext cx="845004" cy="257175"/>
            <a:chOff x="2681514" y="2387600"/>
            <a:chExt cx="1001486" cy="304800"/>
          </a:xfrm>
        </p:grpSpPr>
        <p:sp>
          <p:nvSpPr>
            <p:cNvPr id="161" name="Rounded Rectangle 160"/>
            <p:cNvSpPr/>
            <p:nvPr/>
          </p:nvSpPr>
          <p:spPr bwMode="auto">
            <a:xfrm>
              <a:off x="2681514"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62" name="Rounded Rectangle 161"/>
            <p:cNvSpPr/>
            <p:nvPr/>
          </p:nvSpPr>
          <p:spPr bwMode="auto">
            <a:xfrm>
              <a:off x="3029857"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sp>
          <p:nvSpPr>
            <p:cNvPr id="163" name="Rounded Rectangle 162"/>
            <p:cNvSpPr/>
            <p:nvPr/>
          </p:nvSpPr>
          <p:spPr bwMode="auto">
            <a:xfrm>
              <a:off x="3378200" y="2387600"/>
              <a:ext cx="304800" cy="304800"/>
            </a:xfrm>
            <a:prstGeom prst="roundRect">
              <a:avLst/>
            </a:prstGeom>
            <a:ln>
              <a:headEnd type="arrow" w="med" len="med"/>
              <a:tailEnd type="none" w="med" len="med"/>
            </a:ln>
          </p:spPr>
          <p:style>
            <a:lnRef idx="1">
              <a:schemeClr val="dk1"/>
            </a:lnRef>
            <a:fillRef idx="3">
              <a:schemeClr val="dk1"/>
            </a:fillRef>
            <a:effectRef idx="2">
              <a:schemeClr val="dk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a:solidFill>
                  <a:srgbClr val="000000"/>
                </a:solidFill>
                <a:latin typeface="Vista Sans OT Reg" pitchFamily="-65" charset="0"/>
                <a:ea typeface="ヒラギノ角ゴ ProN W3" pitchFamily="-65" charset="-128"/>
                <a:cs typeface="ヒラギノ角ゴ ProN W3" pitchFamily="-65" charset="-128"/>
              </a:endParaRPr>
            </a:p>
          </p:txBody>
        </p:sp>
      </p:grpSp>
      <p:sp>
        <p:nvSpPr>
          <p:cNvPr id="151" name="Down Arrow 150"/>
          <p:cNvSpPr/>
          <p:nvPr/>
        </p:nvSpPr>
        <p:spPr bwMode="auto">
          <a:xfrm>
            <a:off x="7960519" y="2336006"/>
            <a:ext cx="450056" cy="578644"/>
          </a:xfrm>
          <a:prstGeom prst="downArrow">
            <a:avLst>
              <a:gd name="adj1" fmla="val 51332"/>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2" name="Down Arrow 151"/>
          <p:cNvSpPr/>
          <p:nvPr/>
        </p:nvSpPr>
        <p:spPr bwMode="auto">
          <a:xfrm>
            <a:off x="9117806" y="2336006"/>
            <a:ext cx="450056" cy="578644"/>
          </a:xfrm>
          <a:prstGeom prst="downArrow">
            <a:avLst>
              <a:gd name="adj1" fmla="val 51332"/>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8" name="Down Arrow 157"/>
          <p:cNvSpPr/>
          <p:nvPr/>
        </p:nvSpPr>
        <p:spPr bwMode="auto">
          <a:xfrm rot="18794182">
            <a:off x="7548171" y="3607107"/>
            <a:ext cx="192881" cy="539916"/>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9" name="Down Arrow 158"/>
          <p:cNvSpPr/>
          <p:nvPr/>
        </p:nvSpPr>
        <p:spPr bwMode="auto">
          <a:xfrm>
            <a:off x="8346281" y="3686175"/>
            <a:ext cx="192881" cy="321469"/>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0" name="Down Arrow 159"/>
          <p:cNvSpPr/>
          <p:nvPr/>
        </p:nvSpPr>
        <p:spPr bwMode="auto">
          <a:xfrm rot="3328891">
            <a:off x="9078656" y="3547475"/>
            <a:ext cx="192881" cy="710167"/>
          </a:xfrm>
          <a:prstGeom prst="downArrow">
            <a:avLst>
              <a:gd name="adj1" fmla="val 38009"/>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0" name="TextBox 189"/>
          <p:cNvSpPr txBox="1"/>
          <p:nvPr/>
        </p:nvSpPr>
        <p:spPr>
          <a:xfrm>
            <a:off x="791665" y="4173085"/>
            <a:ext cx="2305392" cy="403957"/>
          </a:xfrm>
          <a:prstGeom prst="rect">
            <a:avLst/>
          </a:prstGeom>
          <a:noFill/>
        </p:spPr>
        <p:txBody>
          <a:bodyPr wrap="square" rtlCol="0">
            <a:spAutoFit/>
          </a:bodyPr>
          <a:lstStyle/>
          <a:p>
            <a:r>
              <a:rPr lang="en-US" dirty="0"/>
              <a:t>Leader</a:t>
            </a:r>
            <a:r>
              <a:rPr lang="en-US" sz="2025" dirty="0"/>
              <a:t> cache</a:t>
            </a:r>
          </a:p>
        </p:txBody>
      </p:sp>
      <p:sp>
        <p:nvSpPr>
          <p:cNvPr id="107" name="Down Arrow 106"/>
          <p:cNvSpPr/>
          <p:nvPr/>
        </p:nvSpPr>
        <p:spPr bwMode="auto">
          <a:xfrm rot="2805818" flipH="1">
            <a:off x="7548171" y="2385527"/>
            <a:ext cx="192881" cy="539916"/>
          </a:xfrm>
          <a:prstGeom prst="downArrow">
            <a:avLst>
              <a:gd name="adj1" fmla="val 38009"/>
              <a:gd name="adj2" fmla="val 50000"/>
            </a:avLst>
          </a:prstGeom>
          <a:solidFill>
            <a:srgbClr val="008000"/>
          </a:solidFill>
          <a:ln>
            <a:solidFill>
              <a:srgbClr val="000000"/>
            </a:solidFill>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 name="Bent Arrow 9"/>
          <p:cNvSpPr/>
          <p:nvPr/>
        </p:nvSpPr>
        <p:spPr bwMode="auto">
          <a:xfrm rot="8031569">
            <a:off x="8312725" y="3990848"/>
            <a:ext cx="1137244" cy="1104642"/>
          </a:xfrm>
          <a:prstGeom prst="bentArrow">
            <a:avLst>
              <a:gd name="adj1" fmla="val 5274"/>
              <a:gd name="adj2" fmla="val 10006"/>
              <a:gd name="adj3" fmla="val 9053"/>
              <a:gd name="adj4" fmla="val 43750"/>
            </a:avLst>
          </a:prstGeom>
          <a:solidFill>
            <a:srgbClr val="008000"/>
          </a:solidFill>
          <a:ln>
            <a:solidFill>
              <a:srgbClr val="000000"/>
            </a:solidFill>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1" name="Down Arrow 110"/>
          <p:cNvSpPr/>
          <p:nvPr/>
        </p:nvSpPr>
        <p:spPr bwMode="auto">
          <a:xfrm rot="5400000">
            <a:off x="6362347" y="3162654"/>
            <a:ext cx="192881" cy="2654388"/>
          </a:xfrm>
          <a:prstGeom prst="downArrow">
            <a:avLst>
              <a:gd name="adj1" fmla="val 38009"/>
              <a:gd name="adj2" fmla="val 50000"/>
            </a:avLst>
          </a:prstGeom>
          <a:solidFill>
            <a:srgbClr val="008000"/>
          </a:solidFill>
          <a:ln>
            <a:solidFill>
              <a:srgbClr val="000000"/>
            </a:solidFill>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1" name="Rectangle 130"/>
          <p:cNvSpPr/>
          <p:nvPr/>
        </p:nvSpPr>
        <p:spPr bwMode="auto">
          <a:xfrm>
            <a:off x="6224587" y="5357812"/>
            <a:ext cx="385763" cy="642938"/>
          </a:xfrm>
          <a:prstGeom prst="rect">
            <a:avLst/>
          </a:prstGeom>
          <a:solidFill>
            <a:schemeClr val="bg1"/>
          </a:solidFill>
          <a:ln w="25400" cap="flat" cmpd="sng" algn="ctr">
            <a:no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2" name="Down Arrow 131"/>
          <p:cNvSpPr/>
          <p:nvPr/>
        </p:nvSpPr>
        <p:spPr bwMode="auto">
          <a:xfrm rot="16200000">
            <a:off x="5099447" y="5454253"/>
            <a:ext cx="385763" cy="450056"/>
          </a:xfrm>
          <a:prstGeom prst="downArrow">
            <a:avLst>
              <a:gd name="adj1" fmla="val 23621"/>
              <a:gd name="adj2" fmla="val 50000"/>
            </a:avLst>
          </a:prstGeom>
          <a:solidFill>
            <a:schemeClr val="accent3">
              <a:lumMod val="90000"/>
            </a:schemeClr>
          </a:solidFill>
          <a:ln>
            <a:solidFill>
              <a:schemeClr val="tx1">
                <a:lumMod val="50000"/>
                <a:lumOff val="50000"/>
              </a:schemeClr>
            </a:solidFill>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3" name="Down Arrow 132"/>
          <p:cNvSpPr/>
          <p:nvPr/>
        </p:nvSpPr>
        <p:spPr bwMode="auto">
          <a:xfrm rot="16200000">
            <a:off x="7414022" y="5454253"/>
            <a:ext cx="385763" cy="450056"/>
          </a:xfrm>
          <a:prstGeom prst="downArrow">
            <a:avLst>
              <a:gd name="adj1" fmla="val 23621"/>
              <a:gd name="adj2" fmla="val 50000"/>
            </a:avLst>
          </a:prstGeom>
          <a:solidFill>
            <a:schemeClr val="accent3">
              <a:lumMod val="90000"/>
            </a:schemeClr>
          </a:solidFill>
          <a:ln>
            <a:solidFill>
              <a:schemeClr val="tx1">
                <a:lumMod val="50000"/>
                <a:lumOff val="50000"/>
              </a:schemeClr>
            </a:solidFill>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45" name="Rectangle 144"/>
          <p:cNvSpPr/>
          <p:nvPr/>
        </p:nvSpPr>
        <p:spPr bwMode="auto">
          <a:xfrm>
            <a:off x="5581650"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3" name="Rectangle 152"/>
          <p:cNvSpPr/>
          <p:nvPr/>
        </p:nvSpPr>
        <p:spPr bwMode="auto">
          <a:xfrm>
            <a:off x="5774531"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4" name="Rectangle 153"/>
          <p:cNvSpPr/>
          <p:nvPr/>
        </p:nvSpPr>
        <p:spPr bwMode="auto">
          <a:xfrm>
            <a:off x="5967413"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5" name="Rectangle 154"/>
          <p:cNvSpPr/>
          <p:nvPr/>
        </p:nvSpPr>
        <p:spPr bwMode="auto">
          <a:xfrm>
            <a:off x="6160294"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6" name="Rectangle 155"/>
          <p:cNvSpPr/>
          <p:nvPr/>
        </p:nvSpPr>
        <p:spPr bwMode="auto">
          <a:xfrm>
            <a:off x="6353175"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7" name="Rectangle 156"/>
          <p:cNvSpPr/>
          <p:nvPr/>
        </p:nvSpPr>
        <p:spPr bwMode="auto">
          <a:xfrm>
            <a:off x="6546056"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5" name="Rectangle 194"/>
          <p:cNvSpPr/>
          <p:nvPr/>
        </p:nvSpPr>
        <p:spPr bwMode="auto">
          <a:xfrm>
            <a:off x="6738938"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8" name="Down Arrow 197"/>
          <p:cNvSpPr/>
          <p:nvPr/>
        </p:nvSpPr>
        <p:spPr bwMode="auto">
          <a:xfrm>
            <a:off x="8346281" y="3686175"/>
            <a:ext cx="192881" cy="321469"/>
          </a:xfrm>
          <a:prstGeom prst="downArrow">
            <a:avLst>
              <a:gd name="adj1" fmla="val 38009"/>
              <a:gd name="adj2" fmla="val 50000"/>
            </a:avLst>
          </a:prstGeom>
          <a:solidFill>
            <a:srgbClr val="008000"/>
          </a:solidFill>
          <a:ln>
            <a:solidFill>
              <a:srgbClr val="000000"/>
            </a:solidFill>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6" name="Rectangle 195"/>
          <p:cNvSpPr/>
          <p:nvPr/>
        </p:nvSpPr>
        <p:spPr bwMode="auto">
          <a:xfrm>
            <a:off x="6931819"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7" name="Rectangle 196"/>
          <p:cNvSpPr/>
          <p:nvPr/>
        </p:nvSpPr>
        <p:spPr bwMode="auto">
          <a:xfrm>
            <a:off x="7124700" y="5422106"/>
            <a:ext cx="192881" cy="514350"/>
          </a:xfrm>
          <a:prstGeom prst="rect">
            <a:avLst/>
          </a:prstGeom>
          <a:solidFill>
            <a:srgbClr val="CFD7E5"/>
          </a:solidFill>
          <a:ln w="25400" cap="flat" cmpd="sng" algn="ctr">
            <a:solidFill>
              <a:schemeClr val="tx1">
                <a:lumMod val="65000"/>
                <a:lumOff val="35000"/>
              </a:schemeClr>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3" name="&quot;No&quot; Symbol 112"/>
          <p:cNvSpPr/>
          <p:nvPr/>
        </p:nvSpPr>
        <p:spPr bwMode="auto">
          <a:xfrm>
            <a:off x="8153400" y="3557587"/>
            <a:ext cx="578644" cy="578644"/>
          </a:xfrm>
          <a:prstGeom prst="noSmoking">
            <a:avLst>
              <a:gd name="adj" fmla="val 10406"/>
            </a:avLst>
          </a:prstGeom>
          <a:solidFill>
            <a:srgbClr val="FF0000"/>
          </a:solidFill>
          <a:ln w="25400" cap="flat" cmpd="sng" algn="ctr">
            <a:solidFill>
              <a:srgbClr val="000000"/>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9" name="Down Arrow 198"/>
          <p:cNvSpPr/>
          <p:nvPr/>
        </p:nvSpPr>
        <p:spPr bwMode="auto">
          <a:xfrm>
            <a:off x="7960519" y="2336006"/>
            <a:ext cx="450056" cy="578644"/>
          </a:xfrm>
          <a:prstGeom prst="downArrow">
            <a:avLst>
              <a:gd name="adj1" fmla="val 51332"/>
              <a:gd name="adj2" fmla="val 50000"/>
            </a:avLst>
          </a:prstGeom>
          <a:solidFill>
            <a:srgbClr val="008000"/>
          </a:solidFill>
          <a:ln>
            <a:solidFill>
              <a:srgbClr val="000000"/>
            </a:solidFill>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 name="&quot;No&quot; Symbol 11"/>
          <p:cNvSpPr/>
          <p:nvPr/>
        </p:nvSpPr>
        <p:spPr bwMode="auto">
          <a:xfrm>
            <a:off x="7896225" y="2336006"/>
            <a:ext cx="578644" cy="578644"/>
          </a:xfrm>
          <a:prstGeom prst="noSmoking">
            <a:avLst>
              <a:gd name="adj" fmla="val 10406"/>
            </a:avLst>
          </a:prstGeom>
          <a:solidFill>
            <a:srgbClr val="FF0000"/>
          </a:solidFill>
          <a:ln w="25400" cap="flat" cmpd="sng" algn="ctr">
            <a:solidFill>
              <a:srgbClr val="000000"/>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0" name="Down Arrow 199"/>
          <p:cNvSpPr/>
          <p:nvPr/>
        </p:nvSpPr>
        <p:spPr bwMode="auto">
          <a:xfrm>
            <a:off x="8089106" y="4779169"/>
            <a:ext cx="321469" cy="385763"/>
          </a:xfrm>
          <a:prstGeom prst="downArrow">
            <a:avLst>
              <a:gd name="adj1" fmla="val 14029"/>
              <a:gd name="adj2" fmla="val 50000"/>
            </a:avLst>
          </a:prstGeom>
          <a:solidFill>
            <a:srgbClr val="008000"/>
          </a:solidFill>
          <a:ln>
            <a:solidFill>
              <a:srgbClr val="000000"/>
            </a:solidFill>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4" name="&quot;No&quot; Symbol 113"/>
          <p:cNvSpPr/>
          <p:nvPr/>
        </p:nvSpPr>
        <p:spPr bwMode="auto">
          <a:xfrm>
            <a:off x="7960519" y="4714875"/>
            <a:ext cx="578644" cy="578644"/>
          </a:xfrm>
          <a:prstGeom prst="noSmoking">
            <a:avLst>
              <a:gd name="adj" fmla="val 10406"/>
            </a:avLst>
          </a:prstGeom>
          <a:solidFill>
            <a:srgbClr val="FF0000"/>
          </a:solidFill>
          <a:ln w="25400" cap="flat" cmpd="sng" algn="ctr">
            <a:solidFill>
              <a:srgbClr val="000000"/>
            </a:solidFill>
            <a:prstDash val="solid"/>
            <a:round/>
            <a:headEnd type="arrow" w="med" len="med"/>
            <a:tailEnd type="none" w="med" len="med"/>
          </a:ln>
          <a:effectLst/>
        </p:spPr>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endParaRPr lang="en-US" sz="1519">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1" name="Rectangle 200"/>
          <p:cNvSpPr/>
          <p:nvPr/>
        </p:nvSpPr>
        <p:spPr bwMode="auto">
          <a:xfrm>
            <a:off x="8153400" y="4243387"/>
            <a:ext cx="642938" cy="385763"/>
          </a:xfrm>
          <a:prstGeom prst="rect">
            <a:avLst/>
          </a:prstGeom>
          <a:solidFill>
            <a:srgbClr val="008000"/>
          </a:solidFill>
          <a:ln>
            <a:solidFill>
              <a:srgbClr val="000000"/>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178" name="Rectangle 177"/>
          <p:cNvSpPr/>
          <p:nvPr/>
        </p:nvSpPr>
        <p:spPr bwMode="auto">
          <a:xfrm>
            <a:off x="8281987" y="4329112"/>
            <a:ext cx="642938" cy="385763"/>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nvGrpSpPr>
          <p:cNvPr id="218" name="Group 217"/>
          <p:cNvGrpSpPr/>
          <p:nvPr/>
        </p:nvGrpSpPr>
        <p:grpSpPr>
          <a:xfrm>
            <a:off x="3974306" y="4071937"/>
            <a:ext cx="1028700" cy="642938"/>
            <a:chOff x="4292600" y="3454400"/>
            <a:chExt cx="1219200" cy="762000"/>
          </a:xfrm>
        </p:grpSpPr>
        <p:sp>
          <p:nvSpPr>
            <p:cNvPr id="219" name="Rectangle 218"/>
            <p:cNvSpPr/>
            <p:nvPr/>
          </p:nvSpPr>
          <p:spPr bwMode="auto">
            <a:xfrm>
              <a:off x="4292600" y="34544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220" name="Rectangle 219"/>
            <p:cNvSpPr/>
            <p:nvPr/>
          </p:nvSpPr>
          <p:spPr bwMode="auto">
            <a:xfrm>
              <a:off x="4445000" y="35560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221" name="Rectangle 220"/>
            <p:cNvSpPr/>
            <p:nvPr/>
          </p:nvSpPr>
          <p:spPr bwMode="auto">
            <a:xfrm>
              <a:off x="4597400" y="3657600"/>
              <a:ext cx="762000" cy="457200"/>
            </a:xfrm>
            <a:prstGeom prst="rect">
              <a:avLst/>
            </a:prstGeom>
            <a:solidFill>
              <a:srgbClr val="008000"/>
            </a:solidFill>
            <a:ln>
              <a:solidFill>
                <a:srgbClr val="000000"/>
              </a:solidFill>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sp>
          <p:nvSpPr>
            <p:cNvPr id="222" name="Rectangle 221"/>
            <p:cNvSpPr/>
            <p:nvPr/>
          </p:nvSpPr>
          <p:spPr bwMode="auto">
            <a:xfrm>
              <a:off x="4749800" y="3759200"/>
              <a:ext cx="762000" cy="457200"/>
            </a:xfrm>
            <a:prstGeom prst="rect">
              <a:avLst/>
            </a:prstGeom>
            <a:ln>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77153" tIns="38576" rIns="77153" bIns="38576" numCol="1" rtlCol="0" anchor="t" anchorCtr="0" compatLnSpc="1">
              <a:prstTxWarp prst="textNoShape">
                <a:avLst/>
              </a:prstTxWarp>
            </a:bodyPr>
            <a:lstStyle/>
            <a:p>
              <a:endParaRPr lang="en-US" sz="1519" dirty="0"/>
            </a:p>
          </p:txBody>
        </p:sp>
      </p:grpSp>
      <p:sp>
        <p:nvSpPr>
          <p:cNvPr id="5" name="Slide Number Placeholder 4"/>
          <p:cNvSpPr>
            <a:spLocks noGrp="1"/>
          </p:cNvSpPr>
          <p:nvPr>
            <p:ph type="sldNum" sz="quarter" idx="12"/>
          </p:nvPr>
        </p:nvSpPr>
        <p:spPr/>
        <p:txBody>
          <a:bodyPr/>
          <a:lstStyle/>
          <a:p>
            <a:fld id="{D57F1E4F-1CFF-5643-939E-217C01CDF565}" type="slidenum">
              <a:rPr lang="en-US" smtClean="0"/>
              <a:pPr/>
              <a:t>104</a:t>
            </a:fld>
            <a:endParaRPr lang="en-US" dirty="0"/>
          </a:p>
        </p:txBody>
      </p:sp>
      <p:sp>
        <p:nvSpPr>
          <p:cNvPr id="138" name="Footer Placeholder 2"/>
          <p:cNvSpPr>
            <a:spLocks noGrp="1"/>
          </p:cNvSpPr>
          <p:nvPr>
            <p:ph type="ftr" sz="quarter" idx="11"/>
          </p:nvPr>
        </p:nvSpPr>
        <p:spPr>
          <a:xfrm>
            <a:off x="2055062" y="6375548"/>
            <a:ext cx="7619999" cy="365125"/>
          </a:xfrm>
        </p:spPr>
        <p:txBody>
          <a:bodyPr/>
          <a:lstStyle/>
          <a:p>
            <a:r>
              <a:rPr lang="en-US" dirty="0"/>
              <a:t>This slide was taken from Facebook TAO’s presentation ATC`13 </a:t>
            </a:r>
          </a:p>
        </p:txBody>
      </p:sp>
    </p:spTree>
    <p:custDataLst>
      <p:tags r:id="rId1"/>
    </p:custDataLst>
    <p:extLst>
      <p:ext uri="{BB962C8B-B14F-4D97-AF65-F5344CB8AC3E}">
        <p14:creationId xmlns:p14="http://schemas.microsoft.com/office/powerpoint/2010/main" val="143765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 grpId="0" animBg="1"/>
      <p:bldP spid="111" grpId="0" animBg="1"/>
      <p:bldP spid="198" grpId="0" animBg="1"/>
      <p:bldP spid="113" grpId="0" animBg="1"/>
      <p:bldP spid="12" grpId="0" animBg="1"/>
      <p:bldP spid="200" grpId="0" animBg="1"/>
      <p:bldP spid="114" grpId="0" animBg="1"/>
      <p:bldP spid="20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Hotspots</a:t>
            </a:r>
          </a:p>
        </p:txBody>
      </p:sp>
      <p:sp>
        <p:nvSpPr>
          <p:cNvPr id="3" name="Content Placeholder 2"/>
          <p:cNvSpPr>
            <a:spLocks noGrp="1"/>
          </p:cNvSpPr>
          <p:nvPr>
            <p:ph idx="1"/>
          </p:nvPr>
        </p:nvSpPr>
        <p:spPr/>
        <p:txBody>
          <a:bodyPr/>
          <a:lstStyle/>
          <a:p>
            <a:r>
              <a:rPr lang="en-US" dirty="0"/>
              <a:t>Objects are semi-randomly distributed among shards</a:t>
            </a:r>
          </a:p>
          <a:p>
            <a:pPr lvl="1"/>
            <a:r>
              <a:rPr lang="en-US" dirty="0"/>
              <a:t>Load imbalance</a:t>
            </a:r>
          </a:p>
          <a:p>
            <a:pPr lvl="2"/>
            <a:r>
              <a:rPr lang="en-US" dirty="0"/>
              <a:t>A post by Justin Bieber vs a post by Victor Zakhary </a:t>
            </a:r>
            <a:r>
              <a:rPr lang="en-US" dirty="0">
                <a:sym typeface="Wingdings" panose="05000000000000000000" pitchFamily="2" charset="2"/>
              </a:rPr>
              <a:t></a:t>
            </a:r>
          </a:p>
          <a:p>
            <a:r>
              <a:rPr lang="en-US" dirty="0">
                <a:sym typeface="Wingdings" panose="05000000000000000000" pitchFamily="2" charset="2"/>
              </a:rPr>
              <a:t>Load imbalance</a:t>
            </a:r>
          </a:p>
          <a:p>
            <a:pPr lvl="1"/>
            <a:r>
              <a:rPr lang="en-US" dirty="0">
                <a:sym typeface="Wingdings" panose="05000000000000000000" pitchFamily="2" charset="2"/>
              </a:rPr>
              <a:t>Replicate ( more followers to handle the same object)</a:t>
            </a:r>
          </a:p>
          <a:p>
            <a:pPr lvl="2"/>
            <a:r>
              <a:rPr lang="en-US" dirty="0">
                <a:sym typeface="Wingdings" panose="05000000000000000000" pitchFamily="2" charset="2"/>
              </a:rPr>
              <a:t>Invalidation messages</a:t>
            </a:r>
          </a:p>
          <a:p>
            <a:pPr lvl="1"/>
            <a:r>
              <a:rPr lang="en-US" dirty="0"/>
              <a:t> Cache hot objects at the client</a:t>
            </a:r>
          </a:p>
          <a:p>
            <a:pPr lvl="2"/>
            <a:r>
              <a:rPr lang="en-US" dirty="0"/>
              <a:t>An additional level of invalidation</a:t>
            </a:r>
          </a:p>
          <a:p>
            <a:pPr lvl="2"/>
            <a:r>
              <a:rPr lang="en-US" dirty="0"/>
              <a:t>Alleviate request load on the caching servers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105</a:t>
            </a:fld>
            <a:endParaRPr lang="en-US" dirty="0"/>
          </a:p>
        </p:txBody>
      </p:sp>
    </p:spTree>
    <p:extLst>
      <p:ext uri="{BB962C8B-B14F-4D97-AF65-F5344CB8AC3E}">
        <p14:creationId xmlns:p14="http://schemas.microsoft.com/office/powerpoint/2010/main" val="3252952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ln/>
        </p:spPr>
        <p:txBody>
          <a:bodyPr/>
          <a:lstStyle/>
          <a:p>
            <a:r>
              <a:rPr lang="en-US" dirty="0"/>
              <a:t>Inverse associations</a:t>
            </a:r>
          </a:p>
        </p:txBody>
      </p:sp>
      <p:sp>
        <p:nvSpPr>
          <p:cNvPr id="11266" name="Rectangle 2"/>
          <p:cNvSpPr>
            <a:spLocks noGrp="1" noChangeArrowheads="1"/>
          </p:cNvSpPr>
          <p:nvPr>
            <p:ph type="body" idx="1"/>
          </p:nvPr>
        </p:nvSpPr>
        <p:spPr>
          <a:xfrm>
            <a:off x="1273969" y="1092994"/>
            <a:ext cx="5400675" cy="5111353"/>
          </a:xfrm>
          <a:ln/>
        </p:spPr>
        <p:txBody>
          <a:bodyPr>
            <a:normAutofit/>
          </a:bodyPr>
          <a:lstStyle/>
          <a:p>
            <a:pPr lvl="1"/>
            <a:endParaRPr lang="en-US" sz="2025" dirty="0"/>
          </a:p>
          <a:p>
            <a:pPr lvl="1"/>
            <a:r>
              <a:rPr lang="en-US" dirty="0"/>
              <a:t>Bidirectional relationships have separate </a:t>
            </a:r>
            <a:r>
              <a:rPr lang="en-US" i="1" dirty="0" err="1"/>
              <a:t>a</a:t>
            </a:r>
            <a:r>
              <a:rPr lang="en-US" dirty="0" err="1">
                <a:latin typeface="Vista Sans OT Reg"/>
                <a:cs typeface="Vista Sans OT Reg"/>
              </a:rPr>
              <a:t>→</a:t>
            </a:r>
            <a:r>
              <a:rPr lang="en-US" i="1" dirty="0" err="1"/>
              <a:t>b</a:t>
            </a:r>
            <a:r>
              <a:rPr lang="en-US" dirty="0"/>
              <a:t> and </a:t>
            </a:r>
            <a:r>
              <a:rPr lang="en-US" i="1" dirty="0" err="1"/>
              <a:t>b</a:t>
            </a:r>
            <a:r>
              <a:rPr lang="en-US" dirty="0" err="1">
                <a:latin typeface="Vista Sans OT Reg"/>
                <a:cs typeface="Vista Sans OT Reg"/>
              </a:rPr>
              <a:t>→</a:t>
            </a:r>
            <a:r>
              <a:rPr lang="en-US" i="1" dirty="0" err="1"/>
              <a:t>a</a:t>
            </a:r>
            <a:r>
              <a:rPr lang="en-US" dirty="0"/>
              <a:t> edges</a:t>
            </a:r>
          </a:p>
          <a:p>
            <a:pPr lvl="2"/>
            <a:r>
              <a:rPr lang="en-US" dirty="0" err="1"/>
              <a:t>inv_type</a:t>
            </a:r>
            <a:r>
              <a:rPr lang="en-US" dirty="0"/>
              <a:t>(</a:t>
            </a:r>
            <a:r>
              <a:rPr lang="en-US" b="1" dirty="0">
                <a:latin typeface="Courier New"/>
                <a:cs typeface="Courier New"/>
              </a:rPr>
              <a:t>LIKES</a:t>
            </a:r>
            <a:r>
              <a:rPr lang="en-US" dirty="0"/>
              <a:t>) = </a:t>
            </a:r>
            <a:r>
              <a:rPr lang="en-US" b="1" dirty="0">
                <a:latin typeface="Courier New"/>
                <a:cs typeface="Courier New"/>
              </a:rPr>
              <a:t>LIKED_BY</a:t>
            </a:r>
          </a:p>
          <a:p>
            <a:pPr lvl="2"/>
            <a:r>
              <a:rPr lang="en-US" dirty="0" err="1"/>
              <a:t>inv_type</a:t>
            </a:r>
            <a:r>
              <a:rPr lang="en-US" dirty="0"/>
              <a:t>(</a:t>
            </a:r>
            <a:r>
              <a:rPr lang="en-US" b="1" dirty="0">
                <a:latin typeface="Courier New"/>
                <a:cs typeface="Courier New"/>
              </a:rPr>
              <a:t>FRIEND_OF</a:t>
            </a:r>
            <a:r>
              <a:rPr lang="en-US" dirty="0"/>
              <a:t>) = </a:t>
            </a:r>
            <a:r>
              <a:rPr lang="en-US" b="1" dirty="0">
                <a:latin typeface="Courier New"/>
                <a:cs typeface="Courier New"/>
              </a:rPr>
              <a:t>FRIEND_OF</a:t>
            </a:r>
            <a:endParaRPr lang="en-US" dirty="0"/>
          </a:p>
          <a:p>
            <a:pPr lvl="1"/>
            <a:r>
              <a:rPr lang="en-US" dirty="0"/>
              <a:t>Forward and inverse types linked only during write</a:t>
            </a:r>
          </a:p>
          <a:p>
            <a:pPr lvl="2"/>
            <a:r>
              <a:rPr lang="en-US" dirty="0"/>
              <a:t>TAO </a:t>
            </a:r>
            <a:r>
              <a:rPr lang="en-US" b="1" dirty="0" err="1">
                <a:latin typeface="Courier New"/>
                <a:cs typeface="Courier New"/>
              </a:rPr>
              <a:t>assoc_add</a:t>
            </a:r>
            <a:r>
              <a:rPr lang="en-US" dirty="0"/>
              <a:t> will update both</a:t>
            </a:r>
          </a:p>
          <a:p>
            <a:pPr lvl="2"/>
            <a:r>
              <a:rPr lang="en-US" dirty="0"/>
              <a:t>Not atomic, but failures are logged and repaired</a:t>
            </a:r>
          </a:p>
          <a:p>
            <a:pPr marL="0" lvl="1" indent="0">
              <a:buNone/>
            </a:pPr>
            <a:endParaRPr lang="en-US" dirty="0"/>
          </a:p>
        </p:txBody>
      </p:sp>
      <p:sp>
        <p:nvSpPr>
          <p:cNvPr id="2" name="Rounded Rectangle 1"/>
          <p:cNvSpPr/>
          <p:nvPr/>
        </p:nvSpPr>
        <p:spPr bwMode="auto">
          <a:xfrm>
            <a:off x="7381875" y="1178719"/>
            <a:ext cx="1735931" cy="771525"/>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2363"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Nathan</a:t>
            </a:r>
          </a:p>
        </p:txBody>
      </p:sp>
      <p:sp>
        <p:nvSpPr>
          <p:cNvPr id="5" name="Rounded Rectangle 4"/>
          <p:cNvSpPr/>
          <p:nvPr/>
        </p:nvSpPr>
        <p:spPr bwMode="auto">
          <a:xfrm>
            <a:off x="9439275" y="3075384"/>
            <a:ext cx="1735931" cy="771525"/>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2363"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Carol</a:t>
            </a:r>
          </a:p>
        </p:txBody>
      </p:sp>
      <p:sp>
        <p:nvSpPr>
          <p:cNvPr id="6" name="Rounded Rectangle 5"/>
          <p:cNvSpPr/>
          <p:nvPr/>
        </p:nvSpPr>
        <p:spPr bwMode="auto">
          <a:xfrm>
            <a:off x="7381875" y="4972050"/>
            <a:ext cx="1735931" cy="771525"/>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2363"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“On the summit”</a:t>
            </a:r>
          </a:p>
        </p:txBody>
      </p:sp>
      <p:sp>
        <p:nvSpPr>
          <p:cNvPr id="30" name="Right Arrow 29"/>
          <p:cNvSpPr/>
          <p:nvPr/>
        </p:nvSpPr>
        <p:spPr bwMode="auto">
          <a:xfrm rot="2793726">
            <a:off x="8923523" y="2156744"/>
            <a:ext cx="1565256" cy="669633"/>
          </a:xfrm>
          <a:prstGeom prst="rightArrow">
            <a:avLst/>
          </a:prstGeom>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688" b="1" dirty="0">
                <a:solidFill>
                  <a:srgbClr val="000000"/>
                </a:solidFill>
                <a:latin typeface="Courier New"/>
                <a:ea typeface="ヒラギノ角ゴ ProN W3" pitchFamily="-65" charset="-128"/>
                <a:cs typeface="Courier New"/>
                <a:sym typeface="Vista Sans OT Reg" pitchFamily="-65" charset="0"/>
              </a:rPr>
              <a:t>FRIEND_OF</a:t>
            </a:r>
          </a:p>
        </p:txBody>
      </p:sp>
      <p:sp>
        <p:nvSpPr>
          <p:cNvPr id="34" name="Right Arrow 33"/>
          <p:cNvSpPr/>
          <p:nvPr/>
        </p:nvSpPr>
        <p:spPr bwMode="auto">
          <a:xfrm rot="2775647" flipH="1">
            <a:off x="8475234" y="2155181"/>
            <a:ext cx="1565256" cy="669633"/>
          </a:xfrm>
          <a:prstGeom prst="rightArrow">
            <a:avLst/>
          </a:prstGeom>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688" b="1" dirty="0">
                <a:solidFill>
                  <a:srgbClr val="000000"/>
                </a:solidFill>
                <a:latin typeface="Courier New"/>
                <a:ea typeface="ヒラギノ角ゴ ProN W3" pitchFamily="-65" charset="-128"/>
                <a:cs typeface="Courier New"/>
                <a:sym typeface="Vista Sans OT Reg" pitchFamily="-65" charset="0"/>
              </a:rPr>
              <a:t>FRIEND_OF</a:t>
            </a:r>
          </a:p>
        </p:txBody>
      </p:sp>
      <p:sp>
        <p:nvSpPr>
          <p:cNvPr id="36" name="Right Arrow 35"/>
          <p:cNvSpPr/>
          <p:nvPr/>
        </p:nvSpPr>
        <p:spPr bwMode="auto">
          <a:xfrm rot="16200000" flipV="1">
            <a:off x="6430817" y="2965597"/>
            <a:ext cx="2700338" cy="669633"/>
          </a:xfrm>
          <a:prstGeom prst="rightArrow">
            <a:avLst/>
          </a:prstGeom>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algn="ctr" defTabSz="771571" fontAlgn="base">
              <a:lnSpc>
                <a:spcPct val="90000"/>
              </a:lnSpc>
              <a:spcBef>
                <a:spcPct val="0"/>
              </a:spcBef>
              <a:spcAft>
                <a:spcPct val="0"/>
              </a:spcAft>
            </a:pPr>
            <a:r>
              <a:rPr lang="en-US" sz="1688" b="1" dirty="0">
                <a:solidFill>
                  <a:srgbClr val="000000"/>
                </a:solidFill>
                <a:latin typeface="Courier New"/>
                <a:ea typeface="ヒラギノ角ゴ ProN W3" pitchFamily="-65" charset="-128"/>
                <a:cs typeface="Courier New"/>
              </a:rPr>
              <a:t>AUTHORED_BY</a:t>
            </a:r>
            <a:endParaRPr lang="en-US" sz="1688" b="1" dirty="0">
              <a:solidFill>
                <a:srgbClr val="000000"/>
              </a:solidFill>
              <a:latin typeface="Courier New"/>
              <a:ea typeface="ヒラギノ角ゴ ProN W3" pitchFamily="-65" charset="-128"/>
              <a:cs typeface="Courier New"/>
              <a:sym typeface="Vista Sans OT Reg" pitchFamily="-65" charset="0"/>
            </a:endParaRPr>
          </a:p>
        </p:txBody>
      </p:sp>
      <p:sp>
        <p:nvSpPr>
          <p:cNvPr id="35" name="Right Arrow 34"/>
          <p:cNvSpPr/>
          <p:nvPr/>
        </p:nvSpPr>
        <p:spPr bwMode="auto">
          <a:xfrm rot="5400000">
            <a:off x="6752285" y="3287066"/>
            <a:ext cx="2700338" cy="669633"/>
          </a:xfrm>
          <a:prstGeom prst="rightArrow">
            <a:avLst/>
          </a:prstGeom>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algn="ctr" defTabSz="771571" fontAlgn="base">
              <a:lnSpc>
                <a:spcPct val="90000"/>
              </a:lnSpc>
              <a:spcBef>
                <a:spcPct val="0"/>
              </a:spcBef>
              <a:spcAft>
                <a:spcPct val="0"/>
              </a:spcAft>
            </a:pPr>
            <a:r>
              <a:rPr lang="en-US" sz="1688" b="1" dirty="0">
                <a:solidFill>
                  <a:srgbClr val="000000"/>
                </a:solidFill>
                <a:latin typeface="Courier New"/>
                <a:ea typeface="ヒラギノ角ゴ ProN W3" pitchFamily="-65" charset="-128"/>
                <a:cs typeface="Courier New"/>
              </a:rPr>
              <a:t>AUTHOR</a:t>
            </a:r>
            <a:endParaRPr lang="en-US" sz="1688" b="1" dirty="0">
              <a:solidFill>
                <a:srgbClr val="000000"/>
              </a:solidFill>
              <a:latin typeface="Courier New"/>
              <a:ea typeface="ヒラギノ角ゴ ProN W3" pitchFamily="-65" charset="-128"/>
              <a:cs typeface="Courier New"/>
              <a:sym typeface="Vista Sans OT Reg" pitchFamily="-65" charset="0"/>
            </a:endParaRPr>
          </a:p>
        </p:txBody>
      </p:sp>
      <p:sp>
        <p:nvSpPr>
          <p:cNvPr id="37" name="Right Arrow 36"/>
          <p:cNvSpPr/>
          <p:nvPr/>
        </p:nvSpPr>
        <p:spPr bwMode="auto">
          <a:xfrm rot="18990261">
            <a:off x="8859231" y="4149851"/>
            <a:ext cx="1565256" cy="669633"/>
          </a:xfrm>
          <a:prstGeom prst="rightArrow">
            <a:avLst/>
          </a:prstGeom>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algn="ctr" defTabSz="771571" fontAlgn="base">
              <a:lnSpc>
                <a:spcPct val="90000"/>
              </a:lnSpc>
              <a:spcBef>
                <a:spcPct val="0"/>
              </a:spcBef>
              <a:spcAft>
                <a:spcPct val="0"/>
              </a:spcAft>
            </a:pPr>
            <a:r>
              <a:rPr lang="en-US" sz="1688" b="1" dirty="0">
                <a:solidFill>
                  <a:srgbClr val="000000"/>
                </a:solidFill>
                <a:latin typeface="Courier New"/>
                <a:ea typeface="ヒラギノ角ゴ ProN W3" pitchFamily="-65" charset="-128"/>
                <a:cs typeface="Courier New"/>
              </a:rPr>
              <a:t>LIKED_BY</a:t>
            </a:r>
            <a:endParaRPr lang="en-US" sz="1688" b="1" dirty="0">
              <a:solidFill>
                <a:srgbClr val="000000"/>
              </a:solidFill>
              <a:latin typeface="Courier New"/>
              <a:ea typeface="ヒラギノ角ゴ ProN W3" pitchFamily="-65" charset="-128"/>
              <a:cs typeface="Courier New"/>
              <a:sym typeface="Vista Sans OT Reg" pitchFamily="-65" charset="0"/>
            </a:endParaRPr>
          </a:p>
        </p:txBody>
      </p:sp>
      <p:sp>
        <p:nvSpPr>
          <p:cNvPr id="38" name="Right Arrow 37"/>
          <p:cNvSpPr/>
          <p:nvPr/>
        </p:nvSpPr>
        <p:spPr bwMode="auto">
          <a:xfrm rot="18972182" flipH="1">
            <a:off x="8410941" y="4148288"/>
            <a:ext cx="1565256" cy="669633"/>
          </a:xfrm>
          <a:prstGeom prst="rightArrow">
            <a:avLst/>
          </a:prstGeom>
          <a:ln>
            <a:headEnd type="arrow" w="med" len="med"/>
            <a:tailEnd type="none" w="med" len="med"/>
          </a:ln>
        </p:spPr>
        <p:style>
          <a:lnRef idx="1">
            <a:schemeClr val="dk1"/>
          </a:lnRef>
          <a:fillRef idx="2">
            <a:schemeClr val="dk1"/>
          </a:fillRef>
          <a:effectRef idx="1">
            <a:schemeClr val="dk1"/>
          </a:effectRef>
          <a:fontRef idx="minor">
            <a:schemeClr val="dk1"/>
          </a:fontRef>
        </p:style>
        <p:txBody>
          <a:bodyPr vert="horz" wrap="square" lIns="77153" tIns="38576" rIns="77153" bIns="38576" numCol="1" rtlCol="0" anchor="t" anchorCtr="0" compatLnSpc="1">
            <a:prstTxWarp prst="textNoShape">
              <a:avLst/>
            </a:prstTxWarp>
          </a:bodyPr>
          <a:lstStyle/>
          <a:p>
            <a:pPr algn="ctr" defTabSz="771571" fontAlgn="base">
              <a:lnSpc>
                <a:spcPct val="90000"/>
              </a:lnSpc>
              <a:spcBef>
                <a:spcPct val="0"/>
              </a:spcBef>
              <a:spcAft>
                <a:spcPct val="0"/>
              </a:spcAft>
            </a:pPr>
            <a:r>
              <a:rPr lang="en-US" sz="1688" b="1" dirty="0">
                <a:solidFill>
                  <a:srgbClr val="000000"/>
                </a:solidFill>
                <a:latin typeface="Courier New"/>
                <a:ea typeface="ヒラギノ角ゴ ProN W3" pitchFamily="-65" charset="-128"/>
                <a:cs typeface="Courier New"/>
              </a:rPr>
              <a:t>LIKES</a:t>
            </a:r>
            <a:endParaRPr lang="en-US" sz="1688" b="1" dirty="0">
              <a:solidFill>
                <a:srgbClr val="000000"/>
              </a:solidFill>
              <a:latin typeface="Courier New"/>
              <a:ea typeface="ヒラギノ角ゴ ProN W3" pitchFamily="-65" charset="-128"/>
              <a:cs typeface="Courier New"/>
              <a:sym typeface="Vista Sans OT Reg" pitchFamily="-65"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106</a:t>
            </a:fld>
            <a:endParaRPr lang="en-US" dirty="0"/>
          </a:p>
        </p:txBody>
      </p:sp>
      <p:sp>
        <p:nvSpPr>
          <p:cNvPr id="14" name="Footer Placeholder 2"/>
          <p:cNvSpPr>
            <a:spLocks noGrp="1"/>
          </p:cNvSpPr>
          <p:nvPr>
            <p:ph type="ftr" sz="quarter" idx="11"/>
          </p:nvPr>
        </p:nvSpPr>
        <p:spPr>
          <a:xfrm>
            <a:off x="2055062" y="6375548"/>
            <a:ext cx="7619999" cy="365125"/>
          </a:xfrm>
        </p:spPr>
        <p:txBody>
          <a:bodyPr/>
          <a:lstStyle/>
          <a:p>
            <a:r>
              <a:rPr lang="en-US" dirty="0"/>
              <a:t>This slide was taken from Facebook TAO’s presentation ATC`13 </a:t>
            </a:r>
          </a:p>
        </p:txBody>
      </p:sp>
    </p:spTree>
    <p:extLst>
      <p:ext uri="{BB962C8B-B14F-4D97-AF65-F5344CB8AC3E}">
        <p14:creationId xmlns:p14="http://schemas.microsoft.com/office/powerpoint/2010/main" val="19981884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6821" y="4096179"/>
            <a:ext cx="8911687" cy="1280890"/>
          </a:xfrm>
        </p:spPr>
        <p:txBody>
          <a:bodyPr/>
          <a:lstStyle/>
          <a:p>
            <a:r>
              <a:rPr lang="en-US" dirty="0"/>
              <a:t>Hardware Advances for Scale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107</a:t>
            </a:fld>
            <a:endParaRPr lang="en-US" dirty="0"/>
          </a:p>
        </p:txBody>
      </p:sp>
    </p:spTree>
    <p:extLst>
      <p:ext uri="{BB962C8B-B14F-4D97-AF65-F5344CB8AC3E}">
        <p14:creationId xmlns:p14="http://schemas.microsoft.com/office/powerpoint/2010/main" val="6328769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4619543" y="1310771"/>
            <a:ext cx="7472597" cy="4203337"/>
          </a:xfrm>
          <a:prstGeom prst="rect">
            <a:avLst/>
          </a:prstGeom>
        </p:spPr>
      </p:pic>
      <p:sp>
        <p:nvSpPr>
          <p:cNvPr id="2" name="Title 1"/>
          <p:cNvSpPr>
            <a:spLocks noGrp="1"/>
          </p:cNvSpPr>
          <p:nvPr>
            <p:ph type="title"/>
          </p:nvPr>
        </p:nvSpPr>
        <p:spPr>
          <a:xfrm>
            <a:off x="649224" y="645106"/>
            <a:ext cx="6518194" cy="1259894"/>
          </a:xfrm>
        </p:spPr>
        <p:txBody>
          <a:bodyPr>
            <a:normAutofit/>
          </a:bodyPr>
          <a:lstStyle/>
          <a:p>
            <a:r>
              <a:rPr lang="en-US" sz="3300" dirty="0" err="1"/>
              <a:t>FaRM</a:t>
            </a:r>
            <a:r>
              <a:rPr lang="en-US" sz="3300" dirty="0"/>
              <a:t>: Fast Remote Memory</a:t>
            </a:r>
          </a:p>
        </p:txBody>
      </p:sp>
      <p:sp>
        <p:nvSpPr>
          <p:cNvPr id="3" name="Content Placeholder 2"/>
          <p:cNvSpPr>
            <a:spLocks noGrp="1"/>
          </p:cNvSpPr>
          <p:nvPr>
            <p:ph idx="1"/>
          </p:nvPr>
        </p:nvSpPr>
        <p:spPr>
          <a:xfrm>
            <a:off x="649225" y="2133600"/>
            <a:ext cx="3650278" cy="3759253"/>
          </a:xfrm>
        </p:spPr>
        <p:txBody>
          <a:bodyPr>
            <a:normAutofit/>
          </a:bodyPr>
          <a:lstStyle/>
          <a:p>
            <a:r>
              <a:rPr lang="en-US" dirty="0"/>
              <a:t>Data is in-memory</a:t>
            </a:r>
          </a:p>
          <a:p>
            <a:r>
              <a:rPr lang="en-US" dirty="0"/>
              <a:t>Accessed using RDMA (Remote Direct Memory Access)</a:t>
            </a:r>
          </a:p>
          <a:p>
            <a:r>
              <a:rPr lang="en-US" dirty="0"/>
              <a:t>Avoid TCP/IP bottlenecks</a:t>
            </a:r>
          </a:p>
          <a:p>
            <a:r>
              <a:rPr lang="en-US" dirty="0"/>
              <a:t>Still remote memory is NUMA (Non-Uniform Memory Access) 23x faster to access local memory</a:t>
            </a:r>
          </a:p>
        </p:txBody>
      </p:sp>
      <p:sp>
        <p:nvSpPr>
          <p:cNvPr id="21" name="Footer Placeholder 2"/>
          <p:cNvSpPr txBox="1">
            <a:spLocks/>
          </p:cNvSpPr>
          <p:nvPr/>
        </p:nvSpPr>
        <p:spPr>
          <a:xfrm>
            <a:off x="2055062" y="6375548"/>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 name="Oval 6"/>
          <p:cNvSpPr/>
          <p:nvPr/>
        </p:nvSpPr>
        <p:spPr>
          <a:xfrm>
            <a:off x="4914900" y="4044462"/>
            <a:ext cx="2558562" cy="8176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4"/>
          <a:stretch>
            <a:fillRect/>
          </a:stretch>
        </p:blipFill>
        <p:spPr>
          <a:xfrm>
            <a:off x="24398" y="1420440"/>
            <a:ext cx="6505602" cy="3659401"/>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108</a:t>
            </a:fld>
            <a:endParaRPr lang="en-US" dirty="0"/>
          </a:p>
        </p:txBody>
      </p:sp>
      <p:sp>
        <p:nvSpPr>
          <p:cNvPr id="13" name="Footer Placeholder 3"/>
          <p:cNvSpPr>
            <a:spLocks noGrp="1"/>
          </p:cNvSpPr>
          <p:nvPr>
            <p:ph type="ftr" sz="quarter" idx="11"/>
          </p:nvPr>
        </p:nvSpPr>
        <p:spPr>
          <a:xfrm>
            <a:off x="1220916" y="6121453"/>
            <a:ext cx="7619999" cy="619219"/>
          </a:xfrm>
        </p:spPr>
        <p:txBody>
          <a:bodyPr>
            <a:normAutofit/>
          </a:bodyPr>
          <a:lstStyle/>
          <a:p>
            <a:pPr>
              <a:lnSpc>
                <a:spcPct val="90000"/>
              </a:lnSpc>
            </a:pPr>
            <a:r>
              <a:rPr lang="en-US" dirty="0" err="1"/>
              <a:t>Dragojević</a:t>
            </a:r>
            <a:r>
              <a:rPr lang="en-US" dirty="0"/>
              <a:t>, Aleksandar, et al. "</a:t>
            </a:r>
            <a:r>
              <a:rPr lang="en-US" dirty="0" err="1"/>
              <a:t>FaRM</a:t>
            </a:r>
            <a:r>
              <a:rPr lang="en-US" dirty="0"/>
              <a:t>: Fast remote memory." Proceedings of the 11th USENIX Conference on Networked Systems Design and Implementation. 2014.</a:t>
            </a:r>
          </a:p>
          <a:p>
            <a:pPr>
              <a:lnSpc>
                <a:spcPct val="90000"/>
              </a:lnSpc>
            </a:pPr>
            <a:r>
              <a:rPr lang="en-US" dirty="0"/>
              <a:t>This slide was taken </a:t>
            </a:r>
            <a:r>
              <a:rPr lang="en-US" dirty="0" err="1"/>
              <a:t>FaRM’s</a:t>
            </a:r>
            <a:r>
              <a:rPr lang="en-US" dirty="0"/>
              <a:t> presentation NSDI`14 </a:t>
            </a:r>
          </a:p>
          <a:p>
            <a:pPr>
              <a:lnSpc>
                <a:spcPct val="90000"/>
              </a:lnSpc>
            </a:pPr>
            <a:endParaRPr lang="en-US" dirty="0"/>
          </a:p>
        </p:txBody>
      </p:sp>
      <p:pic>
        <p:nvPicPr>
          <p:cNvPr id="24" name="Picture 23"/>
          <p:cNvPicPr>
            <a:picLocks noChangeAspect="1"/>
          </p:cNvPicPr>
          <p:nvPr/>
        </p:nvPicPr>
        <p:blipFill>
          <a:blip r:embed="rId5"/>
          <a:stretch>
            <a:fillRect/>
          </a:stretch>
        </p:blipFill>
        <p:spPr>
          <a:xfrm>
            <a:off x="5486312" y="3084072"/>
            <a:ext cx="6709206" cy="3773928"/>
          </a:xfrm>
          <a:prstGeom prst="rect">
            <a:avLst/>
          </a:prstGeom>
        </p:spPr>
      </p:pic>
    </p:spTree>
    <p:extLst>
      <p:ext uri="{BB962C8B-B14F-4D97-AF65-F5344CB8AC3E}">
        <p14:creationId xmlns:p14="http://schemas.microsoft.com/office/powerpoint/2010/main" val="145205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FaRM</a:t>
            </a:r>
            <a:r>
              <a:rPr lang="en-US" dirty="0"/>
              <a:t>: Fast Remote Memory</a:t>
            </a:r>
          </a:p>
        </p:txBody>
      </p:sp>
      <p:sp>
        <p:nvSpPr>
          <p:cNvPr id="3" name="Content Placeholder 2"/>
          <p:cNvSpPr>
            <a:spLocks noGrp="1"/>
          </p:cNvSpPr>
          <p:nvPr>
            <p:ph idx="1"/>
          </p:nvPr>
        </p:nvSpPr>
        <p:spPr/>
        <p:txBody>
          <a:bodyPr/>
          <a:lstStyle/>
          <a:p>
            <a:r>
              <a:rPr lang="en-US" dirty="0"/>
              <a:t>Communication</a:t>
            </a:r>
            <a:r>
              <a:rPr lang="en-US" b="1" dirty="0"/>
              <a:t> </a:t>
            </a:r>
            <a:r>
              <a:rPr lang="en-US" dirty="0"/>
              <a:t>Primitives</a:t>
            </a:r>
          </a:p>
          <a:p>
            <a:pPr lvl="1"/>
            <a:r>
              <a:rPr lang="en-US" dirty="0"/>
              <a:t>Using RDMA primitives</a:t>
            </a:r>
          </a:p>
          <a:p>
            <a:r>
              <a:rPr lang="en-US" dirty="0"/>
              <a:t>Distributed Memory Management</a:t>
            </a:r>
          </a:p>
          <a:p>
            <a:pPr lvl="1"/>
            <a:r>
              <a:rPr lang="en-US" dirty="0"/>
              <a:t>Shared address space</a:t>
            </a:r>
          </a:p>
          <a:p>
            <a:r>
              <a:rPr lang="en-US" dirty="0"/>
              <a:t>Lock-free Read</a:t>
            </a:r>
          </a:p>
          <a:p>
            <a:r>
              <a:rPr lang="en-US" dirty="0"/>
              <a:t>Distributed Transaction Management</a:t>
            </a:r>
          </a:p>
          <a:p>
            <a:pPr lvl="1"/>
            <a:r>
              <a:rPr lang="en-US" dirty="0"/>
              <a:t>Strong consistency guarantees</a:t>
            </a:r>
          </a:p>
          <a:p>
            <a:r>
              <a:rPr lang="en-US" dirty="0"/>
              <a:t>Distributed Key/Value Store</a:t>
            </a:r>
          </a:p>
          <a:p>
            <a:r>
              <a:rPr lang="en-US" dirty="0"/>
              <a:t>Facebook TAO’s, 10x and 40-50x lower latency on a cluster of 20 machines</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109</a:t>
            </a:fld>
            <a:endParaRPr lang="en-US" dirty="0"/>
          </a:p>
        </p:txBody>
      </p:sp>
      <p:sp>
        <p:nvSpPr>
          <p:cNvPr id="6" name="Footer Placeholder 3"/>
          <p:cNvSpPr>
            <a:spLocks noGrp="1"/>
          </p:cNvSpPr>
          <p:nvPr>
            <p:ph type="ftr" sz="quarter" idx="11"/>
          </p:nvPr>
        </p:nvSpPr>
        <p:spPr>
          <a:xfrm>
            <a:off x="2589212" y="6135808"/>
            <a:ext cx="7619999" cy="365125"/>
          </a:xfrm>
        </p:spPr>
        <p:txBody>
          <a:bodyPr/>
          <a:lstStyle/>
          <a:p>
            <a:r>
              <a:rPr lang="en-US" dirty="0" err="1"/>
              <a:t>Dragojević</a:t>
            </a:r>
            <a:r>
              <a:rPr lang="en-US" dirty="0"/>
              <a:t>, Aleksandar, et al. "</a:t>
            </a:r>
            <a:r>
              <a:rPr lang="en-US" dirty="0" err="1"/>
              <a:t>FaRM</a:t>
            </a:r>
            <a:r>
              <a:rPr lang="en-US" dirty="0"/>
              <a:t>: Fast remote memory." Proceedings of the 11th USENIX Conference on Networked Systems Design and Implementation. 2014.</a:t>
            </a:r>
          </a:p>
        </p:txBody>
      </p:sp>
    </p:spTree>
    <p:extLst>
      <p:ext uri="{BB962C8B-B14F-4D97-AF65-F5344CB8AC3E}">
        <p14:creationId xmlns:p14="http://schemas.microsoft.com/office/powerpoint/2010/main" val="1284858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Nowadays Architecture</a:t>
            </a:r>
          </a:p>
        </p:txBody>
      </p:sp>
      <p:sp>
        <p:nvSpPr>
          <p:cNvPr id="28" name="Flowchart: Magnetic Disk 27"/>
          <p:cNvSpPr/>
          <p:nvPr/>
        </p:nvSpPr>
        <p:spPr>
          <a:xfrm>
            <a:off x="10066894" y="1854507"/>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37" name="Smiley Face 36"/>
          <p:cNvSpPr/>
          <p:nvPr/>
        </p:nvSpPr>
        <p:spPr>
          <a:xfrm>
            <a:off x="2390621" y="244767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Smiley Face 37"/>
          <p:cNvSpPr/>
          <p:nvPr/>
        </p:nvSpPr>
        <p:spPr>
          <a:xfrm>
            <a:off x="2385537" y="308098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Smiley Face 38"/>
          <p:cNvSpPr/>
          <p:nvPr/>
        </p:nvSpPr>
        <p:spPr>
          <a:xfrm>
            <a:off x="2371044" y="376829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0" name="Smiley Face 39"/>
          <p:cNvSpPr/>
          <p:nvPr/>
        </p:nvSpPr>
        <p:spPr>
          <a:xfrm>
            <a:off x="2362844" y="441367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Smiley Face 40"/>
          <p:cNvSpPr/>
          <p:nvPr/>
        </p:nvSpPr>
        <p:spPr>
          <a:xfrm>
            <a:off x="2362843" y="5140846"/>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Smiley Face 41"/>
          <p:cNvSpPr/>
          <p:nvPr/>
        </p:nvSpPr>
        <p:spPr>
          <a:xfrm>
            <a:off x="2362144" y="5868015"/>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4" name="Flowchart: Magnetic Disk 53"/>
          <p:cNvSpPr/>
          <p:nvPr/>
        </p:nvSpPr>
        <p:spPr>
          <a:xfrm>
            <a:off x="10216555" y="1971221"/>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58" name="Flowchart: Magnetic Disk 57"/>
          <p:cNvSpPr/>
          <p:nvPr/>
        </p:nvSpPr>
        <p:spPr>
          <a:xfrm>
            <a:off x="10066894" y="2903438"/>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59" name="Flowchart: Magnetic Disk 58"/>
          <p:cNvSpPr/>
          <p:nvPr/>
        </p:nvSpPr>
        <p:spPr>
          <a:xfrm>
            <a:off x="10216555" y="3020152"/>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0" name="Flowchart: Magnetic Disk 59"/>
          <p:cNvSpPr/>
          <p:nvPr/>
        </p:nvSpPr>
        <p:spPr>
          <a:xfrm>
            <a:off x="10058703" y="3993681"/>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1" name="Flowchart: Magnetic Disk 60"/>
          <p:cNvSpPr/>
          <p:nvPr/>
        </p:nvSpPr>
        <p:spPr>
          <a:xfrm>
            <a:off x="10208364" y="4110395"/>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2" name="Flowchart: Magnetic Disk 61"/>
          <p:cNvSpPr/>
          <p:nvPr/>
        </p:nvSpPr>
        <p:spPr>
          <a:xfrm>
            <a:off x="10058703" y="5178132"/>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3" name="Flowchart: Magnetic Disk 62"/>
          <p:cNvSpPr/>
          <p:nvPr/>
        </p:nvSpPr>
        <p:spPr>
          <a:xfrm>
            <a:off x="10208364" y="5294846"/>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3" name="Rectangle 2"/>
          <p:cNvSpPr/>
          <p:nvPr/>
        </p:nvSpPr>
        <p:spPr>
          <a:xfrm>
            <a:off x="9696213" y="6042992"/>
            <a:ext cx="2339484" cy="72900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Partition and replicate</a:t>
            </a:r>
          </a:p>
        </p:txBody>
      </p:sp>
      <p:sp>
        <p:nvSpPr>
          <p:cNvPr id="100" name="Rectangle 99"/>
          <p:cNvSpPr/>
          <p:nvPr/>
        </p:nvSpPr>
        <p:spPr>
          <a:xfrm>
            <a:off x="5637653" y="1879699"/>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5637653" y="2883719"/>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639561" y="3978662"/>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637653" y="6042991"/>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rot="5400000">
            <a:off x="2850204" y="4116573"/>
            <a:ext cx="4918365" cy="444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Load Balancer</a:t>
            </a:r>
          </a:p>
        </p:txBody>
      </p:sp>
      <p:sp>
        <p:nvSpPr>
          <p:cNvPr id="105" name="Right Arrow 1"/>
          <p:cNvSpPr/>
          <p:nvPr/>
        </p:nvSpPr>
        <p:spPr>
          <a:xfrm rot="1880707">
            <a:off x="7449398" y="2677541"/>
            <a:ext cx="2151546" cy="47826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106" name="Right Arrow 60"/>
          <p:cNvSpPr/>
          <p:nvPr/>
        </p:nvSpPr>
        <p:spPr>
          <a:xfrm rot="1126326">
            <a:off x="7478515" y="3396079"/>
            <a:ext cx="1929062" cy="54300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107" name="Right Arrow 63"/>
          <p:cNvSpPr/>
          <p:nvPr/>
        </p:nvSpPr>
        <p:spPr>
          <a:xfrm rot="21034098">
            <a:off x="7480583" y="4201333"/>
            <a:ext cx="1739461" cy="57889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108" name="Right Arrow 67"/>
          <p:cNvSpPr/>
          <p:nvPr/>
        </p:nvSpPr>
        <p:spPr>
          <a:xfrm rot="19809746">
            <a:off x="7543849" y="5009703"/>
            <a:ext cx="2059571" cy="56778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109" name="Right Arrow 74"/>
          <p:cNvSpPr/>
          <p:nvPr/>
        </p:nvSpPr>
        <p:spPr>
          <a:xfrm>
            <a:off x="3276916" y="3590736"/>
            <a:ext cx="1584753" cy="104653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110" name="TextBox 109"/>
          <p:cNvSpPr txBox="1"/>
          <p:nvPr/>
        </p:nvSpPr>
        <p:spPr>
          <a:xfrm>
            <a:off x="1821562" y="1169303"/>
            <a:ext cx="1661026" cy="584775"/>
          </a:xfrm>
          <a:prstGeom prst="rect">
            <a:avLst/>
          </a:prstGeom>
          <a:noFill/>
        </p:spPr>
        <p:txBody>
          <a:bodyPr wrap="square" rtlCol="0">
            <a:spAutoFit/>
          </a:bodyPr>
          <a:lstStyle/>
          <a:p>
            <a:r>
              <a:rPr lang="en-US" sz="1600" dirty="0"/>
              <a:t>Millions of</a:t>
            </a:r>
          </a:p>
          <a:p>
            <a:r>
              <a:rPr lang="en-US" sz="1600" dirty="0"/>
              <a:t>end-users</a:t>
            </a:r>
          </a:p>
        </p:txBody>
      </p:sp>
      <p:sp>
        <p:nvSpPr>
          <p:cNvPr id="111" name="TextBox 110"/>
          <p:cNvSpPr txBox="1"/>
          <p:nvPr/>
        </p:nvSpPr>
        <p:spPr>
          <a:xfrm>
            <a:off x="3120706" y="1180334"/>
            <a:ext cx="1716804" cy="1077218"/>
          </a:xfrm>
          <a:prstGeom prst="rect">
            <a:avLst/>
          </a:prstGeom>
          <a:noFill/>
        </p:spPr>
        <p:txBody>
          <a:bodyPr wrap="square" rtlCol="0">
            <a:spAutoFit/>
          </a:bodyPr>
          <a:lstStyle/>
          <a:p>
            <a:r>
              <a:rPr lang="en-US" sz="1600" dirty="0"/>
              <a:t>Page-load and page-update</a:t>
            </a:r>
          </a:p>
          <a:p>
            <a:r>
              <a:rPr lang="en-US" sz="1600" dirty="0"/>
              <a:t>stream(millions/sec)</a:t>
            </a:r>
          </a:p>
        </p:txBody>
      </p:sp>
      <p:sp>
        <p:nvSpPr>
          <p:cNvPr id="112" name="TextBox 111"/>
          <p:cNvSpPr txBox="1"/>
          <p:nvPr/>
        </p:nvSpPr>
        <p:spPr>
          <a:xfrm>
            <a:off x="7460411" y="1192132"/>
            <a:ext cx="2179271" cy="584775"/>
          </a:xfrm>
          <a:prstGeom prst="rect">
            <a:avLst/>
          </a:prstGeom>
          <a:noFill/>
        </p:spPr>
        <p:txBody>
          <a:bodyPr wrap="square" rtlCol="0">
            <a:spAutoFit/>
          </a:bodyPr>
          <a:lstStyle/>
          <a:p>
            <a:r>
              <a:rPr lang="en-US" sz="1600" dirty="0"/>
              <a:t>Billions of key lookups per second</a:t>
            </a:r>
          </a:p>
        </p:txBody>
      </p:sp>
      <p:sp>
        <p:nvSpPr>
          <p:cNvPr id="113" name="TextBox 112"/>
          <p:cNvSpPr txBox="1"/>
          <p:nvPr/>
        </p:nvSpPr>
        <p:spPr>
          <a:xfrm>
            <a:off x="4881762" y="1182112"/>
            <a:ext cx="2328263" cy="584775"/>
          </a:xfrm>
          <a:prstGeom prst="rect">
            <a:avLst/>
          </a:prstGeom>
          <a:noFill/>
        </p:spPr>
        <p:txBody>
          <a:bodyPr wrap="square" rtlCol="0">
            <a:spAutoFit/>
          </a:bodyPr>
          <a:lstStyle/>
          <a:p>
            <a:r>
              <a:rPr lang="en-US" sz="1600" b="1" dirty="0"/>
              <a:t>Hundreds of Stateless </a:t>
            </a:r>
            <a:r>
              <a:rPr lang="en-US" sz="1600" dirty="0"/>
              <a:t>Application Servers</a:t>
            </a:r>
          </a:p>
        </p:txBody>
      </p:sp>
      <p:cxnSp>
        <p:nvCxnSpPr>
          <p:cNvPr id="114" name="Straight Connector 113"/>
          <p:cNvCxnSpPr/>
          <p:nvPr/>
        </p:nvCxnSpPr>
        <p:spPr>
          <a:xfrm>
            <a:off x="3087149" y="1192132"/>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4877164" y="1212211"/>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606127" y="1212211"/>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08629" y="1169303"/>
            <a:ext cx="33556" cy="5326114"/>
          </a:xfrm>
          <a:prstGeom prst="line">
            <a:avLst/>
          </a:prstGeom>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9549597" y="1147661"/>
            <a:ext cx="2396918" cy="338554"/>
          </a:xfrm>
          <a:prstGeom prst="rect">
            <a:avLst/>
          </a:prstGeom>
          <a:noFill/>
        </p:spPr>
        <p:txBody>
          <a:bodyPr wrap="square" rtlCol="0">
            <a:spAutoFit/>
          </a:bodyPr>
          <a:lstStyle/>
          <a:p>
            <a:r>
              <a:rPr lang="en-US" sz="1600" dirty="0"/>
              <a:t>Persistent Storage</a:t>
            </a:r>
          </a:p>
        </p:txBody>
      </p:sp>
      <p:sp>
        <p:nvSpPr>
          <p:cNvPr id="119" name="Explosion: 8 Points 118"/>
          <p:cNvSpPr/>
          <p:nvPr/>
        </p:nvSpPr>
        <p:spPr>
          <a:xfrm>
            <a:off x="9730815" y="1465984"/>
            <a:ext cx="2372810" cy="165234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High Latency</a:t>
            </a:r>
          </a:p>
        </p:txBody>
      </p:sp>
      <p:sp>
        <p:nvSpPr>
          <p:cNvPr id="121" name="Explosion: 8 Points 120"/>
          <p:cNvSpPr/>
          <p:nvPr/>
        </p:nvSpPr>
        <p:spPr>
          <a:xfrm>
            <a:off x="9827054" y="2875208"/>
            <a:ext cx="2205217" cy="165234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Supported</a:t>
            </a:r>
          </a:p>
          <a:p>
            <a:pPr algn="ctr"/>
            <a:r>
              <a:rPr lang="en-US" sz="1400" dirty="0"/>
              <a:t>operations</a:t>
            </a:r>
          </a:p>
          <a:p>
            <a:pPr algn="ctr"/>
            <a:endParaRPr lang="en-US" sz="1600" dirty="0"/>
          </a:p>
        </p:txBody>
      </p:sp>
      <p:sp>
        <p:nvSpPr>
          <p:cNvPr id="122" name="Explosion: 8 Points 121"/>
          <p:cNvSpPr/>
          <p:nvPr/>
        </p:nvSpPr>
        <p:spPr>
          <a:xfrm>
            <a:off x="9739300" y="4399878"/>
            <a:ext cx="2364325" cy="165234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Consistency</a:t>
            </a:r>
            <a:endParaRPr lang="en-US" sz="16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81881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1" grpId="0" animBg="1"/>
      <p:bldP spid="1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6985237" y="1905000"/>
            <a:ext cx="5206763" cy="4470453"/>
          </a:xfrm>
          <a:prstGeom prst="rect">
            <a:avLst/>
          </a:prstGeom>
        </p:spPr>
      </p:pic>
      <p:sp>
        <p:nvSpPr>
          <p:cNvPr id="2" name="Title 1"/>
          <p:cNvSpPr>
            <a:spLocks noGrp="1"/>
          </p:cNvSpPr>
          <p:nvPr>
            <p:ph type="title"/>
          </p:nvPr>
        </p:nvSpPr>
        <p:spPr>
          <a:xfrm>
            <a:off x="649224" y="645106"/>
            <a:ext cx="9307576" cy="1259894"/>
          </a:xfrm>
        </p:spPr>
        <p:txBody>
          <a:bodyPr>
            <a:normAutofit/>
          </a:bodyPr>
          <a:lstStyle/>
          <a:p>
            <a:pPr>
              <a:lnSpc>
                <a:spcPct val="80000"/>
              </a:lnSpc>
            </a:pPr>
            <a:r>
              <a:rPr lang="en-US" sz="3100" dirty="0" err="1"/>
              <a:t>FaRM</a:t>
            </a:r>
            <a:r>
              <a:rPr lang="en-US" sz="3100" dirty="0"/>
              <a:t> - Communication</a:t>
            </a:r>
            <a:r>
              <a:rPr lang="en-US" sz="3100" b="1" dirty="0"/>
              <a:t> </a:t>
            </a:r>
            <a:r>
              <a:rPr lang="en-US" sz="3100" dirty="0"/>
              <a:t>Primitives </a:t>
            </a:r>
          </a:p>
        </p:txBody>
      </p:sp>
      <p:sp>
        <p:nvSpPr>
          <p:cNvPr id="3" name="Content Placeholder 2"/>
          <p:cNvSpPr>
            <a:spLocks noGrp="1"/>
          </p:cNvSpPr>
          <p:nvPr>
            <p:ph idx="1"/>
          </p:nvPr>
        </p:nvSpPr>
        <p:spPr>
          <a:xfrm>
            <a:off x="649225" y="2133600"/>
            <a:ext cx="5869970" cy="3759253"/>
          </a:xfrm>
        </p:spPr>
        <p:txBody>
          <a:bodyPr>
            <a:normAutofit/>
          </a:bodyPr>
          <a:lstStyle/>
          <a:p>
            <a:r>
              <a:rPr lang="en-US" dirty="0"/>
              <a:t>RDMA read to read remote objects</a:t>
            </a:r>
          </a:p>
          <a:p>
            <a:r>
              <a:rPr lang="en-US" dirty="0"/>
              <a:t>RDMA write to send a message</a:t>
            </a:r>
          </a:p>
          <a:p>
            <a:pPr lvl="1"/>
            <a:r>
              <a:rPr lang="en-US" dirty="0"/>
              <a:t>Messages are put into a circular buffer</a:t>
            </a:r>
          </a:p>
          <a:p>
            <a:r>
              <a:rPr lang="en-US" dirty="0"/>
              <a:t>Receiver update sender after processing messages</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110</a:t>
            </a:fld>
            <a:endParaRPr lang="en-US" dirty="0"/>
          </a:p>
        </p:txBody>
      </p:sp>
    </p:spTree>
    <p:extLst>
      <p:ext uri="{BB962C8B-B14F-4D97-AF65-F5344CB8AC3E}">
        <p14:creationId xmlns:p14="http://schemas.microsoft.com/office/powerpoint/2010/main" val="16437061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809" y="515831"/>
            <a:ext cx="9599075" cy="1280890"/>
          </a:xfrm>
        </p:spPr>
        <p:txBody>
          <a:bodyPr>
            <a:normAutofit/>
          </a:bodyPr>
          <a:lstStyle/>
          <a:p>
            <a:r>
              <a:rPr lang="en-US" dirty="0" err="1"/>
              <a:t>FaRM</a:t>
            </a:r>
            <a:r>
              <a:rPr lang="en-US" dirty="0"/>
              <a:t> - Distributed Memory Management</a:t>
            </a:r>
          </a:p>
        </p:txBody>
      </p:sp>
      <p:pic>
        <p:nvPicPr>
          <p:cNvPr id="5" name="Content Placeholder 4"/>
          <p:cNvPicPr>
            <a:picLocks noGrp="1" noChangeAspect="1"/>
          </p:cNvPicPr>
          <p:nvPr>
            <p:ph idx="1"/>
          </p:nvPr>
        </p:nvPicPr>
        <p:blipFill rotWithShape="1">
          <a:blip r:embed="rId3"/>
          <a:srcRect l="2385" t="4936" r="6509" b="9975"/>
          <a:stretch/>
        </p:blipFill>
        <p:spPr>
          <a:xfrm>
            <a:off x="2781299" y="1360423"/>
            <a:ext cx="9182101" cy="4823777"/>
          </a:xfrm>
        </p:spPr>
      </p:pic>
      <p:pic>
        <p:nvPicPr>
          <p:cNvPr id="12" name="Picture 11"/>
          <p:cNvPicPr>
            <a:picLocks noChangeAspect="1"/>
          </p:cNvPicPr>
          <p:nvPr/>
        </p:nvPicPr>
        <p:blipFill rotWithShape="1">
          <a:blip r:embed="rId4"/>
          <a:srcRect l="3624" t="5791" r="4722" b="10665"/>
          <a:stretch/>
        </p:blipFill>
        <p:spPr>
          <a:xfrm>
            <a:off x="2781299" y="1360422"/>
            <a:ext cx="9182102" cy="4823778"/>
          </a:xfrm>
          <a:prstGeom prst="rect">
            <a:avLst/>
          </a:prstGeom>
        </p:spPr>
      </p:pic>
      <p:pic>
        <p:nvPicPr>
          <p:cNvPr id="13" name="Picture 12"/>
          <p:cNvPicPr>
            <a:picLocks noChangeAspect="1"/>
          </p:cNvPicPr>
          <p:nvPr/>
        </p:nvPicPr>
        <p:blipFill rotWithShape="1">
          <a:blip r:embed="rId5"/>
          <a:srcRect l="2958" t="6552" r="5055" b="11385"/>
          <a:stretch/>
        </p:blipFill>
        <p:spPr>
          <a:xfrm>
            <a:off x="2781298" y="1312030"/>
            <a:ext cx="9182102" cy="4823778"/>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111</a:t>
            </a:fld>
            <a:endParaRPr lang="en-US" dirty="0"/>
          </a:p>
        </p:txBody>
      </p:sp>
      <p:sp>
        <p:nvSpPr>
          <p:cNvPr id="8" name="Footer Placeholder 9"/>
          <p:cNvSpPr>
            <a:spLocks noGrp="1"/>
          </p:cNvSpPr>
          <p:nvPr>
            <p:ph type="ftr" sz="quarter" idx="11"/>
          </p:nvPr>
        </p:nvSpPr>
        <p:spPr>
          <a:xfrm>
            <a:off x="2589212" y="6135808"/>
            <a:ext cx="7619999" cy="365125"/>
          </a:xfrm>
        </p:spPr>
        <p:txBody>
          <a:bodyPr/>
          <a:lstStyle/>
          <a:p>
            <a:r>
              <a:rPr lang="en-US" dirty="0"/>
              <a:t>This slide was taken </a:t>
            </a:r>
            <a:r>
              <a:rPr lang="en-US" dirty="0" err="1"/>
              <a:t>FaRM’s</a:t>
            </a:r>
            <a:r>
              <a:rPr lang="en-US" dirty="0"/>
              <a:t> presentation NSDI`14 </a:t>
            </a:r>
          </a:p>
        </p:txBody>
      </p:sp>
    </p:spTree>
    <p:extLst>
      <p:ext uri="{BB962C8B-B14F-4D97-AF65-F5344CB8AC3E}">
        <p14:creationId xmlns:p14="http://schemas.microsoft.com/office/powerpoint/2010/main" val="26977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809" y="515831"/>
            <a:ext cx="9599075" cy="1280890"/>
          </a:xfrm>
        </p:spPr>
        <p:txBody>
          <a:bodyPr>
            <a:normAutofit/>
          </a:bodyPr>
          <a:lstStyle/>
          <a:p>
            <a:r>
              <a:rPr lang="en-US" dirty="0"/>
              <a:t>Traditional Lock-Free Read</a:t>
            </a:r>
          </a:p>
        </p:txBody>
      </p:sp>
      <p:sp>
        <p:nvSpPr>
          <p:cNvPr id="8" name="Rectangle 7"/>
          <p:cNvSpPr/>
          <p:nvPr/>
        </p:nvSpPr>
        <p:spPr>
          <a:xfrm>
            <a:off x="3873500" y="2336800"/>
            <a:ext cx="685800" cy="1003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12" name="Rectangle 11"/>
          <p:cNvSpPr/>
          <p:nvPr/>
        </p:nvSpPr>
        <p:spPr>
          <a:xfrm>
            <a:off x="4559300" y="2336800"/>
            <a:ext cx="4927600" cy="1003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60700" y="3963432"/>
            <a:ext cx="2006600" cy="369332"/>
          </a:xfrm>
          <a:prstGeom prst="rect">
            <a:avLst/>
          </a:prstGeom>
          <a:noFill/>
        </p:spPr>
        <p:txBody>
          <a:bodyPr wrap="square" rtlCol="0">
            <a:spAutoFit/>
          </a:bodyPr>
          <a:lstStyle/>
          <a:p>
            <a:r>
              <a:rPr lang="en-US" dirty="0"/>
              <a:t>1- Read Version</a:t>
            </a:r>
          </a:p>
        </p:txBody>
      </p:sp>
      <p:sp>
        <p:nvSpPr>
          <p:cNvPr id="14" name="TextBox 13"/>
          <p:cNvSpPr txBox="1"/>
          <p:nvPr/>
        </p:nvSpPr>
        <p:spPr>
          <a:xfrm>
            <a:off x="5829300" y="3963432"/>
            <a:ext cx="2006600" cy="369332"/>
          </a:xfrm>
          <a:prstGeom prst="rect">
            <a:avLst/>
          </a:prstGeom>
          <a:noFill/>
        </p:spPr>
        <p:txBody>
          <a:bodyPr wrap="square" rtlCol="0">
            <a:spAutoFit/>
          </a:bodyPr>
          <a:lstStyle/>
          <a:p>
            <a:r>
              <a:rPr lang="en-US" dirty="0"/>
              <a:t>2 - Read Data</a:t>
            </a:r>
          </a:p>
        </p:txBody>
      </p:sp>
      <p:sp>
        <p:nvSpPr>
          <p:cNvPr id="15" name="Arrow: Up 14"/>
          <p:cNvSpPr/>
          <p:nvPr/>
        </p:nvSpPr>
        <p:spPr>
          <a:xfrm>
            <a:off x="4013200" y="3340100"/>
            <a:ext cx="368300" cy="5400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Up 15"/>
          <p:cNvSpPr/>
          <p:nvPr/>
        </p:nvSpPr>
        <p:spPr>
          <a:xfrm>
            <a:off x="6470650" y="3340100"/>
            <a:ext cx="368300" cy="5400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060700" y="4600327"/>
            <a:ext cx="2006600" cy="369332"/>
          </a:xfrm>
          <a:prstGeom prst="rect">
            <a:avLst/>
          </a:prstGeom>
          <a:noFill/>
        </p:spPr>
        <p:txBody>
          <a:bodyPr wrap="square" rtlCol="0">
            <a:spAutoFit/>
          </a:bodyPr>
          <a:lstStyle/>
          <a:p>
            <a:r>
              <a:rPr lang="en-US" dirty="0"/>
              <a:t>3- Read Version</a:t>
            </a:r>
          </a:p>
        </p:txBody>
      </p:sp>
      <p:cxnSp>
        <p:nvCxnSpPr>
          <p:cNvPr id="19" name="Straight Arrow Connector 18"/>
          <p:cNvCxnSpPr>
            <a:stCxn id="13" idx="3"/>
          </p:cNvCxnSpPr>
          <p:nvPr/>
        </p:nvCxnSpPr>
        <p:spPr>
          <a:xfrm>
            <a:off x="5067300" y="4148098"/>
            <a:ext cx="1193800" cy="636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17" idx="3"/>
          </p:cNvCxnSpPr>
          <p:nvPr/>
        </p:nvCxnSpPr>
        <p:spPr>
          <a:xfrm>
            <a:off x="5067300" y="4784993"/>
            <a:ext cx="1193800" cy="54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381346" y="4627649"/>
            <a:ext cx="2006600" cy="923330"/>
          </a:xfrm>
          <a:prstGeom prst="rect">
            <a:avLst/>
          </a:prstGeom>
          <a:noFill/>
        </p:spPr>
        <p:txBody>
          <a:bodyPr wrap="square" rtlCol="0">
            <a:spAutoFit/>
          </a:bodyPr>
          <a:lstStyle/>
          <a:p>
            <a:r>
              <a:rPr lang="en-US" dirty="0"/>
              <a:t>Consistent if both versions are equal</a:t>
            </a:r>
          </a:p>
        </p:txBody>
      </p:sp>
      <p:sp>
        <p:nvSpPr>
          <p:cNvPr id="25" name="Rectangle: Rounded Corners 24"/>
          <p:cNvSpPr/>
          <p:nvPr/>
        </p:nvSpPr>
        <p:spPr>
          <a:xfrm>
            <a:off x="6940550" y="5646840"/>
            <a:ext cx="5092700" cy="1218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 accesses, not suitable for RDMA</a:t>
            </a:r>
          </a:p>
          <a:p>
            <a:pPr algn="ct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112</a:t>
            </a:fld>
            <a:endParaRPr lang="en-US" dirty="0"/>
          </a:p>
        </p:txBody>
      </p:sp>
      <p:sp>
        <p:nvSpPr>
          <p:cNvPr id="18" name="Footer Placeholder 9"/>
          <p:cNvSpPr>
            <a:spLocks noGrp="1"/>
          </p:cNvSpPr>
          <p:nvPr>
            <p:ph type="ftr" sz="quarter" idx="11"/>
          </p:nvPr>
        </p:nvSpPr>
        <p:spPr>
          <a:xfrm>
            <a:off x="2589212" y="6135808"/>
            <a:ext cx="7619999" cy="365125"/>
          </a:xfrm>
        </p:spPr>
        <p:txBody>
          <a:bodyPr/>
          <a:lstStyle/>
          <a:p>
            <a:r>
              <a:rPr lang="en-US" dirty="0"/>
              <a:t>This slide was taken </a:t>
            </a:r>
            <a:r>
              <a:rPr lang="en-US" dirty="0" err="1"/>
              <a:t>FaRM’s</a:t>
            </a:r>
            <a:r>
              <a:rPr lang="en-US" dirty="0"/>
              <a:t> presentation NSDI`14 </a:t>
            </a:r>
          </a:p>
        </p:txBody>
      </p:sp>
    </p:spTree>
    <p:extLst>
      <p:ext uri="{BB962C8B-B14F-4D97-AF65-F5344CB8AC3E}">
        <p14:creationId xmlns:p14="http://schemas.microsoft.com/office/powerpoint/2010/main" val="334015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17" grpId="0"/>
      <p:bldP spid="23" grpId="0"/>
      <p:bldP spid="2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809" y="515831"/>
            <a:ext cx="9599075" cy="1280890"/>
          </a:xfrm>
        </p:spPr>
        <p:txBody>
          <a:bodyPr>
            <a:normAutofit/>
          </a:bodyPr>
          <a:lstStyle/>
          <a:p>
            <a:r>
              <a:rPr lang="en-US" dirty="0"/>
              <a:t>Hardware supported Lock-Free Read</a:t>
            </a:r>
          </a:p>
        </p:txBody>
      </p:sp>
      <p:sp>
        <p:nvSpPr>
          <p:cNvPr id="8" name="Rectangle 7"/>
          <p:cNvSpPr/>
          <p:nvPr/>
        </p:nvSpPr>
        <p:spPr>
          <a:xfrm>
            <a:off x="3873500" y="2336800"/>
            <a:ext cx="685800" cy="1003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12" name="Rectangle 11"/>
          <p:cNvSpPr/>
          <p:nvPr/>
        </p:nvSpPr>
        <p:spPr>
          <a:xfrm>
            <a:off x="4559299" y="2336800"/>
            <a:ext cx="5649911" cy="1003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30900" y="2336800"/>
            <a:ext cx="685800" cy="1003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9" name="Rectangle 8"/>
          <p:cNvSpPr/>
          <p:nvPr/>
        </p:nvSpPr>
        <p:spPr>
          <a:xfrm>
            <a:off x="7899400" y="2336800"/>
            <a:ext cx="685800" cy="1003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3" name="TextBox 2"/>
          <p:cNvSpPr txBox="1"/>
          <p:nvPr/>
        </p:nvSpPr>
        <p:spPr>
          <a:xfrm>
            <a:off x="1638300" y="4318000"/>
            <a:ext cx="4635500" cy="1200329"/>
          </a:xfrm>
          <a:prstGeom prst="rect">
            <a:avLst/>
          </a:prstGeom>
          <a:noFill/>
        </p:spPr>
        <p:txBody>
          <a:bodyPr wrap="square" rtlCol="0">
            <a:spAutoFit/>
          </a:bodyPr>
          <a:lstStyle/>
          <a:p>
            <a:r>
              <a:rPr lang="en-US" dirty="0"/>
              <a:t>Coherent DMA cache line versioning:</a:t>
            </a:r>
          </a:p>
          <a:p>
            <a:endParaRPr lang="en-US" dirty="0"/>
          </a:p>
          <a:p>
            <a:r>
              <a:rPr lang="en-US" dirty="0"/>
              <a:t>Invalidate writes</a:t>
            </a:r>
          </a:p>
          <a:p>
            <a:r>
              <a:rPr lang="en-US" dirty="0"/>
              <a:t>Flush reads</a:t>
            </a:r>
          </a:p>
        </p:txBody>
      </p:sp>
      <p:sp>
        <p:nvSpPr>
          <p:cNvPr id="4" name="Arrow: Right 3"/>
          <p:cNvSpPr/>
          <p:nvPr/>
        </p:nvSpPr>
        <p:spPr>
          <a:xfrm>
            <a:off x="3873500" y="3530600"/>
            <a:ext cx="6426200" cy="349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616700" y="4318000"/>
            <a:ext cx="3683000" cy="1200329"/>
          </a:xfrm>
          <a:prstGeom prst="rect">
            <a:avLst/>
          </a:prstGeom>
          <a:noFill/>
        </p:spPr>
        <p:txBody>
          <a:bodyPr wrap="square" rtlCol="0">
            <a:spAutoFit/>
          </a:bodyPr>
          <a:lstStyle/>
          <a:p>
            <a:r>
              <a:rPr lang="en-US" dirty="0"/>
              <a:t>Read all cache lines of the object</a:t>
            </a:r>
          </a:p>
          <a:p>
            <a:r>
              <a:rPr lang="en-US" dirty="0"/>
              <a:t>If all the versions are the same then the read is consistent</a:t>
            </a:r>
          </a:p>
        </p:txBody>
      </p:sp>
      <p:sp>
        <p:nvSpPr>
          <p:cNvPr id="10" name="Slide Number Placeholder 9"/>
          <p:cNvSpPr>
            <a:spLocks noGrp="1"/>
          </p:cNvSpPr>
          <p:nvPr>
            <p:ph type="sldNum" sz="quarter" idx="12"/>
          </p:nvPr>
        </p:nvSpPr>
        <p:spPr/>
        <p:txBody>
          <a:bodyPr/>
          <a:lstStyle/>
          <a:p>
            <a:fld id="{D57F1E4F-1CFF-5643-939E-217C01CDF565}" type="slidenum">
              <a:rPr lang="en-US" smtClean="0"/>
              <a:pPr/>
              <a:t>113</a:t>
            </a:fld>
            <a:endParaRPr lang="en-US" dirty="0"/>
          </a:p>
        </p:txBody>
      </p:sp>
      <p:sp>
        <p:nvSpPr>
          <p:cNvPr id="11" name="Footer Placeholder 9"/>
          <p:cNvSpPr>
            <a:spLocks noGrp="1"/>
          </p:cNvSpPr>
          <p:nvPr>
            <p:ph type="ftr" sz="quarter" idx="11"/>
          </p:nvPr>
        </p:nvSpPr>
        <p:spPr>
          <a:xfrm>
            <a:off x="2589212" y="6135808"/>
            <a:ext cx="7619999" cy="365125"/>
          </a:xfrm>
        </p:spPr>
        <p:txBody>
          <a:bodyPr/>
          <a:lstStyle/>
          <a:p>
            <a:r>
              <a:rPr lang="en-US" dirty="0"/>
              <a:t>This slide was taken </a:t>
            </a:r>
            <a:r>
              <a:rPr lang="en-US" dirty="0" err="1"/>
              <a:t>FaRM’s</a:t>
            </a:r>
            <a:r>
              <a:rPr lang="en-US" dirty="0"/>
              <a:t> presentation NSDI`14 </a:t>
            </a:r>
          </a:p>
        </p:txBody>
      </p:sp>
    </p:spTree>
    <p:extLst>
      <p:ext uri="{BB962C8B-B14F-4D97-AF65-F5344CB8AC3E}">
        <p14:creationId xmlns:p14="http://schemas.microsoft.com/office/powerpoint/2010/main" val="417414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619543" y="1403361"/>
            <a:ext cx="6953577" cy="3726210"/>
          </a:xfrm>
          <a:prstGeom prst="rect">
            <a:avLst/>
          </a:prstGeom>
        </p:spPr>
      </p:pic>
      <p:sp>
        <p:nvSpPr>
          <p:cNvPr id="2" name="Title 1"/>
          <p:cNvSpPr>
            <a:spLocks noGrp="1"/>
          </p:cNvSpPr>
          <p:nvPr>
            <p:ph type="title"/>
          </p:nvPr>
        </p:nvSpPr>
        <p:spPr>
          <a:xfrm>
            <a:off x="649224" y="645106"/>
            <a:ext cx="11390376" cy="1259894"/>
          </a:xfrm>
        </p:spPr>
        <p:txBody>
          <a:bodyPr>
            <a:noAutofit/>
          </a:bodyPr>
          <a:lstStyle/>
          <a:p>
            <a:pPr>
              <a:lnSpc>
                <a:spcPct val="80000"/>
              </a:lnSpc>
            </a:pPr>
            <a:r>
              <a:rPr lang="en-US" sz="2800" dirty="0"/>
              <a:t>MICA: A Holistic Approach to Fast In-Memory Key Value Storage</a:t>
            </a:r>
            <a:br>
              <a:rPr lang="en-US" sz="2800" dirty="0"/>
            </a:br>
            <a:endParaRPr lang="en-US" sz="2800" dirty="0"/>
          </a:p>
        </p:txBody>
      </p:sp>
      <p:sp>
        <p:nvSpPr>
          <p:cNvPr id="3" name="Content Placeholder 2"/>
          <p:cNvSpPr>
            <a:spLocks noGrp="1"/>
          </p:cNvSpPr>
          <p:nvPr>
            <p:ph idx="1"/>
          </p:nvPr>
        </p:nvSpPr>
        <p:spPr>
          <a:xfrm>
            <a:off x="649225" y="2133600"/>
            <a:ext cx="3650278" cy="3759253"/>
          </a:xfrm>
        </p:spPr>
        <p:txBody>
          <a:bodyPr>
            <a:normAutofit/>
          </a:bodyPr>
          <a:lstStyle/>
          <a:p>
            <a:r>
              <a:rPr lang="en-US" dirty="0"/>
              <a:t>Boost the performance of a single machine</a:t>
            </a:r>
          </a:p>
          <a:p>
            <a:r>
              <a:rPr lang="en-US" dirty="0"/>
              <a:t>65.6 to 76.9 million key-value operations per second</a:t>
            </a:r>
          </a:p>
          <a:p>
            <a:r>
              <a:rPr lang="en-US" dirty="0"/>
              <a:t>Using a single general-purpose multi-core system</a:t>
            </a:r>
          </a:p>
        </p:txBody>
      </p:sp>
      <p:sp>
        <p:nvSpPr>
          <p:cNvPr id="6" name="Slide Number Placeholder 5"/>
          <p:cNvSpPr>
            <a:spLocks noGrp="1"/>
          </p:cNvSpPr>
          <p:nvPr>
            <p:ph type="sldNum" sz="quarter" idx="12"/>
          </p:nvPr>
        </p:nvSpPr>
        <p:spPr/>
        <p:txBody>
          <a:bodyPr/>
          <a:lstStyle/>
          <a:p>
            <a:fld id="{D57F1E4F-1CFF-5643-939E-217C01CDF565}" type="slidenum">
              <a:rPr lang="en-US" smtClean="0"/>
              <a:pPr/>
              <a:t>114</a:t>
            </a:fld>
            <a:endParaRPr lang="en-US" dirty="0"/>
          </a:p>
        </p:txBody>
      </p:sp>
      <p:sp>
        <p:nvSpPr>
          <p:cNvPr id="10" name="Footer Placeholder 3"/>
          <p:cNvSpPr>
            <a:spLocks noGrp="1"/>
          </p:cNvSpPr>
          <p:nvPr>
            <p:ph type="ftr" sz="quarter" idx="11"/>
          </p:nvPr>
        </p:nvSpPr>
        <p:spPr>
          <a:xfrm>
            <a:off x="1220916" y="6135808"/>
            <a:ext cx="7619999" cy="365125"/>
          </a:xfrm>
        </p:spPr>
        <p:txBody>
          <a:bodyPr>
            <a:normAutofit lnSpcReduction="10000"/>
          </a:bodyPr>
          <a:lstStyle/>
          <a:p>
            <a:r>
              <a:rPr lang="en-US" dirty="0"/>
              <a:t>Lim, </a:t>
            </a:r>
            <a:r>
              <a:rPr lang="en-US" dirty="0" err="1"/>
              <a:t>Hyeontaek</a:t>
            </a:r>
            <a:r>
              <a:rPr lang="en-US" dirty="0"/>
              <a:t>, et al. "MICA: A holistic approach to fast in-memory key-value storage." management 15.32 (2014): 36.</a:t>
            </a:r>
          </a:p>
          <a:p>
            <a:r>
              <a:rPr lang="en-US" dirty="0"/>
              <a:t>This slide was taken MICA’s presentation NSDI`14 </a:t>
            </a:r>
          </a:p>
        </p:txBody>
      </p:sp>
    </p:spTree>
    <p:extLst>
      <p:ext uri="{BB962C8B-B14F-4D97-AF65-F5344CB8AC3E}">
        <p14:creationId xmlns:p14="http://schemas.microsoft.com/office/powerpoint/2010/main" val="35585978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9225" y="2133600"/>
            <a:ext cx="3650278" cy="3759253"/>
          </a:xfrm>
        </p:spPr>
        <p:txBody>
          <a:bodyPr>
            <a:normAutofit/>
          </a:bodyPr>
          <a:lstStyle/>
          <a:p>
            <a:r>
              <a:rPr lang="en-US" dirty="0"/>
              <a:t>Boost the performance of a single machine</a:t>
            </a:r>
          </a:p>
          <a:p>
            <a:r>
              <a:rPr lang="en-US" dirty="0"/>
              <a:t>65.6 to 76.9 million key-value operations per second</a:t>
            </a:r>
          </a:p>
          <a:p>
            <a:r>
              <a:rPr lang="en-US" dirty="0"/>
              <a:t>Using a single general-purpose multi-core system</a:t>
            </a:r>
          </a:p>
        </p:txBody>
      </p:sp>
      <p:pic>
        <p:nvPicPr>
          <p:cNvPr id="6" name="Picture 5"/>
          <p:cNvPicPr>
            <a:picLocks noChangeAspect="1"/>
          </p:cNvPicPr>
          <p:nvPr/>
        </p:nvPicPr>
        <p:blipFill>
          <a:blip r:embed="rId2"/>
          <a:stretch>
            <a:fillRect/>
          </a:stretch>
        </p:blipFill>
        <p:spPr>
          <a:xfrm>
            <a:off x="4620851" y="1438625"/>
            <a:ext cx="7249801" cy="2224534"/>
          </a:xfrm>
          <a:prstGeom prst="rect">
            <a:avLst/>
          </a:prstGeom>
        </p:spPr>
      </p:pic>
      <p:sp>
        <p:nvSpPr>
          <p:cNvPr id="7" name="Rectangle 6"/>
          <p:cNvSpPr/>
          <p:nvPr/>
        </p:nvSpPr>
        <p:spPr>
          <a:xfrm>
            <a:off x="8153400" y="1066800"/>
            <a:ext cx="3848100" cy="3149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p:nvSpPr>
        <p:spPr>
          <a:xfrm>
            <a:off x="649224" y="645106"/>
            <a:ext cx="11390376" cy="125989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80000"/>
              </a:lnSpc>
            </a:pPr>
            <a:r>
              <a:rPr lang="en-US" sz="2800"/>
              <a:t>MICA: A Holistic Approach to Fast In-Memory Key Value Storage</a:t>
            </a:r>
            <a:br>
              <a:rPr lang="en-US" sz="2800"/>
            </a:br>
            <a:endParaRPr lang="en-US" sz="2800"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115</a:t>
            </a:fld>
            <a:endParaRPr lang="en-US" dirty="0"/>
          </a:p>
        </p:txBody>
      </p:sp>
      <p:sp>
        <p:nvSpPr>
          <p:cNvPr id="10" name="Footer Placeholder 3"/>
          <p:cNvSpPr>
            <a:spLocks noGrp="1"/>
          </p:cNvSpPr>
          <p:nvPr>
            <p:ph type="ftr" sz="quarter" idx="11"/>
          </p:nvPr>
        </p:nvSpPr>
        <p:spPr>
          <a:xfrm>
            <a:off x="1220916" y="6135808"/>
            <a:ext cx="7619999" cy="365125"/>
          </a:xfrm>
        </p:spPr>
        <p:txBody>
          <a:bodyPr>
            <a:normAutofit lnSpcReduction="10000"/>
          </a:bodyPr>
          <a:lstStyle/>
          <a:p>
            <a:r>
              <a:rPr lang="en-US" dirty="0"/>
              <a:t>Lim, </a:t>
            </a:r>
            <a:r>
              <a:rPr lang="en-US" dirty="0" err="1"/>
              <a:t>Hyeontaek</a:t>
            </a:r>
            <a:r>
              <a:rPr lang="en-US" dirty="0"/>
              <a:t>, et al. "MICA: A holistic approach to fast in-memory key-value storage." management 15.32 (2014): 36.</a:t>
            </a:r>
          </a:p>
          <a:p>
            <a:r>
              <a:rPr lang="en-US" dirty="0"/>
              <a:t>This slide was taken MICA’s presentation NSDI`14 </a:t>
            </a:r>
          </a:p>
        </p:txBody>
      </p:sp>
    </p:spTree>
    <p:extLst>
      <p:ext uri="{BB962C8B-B14F-4D97-AF65-F5344CB8AC3E}">
        <p14:creationId xmlns:p14="http://schemas.microsoft.com/office/powerpoint/2010/main" val="389215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8774176" cy="1259894"/>
          </a:xfrm>
        </p:spPr>
        <p:txBody>
          <a:bodyPr>
            <a:normAutofit/>
          </a:bodyPr>
          <a:lstStyle/>
          <a:p>
            <a:pPr>
              <a:lnSpc>
                <a:spcPct val="80000"/>
              </a:lnSpc>
            </a:pPr>
            <a:r>
              <a:rPr lang="en-US" sz="2000" dirty="0"/>
              <a:t>MICA: A Holistic Approach to Fast In-Memory Key Value Storage</a:t>
            </a:r>
            <a:br>
              <a:rPr lang="en-US" sz="2000" dirty="0"/>
            </a:br>
            <a:endParaRPr lang="en-US" sz="2000" dirty="0"/>
          </a:p>
        </p:txBody>
      </p:sp>
      <p:sp>
        <p:nvSpPr>
          <p:cNvPr id="3" name="Content Placeholder 2"/>
          <p:cNvSpPr>
            <a:spLocks noGrp="1"/>
          </p:cNvSpPr>
          <p:nvPr>
            <p:ph idx="1"/>
          </p:nvPr>
        </p:nvSpPr>
        <p:spPr>
          <a:xfrm>
            <a:off x="649224" y="2133600"/>
            <a:ext cx="6780275" cy="3759253"/>
          </a:xfrm>
        </p:spPr>
        <p:txBody>
          <a:bodyPr>
            <a:normAutofit/>
          </a:bodyPr>
          <a:lstStyle/>
          <a:p>
            <a:r>
              <a:rPr lang="en-US" dirty="0"/>
              <a:t>Boost the performance of a single machine</a:t>
            </a:r>
          </a:p>
          <a:p>
            <a:r>
              <a:rPr lang="en-US" dirty="0"/>
              <a:t>65.6 to 76.9 million key-value operations per second</a:t>
            </a:r>
          </a:p>
          <a:p>
            <a:r>
              <a:rPr lang="en-US" dirty="0"/>
              <a:t>Using a single general-purpose multi-core system</a:t>
            </a:r>
          </a:p>
        </p:txBody>
      </p:sp>
      <p:pic>
        <p:nvPicPr>
          <p:cNvPr id="10" name="Picture 9"/>
          <p:cNvPicPr>
            <a:picLocks noChangeAspect="1"/>
          </p:cNvPicPr>
          <p:nvPr/>
        </p:nvPicPr>
        <p:blipFill rotWithShape="1">
          <a:blip r:embed="rId2"/>
          <a:srcRect b="24036"/>
          <a:stretch/>
        </p:blipFill>
        <p:spPr>
          <a:xfrm>
            <a:off x="4039361" y="3583830"/>
            <a:ext cx="8015583" cy="2260600"/>
          </a:xfrm>
          <a:prstGeom prst="rect">
            <a:avLst/>
          </a:prstGeom>
        </p:spPr>
      </p:pic>
      <p:sp>
        <p:nvSpPr>
          <p:cNvPr id="14" name="Rectangle 13"/>
          <p:cNvSpPr/>
          <p:nvPr/>
        </p:nvSpPr>
        <p:spPr>
          <a:xfrm>
            <a:off x="8047152" y="3164761"/>
            <a:ext cx="3848100" cy="3149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116</a:t>
            </a:fld>
            <a:endParaRPr lang="en-US" dirty="0"/>
          </a:p>
        </p:txBody>
      </p:sp>
    </p:spTree>
    <p:extLst>
      <p:ext uri="{BB962C8B-B14F-4D97-AF65-F5344CB8AC3E}">
        <p14:creationId xmlns:p14="http://schemas.microsoft.com/office/powerpoint/2010/main" val="281329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as a Service</a:t>
            </a:r>
          </a:p>
        </p:txBody>
      </p:sp>
      <p:sp>
        <p:nvSpPr>
          <p:cNvPr id="3" name="Content Placeholder 2"/>
          <p:cNvSpPr>
            <a:spLocks noGrp="1"/>
          </p:cNvSpPr>
          <p:nvPr>
            <p:ph idx="1"/>
          </p:nvPr>
        </p:nvSpPr>
        <p:spPr/>
        <p:txBody>
          <a:bodyPr>
            <a:normAutofit lnSpcReduction="10000"/>
          </a:bodyPr>
          <a:lstStyle/>
          <a:p>
            <a:r>
              <a:rPr lang="en-US" dirty="0" err="1"/>
              <a:t>Memcachier</a:t>
            </a:r>
            <a:endParaRPr lang="en-US" dirty="0"/>
          </a:p>
          <a:p>
            <a:r>
              <a:rPr lang="en-US" dirty="0"/>
              <a:t>Client focus on the app</a:t>
            </a:r>
          </a:p>
          <a:p>
            <a:r>
              <a:rPr lang="en-US" dirty="0" err="1"/>
              <a:t>Memcachier</a:t>
            </a:r>
            <a:r>
              <a:rPr lang="en-US" dirty="0"/>
              <a:t> handle</a:t>
            </a:r>
          </a:p>
          <a:p>
            <a:pPr lvl="1"/>
            <a:r>
              <a:rPr lang="en-US" dirty="0"/>
              <a:t>Allocation and cluster management</a:t>
            </a:r>
          </a:p>
          <a:p>
            <a:pPr lvl="1"/>
            <a:r>
              <a:rPr lang="en-US" dirty="0"/>
              <a:t>Availability</a:t>
            </a:r>
          </a:p>
          <a:p>
            <a:pPr lvl="1"/>
            <a:r>
              <a:rPr lang="en-US" dirty="0"/>
              <a:t>Monitoring dashboard</a:t>
            </a:r>
          </a:p>
          <a:p>
            <a:r>
              <a:rPr lang="en-US" dirty="0"/>
              <a:t>Amazon </a:t>
            </a:r>
            <a:r>
              <a:rPr lang="en-US" dirty="0" err="1"/>
              <a:t>Elasticache</a:t>
            </a:r>
            <a:endParaRPr lang="en-US" dirty="0"/>
          </a:p>
          <a:p>
            <a:r>
              <a:rPr lang="en-US" dirty="0"/>
              <a:t>Challenges?</a:t>
            </a:r>
          </a:p>
          <a:p>
            <a:pPr lvl="1"/>
            <a:r>
              <a:rPr lang="en-US" dirty="0"/>
              <a:t>Isolation of clients</a:t>
            </a:r>
          </a:p>
          <a:p>
            <a:pPr lvl="1"/>
            <a:r>
              <a:rPr lang="en-US" dirty="0"/>
              <a:t>Utilization</a:t>
            </a:r>
          </a:p>
          <a:p>
            <a:endParaRPr lang="en-US" dirty="0"/>
          </a:p>
        </p:txBody>
      </p:sp>
      <p:pic>
        <p:nvPicPr>
          <p:cNvPr id="5" name="Picture 4"/>
          <p:cNvPicPr>
            <a:picLocks noChangeAspect="1"/>
          </p:cNvPicPr>
          <p:nvPr/>
        </p:nvPicPr>
        <p:blipFill>
          <a:blip r:embed="rId3"/>
          <a:stretch>
            <a:fillRect/>
          </a:stretch>
        </p:blipFill>
        <p:spPr>
          <a:xfrm>
            <a:off x="6833077" y="2133600"/>
            <a:ext cx="3339624" cy="500944"/>
          </a:xfrm>
          <a:prstGeom prst="rect">
            <a:avLst/>
          </a:prstGeom>
        </p:spPr>
      </p:pic>
      <p:pic>
        <p:nvPicPr>
          <p:cNvPr id="6" name="Picture 5"/>
          <p:cNvPicPr>
            <a:picLocks noChangeAspect="1"/>
          </p:cNvPicPr>
          <p:nvPr/>
        </p:nvPicPr>
        <p:blipFill>
          <a:blip r:embed="rId4"/>
          <a:stretch>
            <a:fillRect/>
          </a:stretch>
        </p:blipFill>
        <p:spPr>
          <a:xfrm>
            <a:off x="6833077" y="4147767"/>
            <a:ext cx="2794055" cy="2710233"/>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117</a:t>
            </a:fld>
            <a:endParaRPr lang="en-US" dirty="0"/>
          </a:p>
        </p:txBody>
      </p:sp>
    </p:spTree>
    <p:extLst>
      <p:ext uri="{BB962C8B-B14F-4D97-AF65-F5344CB8AC3E}">
        <p14:creationId xmlns:p14="http://schemas.microsoft.com/office/powerpoint/2010/main" val="376212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5122652" cy="1259894"/>
          </a:xfrm>
        </p:spPr>
        <p:txBody>
          <a:bodyPr>
            <a:normAutofit/>
          </a:bodyPr>
          <a:lstStyle/>
          <a:p>
            <a:r>
              <a:rPr lang="en-US" sz="3300" err="1"/>
              <a:t>FairRide</a:t>
            </a:r>
            <a:r>
              <a:rPr lang="en-US" sz="3300"/>
              <a:t>: Near-Optimal, Fair Cache Sharing</a:t>
            </a:r>
          </a:p>
        </p:txBody>
      </p:sp>
      <p:sp>
        <p:nvSpPr>
          <p:cNvPr id="8" name="Content Placeholder 7"/>
          <p:cNvSpPr>
            <a:spLocks noGrp="1"/>
          </p:cNvSpPr>
          <p:nvPr>
            <p:ph idx="1"/>
          </p:nvPr>
        </p:nvSpPr>
        <p:spPr>
          <a:xfrm>
            <a:off x="649225" y="2133600"/>
            <a:ext cx="5122652" cy="3759253"/>
          </a:xfrm>
        </p:spPr>
        <p:txBody>
          <a:bodyPr>
            <a:normAutofit/>
          </a:bodyPr>
          <a:lstStyle/>
          <a:p>
            <a:r>
              <a:rPr lang="en-US" dirty="0"/>
              <a:t>Low latency</a:t>
            </a:r>
          </a:p>
          <a:p>
            <a:r>
              <a:rPr lang="en-US" dirty="0"/>
              <a:t>Reduce load on the backend</a:t>
            </a:r>
          </a:p>
        </p:txBody>
      </p:sp>
      <p:pic>
        <p:nvPicPr>
          <p:cNvPr id="15" name="Content Placeholder 3"/>
          <p:cNvPicPr>
            <a:picLocks noChangeAspect="1"/>
          </p:cNvPicPr>
          <p:nvPr/>
        </p:nvPicPr>
        <p:blipFill rotWithShape="1">
          <a:blip r:embed="rId2"/>
          <a:srcRect r="13665"/>
          <a:stretch/>
        </p:blipFill>
        <p:spPr>
          <a:xfrm>
            <a:off x="7201932" y="471377"/>
            <a:ext cx="4215368" cy="5542954"/>
          </a:xfrm>
          <a:prstGeom prst="rect">
            <a:avLst/>
          </a:prstGeom>
        </p:spPr>
      </p:pic>
      <p:sp>
        <p:nvSpPr>
          <p:cNvPr id="17" name="Rectangle 16"/>
          <p:cNvSpPr/>
          <p:nvPr/>
        </p:nvSpPr>
        <p:spPr>
          <a:xfrm>
            <a:off x="7201930" y="466628"/>
            <a:ext cx="672069" cy="141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118</a:t>
            </a:fld>
            <a:endParaRPr lang="en-US" dirty="0"/>
          </a:p>
        </p:txBody>
      </p:sp>
      <p:sp>
        <p:nvSpPr>
          <p:cNvPr id="10" name="Footer Placeholder 4"/>
          <p:cNvSpPr>
            <a:spLocks noGrp="1"/>
          </p:cNvSpPr>
          <p:nvPr>
            <p:ph type="ftr" sz="quarter" idx="11"/>
          </p:nvPr>
        </p:nvSpPr>
        <p:spPr>
          <a:xfrm>
            <a:off x="2589212" y="6135808"/>
            <a:ext cx="7619999" cy="365125"/>
          </a:xfrm>
        </p:spPr>
        <p:txBody>
          <a:bodyPr/>
          <a:lstStyle/>
          <a:p>
            <a:r>
              <a:rPr lang="en-US" dirty="0"/>
              <a:t>Pu, </a:t>
            </a:r>
            <a:r>
              <a:rPr lang="en-US" dirty="0" err="1"/>
              <a:t>Qifan</a:t>
            </a:r>
            <a:r>
              <a:rPr lang="en-US" dirty="0"/>
              <a:t>, et al. "</a:t>
            </a:r>
            <a:r>
              <a:rPr lang="en-US" dirty="0" err="1"/>
              <a:t>Fairride</a:t>
            </a:r>
            <a:r>
              <a:rPr lang="en-US" dirty="0"/>
              <a:t>: Near-optimal, fair cache sharing." 13th USENIX Symposium on Networked Systems Design and Implementation (NSDI 16). USENIX Association, 2016.</a:t>
            </a:r>
          </a:p>
          <a:p>
            <a:r>
              <a:rPr lang="en-US" dirty="0"/>
              <a:t>This slide was taken </a:t>
            </a:r>
            <a:r>
              <a:rPr lang="en-US" dirty="0" err="1"/>
              <a:t>FairRide’s</a:t>
            </a:r>
            <a:r>
              <a:rPr lang="en-US" dirty="0"/>
              <a:t> presentation NSDI`16 </a:t>
            </a:r>
          </a:p>
        </p:txBody>
      </p:sp>
    </p:spTree>
    <p:extLst>
      <p:ext uri="{BB962C8B-B14F-4D97-AF65-F5344CB8AC3E}">
        <p14:creationId xmlns:p14="http://schemas.microsoft.com/office/powerpoint/2010/main" val="4528317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5122652" cy="1259894"/>
          </a:xfrm>
        </p:spPr>
        <p:txBody>
          <a:bodyPr>
            <a:normAutofit/>
          </a:bodyPr>
          <a:lstStyle/>
          <a:p>
            <a:r>
              <a:rPr lang="en-US" sz="3300" err="1"/>
              <a:t>FairRide</a:t>
            </a:r>
            <a:r>
              <a:rPr lang="en-US" sz="3300"/>
              <a:t>: Near-Optimal, Fair Cache Sharing</a:t>
            </a:r>
          </a:p>
        </p:txBody>
      </p:sp>
      <p:sp>
        <p:nvSpPr>
          <p:cNvPr id="8" name="Content Placeholder 7"/>
          <p:cNvSpPr>
            <a:spLocks noGrp="1"/>
          </p:cNvSpPr>
          <p:nvPr>
            <p:ph idx="1"/>
          </p:nvPr>
        </p:nvSpPr>
        <p:spPr>
          <a:xfrm>
            <a:off x="649225" y="2133600"/>
            <a:ext cx="5122652" cy="3759253"/>
          </a:xfrm>
        </p:spPr>
        <p:txBody>
          <a:bodyPr>
            <a:normAutofit/>
          </a:bodyPr>
          <a:lstStyle/>
          <a:p>
            <a:r>
              <a:rPr lang="en-US" dirty="0"/>
              <a:t>LRU, MRU, ….</a:t>
            </a:r>
          </a:p>
          <a:p>
            <a:r>
              <a:rPr lang="en-US" dirty="0"/>
              <a:t>Prone to Strategic behavior</a:t>
            </a:r>
          </a:p>
          <a:p>
            <a:endParaRPr lang="en-US" dirty="0"/>
          </a:p>
        </p:txBody>
      </p:sp>
      <p:pic>
        <p:nvPicPr>
          <p:cNvPr id="7" name="Picture 6"/>
          <p:cNvPicPr>
            <a:picLocks noChangeAspect="1"/>
          </p:cNvPicPr>
          <p:nvPr/>
        </p:nvPicPr>
        <p:blipFill>
          <a:blip r:embed="rId2"/>
          <a:stretch>
            <a:fillRect/>
          </a:stretch>
        </p:blipFill>
        <p:spPr>
          <a:xfrm>
            <a:off x="7188200" y="471377"/>
            <a:ext cx="4229100" cy="5542954"/>
          </a:xfrm>
          <a:prstGeom prst="rect">
            <a:avLst/>
          </a:prstGeom>
        </p:spPr>
      </p:pic>
      <p:pic>
        <p:nvPicPr>
          <p:cNvPr id="9" name="Picture 8"/>
          <p:cNvPicPr>
            <a:picLocks noChangeAspect="1"/>
          </p:cNvPicPr>
          <p:nvPr/>
        </p:nvPicPr>
        <p:blipFill>
          <a:blip r:embed="rId3"/>
          <a:stretch>
            <a:fillRect/>
          </a:stretch>
        </p:blipFill>
        <p:spPr>
          <a:xfrm>
            <a:off x="7188198" y="466629"/>
            <a:ext cx="4229102" cy="5556152"/>
          </a:xfrm>
          <a:prstGeom prst="rect">
            <a:avLst/>
          </a:prstGeom>
        </p:spPr>
      </p:pic>
      <p:pic>
        <p:nvPicPr>
          <p:cNvPr id="10" name="Picture 9"/>
          <p:cNvPicPr>
            <a:picLocks noChangeAspect="1"/>
          </p:cNvPicPr>
          <p:nvPr/>
        </p:nvPicPr>
        <p:blipFill>
          <a:blip r:embed="rId4"/>
          <a:stretch>
            <a:fillRect/>
          </a:stretch>
        </p:blipFill>
        <p:spPr>
          <a:xfrm>
            <a:off x="7188197" y="466629"/>
            <a:ext cx="4208517" cy="5594594"/>
          </a:xfrm>
          <a:prstGeom prst="rect">
            <a:avLst/>
          </a:prstGeom>
        </p:spPr>
      </p:pic>
      <p:pic>
        <p:nvPicPr>
          <p:cNvPr id="11" name="Picture 10"/>
          <p:cNvPicPr>
            <a:picLocks noChangeAspect="1"/>
          </p:cNvPicPr>
          <p:nvPr/>
        </p:nvPicPr>
        <p:blipFill>
          <a:blip r:embed="rId5"/>
          <a:stretch>
            <a:fillRect/>
          </a:stretch>
        </p:blipFill>
        <p:spPr>
          <a:xfrm>
            <a:off x="7188196" y="461881"/>
            <a:ext cx="4229104" cy="5599342"/>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119</a:t>
            </a:fld>
            <a:endParaRPr lang="en-US" dirty="0"/>
          </a:p>
        </p:txBody>
      </p:sp>
      <p:sp>
        <p:nvSpPr>
          <p:cNvPr id="12" name="Footer Placeholder 4"/>
          <p:cNvSpPr>
            <a:spLocks noGrp="1"/>
          </p:cNvSpPr>
          <p:nvPr>
            <p:ph type="ftr" sz="quarter" idx="11"/>
          </p:nvPr>
        </p:nvSpPr>
        <p:spPr>
          <a:xfrm>
            <a:off x="2589212" y="6135808"/>
            <a:ext cx="7619999" cy="365125"/>
          </a:xfrm>
        </p:spPr>
        <p:txBody>
          <a:bodyPr/>
          <a:lstStyle/>
          <a:p>
            <a:r>
              <a:rPr lang="en-US" dirty="0"/>
              <a:t>Pu, </a:t>
            </a:r>
            <a:r>
              <a:rPr lang="en-US" dirty="0" err="1"/>
              <a:t>Qifan</a:t>
            </a:r>
            <a:r>
              <a:rPr lang="en-US" dirty="0"/>
              <a:t>, et al. "</a:t>
            </a:r>
            <a:r>
              <a:rPr lang="en-US" dirty="0" err="1"/>
              <a:t>Fairride</a:t>
            </a:r>
            <a:r>
              <a:rPr lang="en-US" dirty="0"/>
              <a:t>: Near-optimal, fair cache sharing." 13th USENIX Symposium on Networked Systems Design and Implementation (NSDI 16). USENIX Association, 2016.</a:t>
            </a:r>
          </a:p>
          <a:p>
            <a:r>
              <a:rPr lang="en-US" dirty="0"/>
              <a:t>This slide was taken </a:t>
            </a:r>
            <a:r>
              <a:rPr lang="en-US" dirty="0" err="1"/>
              <a:t>FairRide’s</a:t>
            </a:r>
            <a:r>
              <a:rPr lang="en-US" dirty="0"/>
              <a:t> presentation NSDI`16 </a:t>
            </a:r>
          </a:p>
        </p:txBody>
      </p:sp>
    </p:spTree>
    <p:extLst>
      <p:ext uri="{BB962C8B-B14F-4D97-AF65-F5344CB8AC3E}">
        <p14:creationId xmlns:p14="http://schemas.microsoft.com/office/powerpoint/2010/main" val="217177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2"/>
          <a:stretch>
            <a:fillRect/>
          </a:stretch>
        </p:blipFill>
        <p:spPr>
          <a:xfrm>
            <a:off x="4619543" y="667567"/>
            <a:ext cx="6953577" cy="5197799"/>
          </a:xfrm>
          <a:prstGeom prst="rect">
            <a:avLst/>
          </a:prstGeom>
        </p:spPr>
      </p:pic>
      <p:sp>
        <p:nvSpPr>
          <p:cNvPr id="2" name="Title 1"/>
          <p:cNvSpPr>
            <a:spLocks noGrp="1"/>
          </p:cNvSpPr>
          <p:nvPr>
            <p:ph type="title"/>
          </p:nvPr>
        </p:nvSpPr>
        <p:spPr>
          <a:xfrm>
            <a:off x="649224" y="645106"/>
            <a:ext cx="3650279" cy="1259894"/>
          </a:xfrm>
        </p:spPr>
        <p:txBody>
          <a:bodyPr>
            <a:normAutofit/>
          </a:bodyPr>
          <a:lstStyle/>
          <a:p>
            <a:r>
              <a:rPr lang="en-US" dirty="0"/>
              <a:t>Facebook page load</a:t>
            </a:r>
          </a:p>
        </p:txBody>
      </p:sp>
      <p:sp>
        <p:nvSpPr>
          <p:cNvPr id="9" name="Content Placeholder 8"/>
          <p:cNvSpPr>
            <a:spLocks noGrp="1"/>
          </p:cNvSpPr>
          <p:nvPr>
            <p:ph idx="1"/>
          </p:nvPr>
        </p:nvSpPr>
        <p:spPr>
          <a:xfrm>
            <a:off x="649225" y="2133600"/>
            <a:ext cx="3650278" cy="3759253"/>
          </a:xfrm>
        </p:spPr>
        <p:txBody>
          <a:bodyPr>
            <a:normAutofit/>
          </a:bodyPr>
          <a:lstStyle/>
          <a:p>
            <a:r>
              <a:rPr lang="en-US" dirty="0"/>
              <a:t>Each page load is translated into hundreds of lookups</a:t>
            </a:r>
          </a:p>
          <a:p>
            <a:r>
              <a:rPr lang="en-US" dirty="0"/>
              <a:t>Lookups are done on multiple rounds</a:t>
            </a:r>
            <a:endParaRPr lang="ar-EG" dirty="0"/>
          </a:p>
          <a:p>
            <a:r>
              <a:rPr lang="en-US" dirty="0"/>
              <a:t>Reads are 99.8% while writes are only 0.2% [Tao ATC`13]</a:t>
            </a:r>
          </a:p>
        </p:txBody>
      </p:sp>
      <p:sp>
        <p:nvSpPr>
          <p:cNvPr id="5" name="Rectangle 4"/>
          <p:cNvSpPr/>
          <p:nvPr/>
        </p:nvSpPr>
        <p:spPr>
          <a:xfrm>
            <a:off x="3348605" y="2539789"/>
            <a:ext cx="5494789" cy="135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Persistent Storage cannot handle this request throughput at this scale </a:t>
            </a:r>
          </a:p>
        </p:txBody>
      </p:sp>
      <p:sp>
        <p:nvSpPr>
          <p:cNvPr id="6" name="Rectangle 5"/>
          <p:cNvSpPr/>
          <p:nvPr/>
        </p:nvSpPr>
        <p:spPr>
          <a:xfrm>
            <a:off x="3336021" y="4099115"/>
            <a:ext cx="5519956" cy="1182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Caching </a:t>
            </a:r>
            <a:r>
              <a:rPr lang="en-US" dirty="0">
                <a:sym typeface="Wingdings" panose="05000000000000000000" pitchFamily="2" charset="2"/>
              </a:rPr>
              <a:t> lower latency + alleviate load on storage</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12</a:t>
            </a:fld>
            <a:endParaRPr lang="en-US" dirty="0"/>
          </a:p>
        </p:txBody>
      </p:sp>
      <p:sp>
        <p:nvSpPr>
          <p:cNvPr id="11" name="Footer Placeholder 3"/>
          <p:cNvSpPr>
            <a:spLocks noGrp="1"/>
          </p:cNvSpPr>
          <p:nvPr>
            <p:ph type="ftr" sz="quarter" idx="11"/>
          </p:nvPr>
        </p:nvSpPr>
        <p:spPr>
          <a:xfrm>
            <a:off x="2589212" y="6135808"/>
            <a:ext cx="7619999" cy="365125"/>
          </a:xfrm>
        </p:spPr>
        <p:txBody>
          <a:bodyPr/>
          <a:lstStyle/>
          <a:p>
            <a:r>
              <a:rPr lang="en-US" sz="1200" dirty="0"/>
              <a:t>This slide was taken from Scaling </a:t>
            </a:r>
            <a:r>
              <a:rPr lang="en-US" sz="1200" dirty="0" err="1"/>
              <a:t>Memcache</a:t>
            </a:r>
            <a:r>
              <a:rPr lang="en-US" sz="1200" dirty="0"/>
              <a:t> at Facebook presentation in NSDI`13 </a:t>
            </a:r>
          </a:p>
        </p:txBody>
      </p:sp>
    </p:spTree>
    <p:extLst>
      <p:ext uri="{BB962C8B-B14F-4D97-AF65-F5344CB8AC3E}">
        <p14:creationId xmlns:p14="http://schemas.microsoft.com/office/powerpoint/2010/main" val="32732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5122652" cy="1259894"/>
          </a:xfrm>
        </p:spPr>
        <p:txBody>
          <a:bodyPr>
            <a:normAutofit/>
          </a:bodyPr>
          <a:lstStyle/>
          <a:p>
            <a:r>
              <a:rPr lang="en-US" sz="3300" err="1"/>
              <a:t>FairRide</a:t>
            </a:r>
            <a:r>
              <a:rPr lang="en-US" sz="3300"/>
              <a:t>: Near-Optimal, Fair Cache Sharing</a:t>
            </a:r>
          </a:p>
        </p:txBody>
      </p:sp>
      <p:sp>
        <p:nvSpPr>
          <p:cNvPr id="8" name="Content Placeholder 7"/>
          <p:cNvSpPr>
            <a:spLocks noGrp="1"/>
          </p:cNvSpPr>
          <p:nvPr>
            <p:ph idx="1"/>
          </p:nvPr>
        </p:nvSpPr>
        <p:spPr>
          <a:xfrm>
            <a:off x="649225" y="2133600"/>
            <a:ext cx="5122652" cy="3759253"/>
          </a:xfrm>
        </p:spPr>
        <p:txBody>
          <a:bodyPr>
            <a:normAutofit/>
          </a:bodyPr>
          <a:lstStyle/>
          <a:p>
            <a:r>
              <a:rPr lang="en-US" dirty="0"/>
              <a:t>Statically allocated</a:t>
            </a:r>
          </a:p>
          <a:p>
            <a:pPr lvl="1"/>
            <a:r>
              <a:rPr lang="en-US" dirty="0"/>
              <a:t>Isolation</a:t>
            </a:r>
          </a:p>
          <a:p>
            <a:pPr lvl="1"/>
            <a:r>
              <a:rPr lang="en-US" dirty="0"/>
              <a:t>Strategy-proof</a:t>
            </a:r>
          </a:p>
          <a:p>
            <a:r>
              <a:rPr lang="en-US" dirty="0"/>
              <a:t>Globally shared</a:t>
            </a:r>
          </a:p>
          <a:p>
            <a:pPr lvl="1"/>
            <a:r>
              <a:rPr lang="en-US" dirty="0"/>
              <a:t>Utilization</a:t>
            </a:r>
          </a:p>
        </p:txBody>
      </p:sp>
      <p:pic>
        <p:nvPicPr>
          <p:cNvPr id="3" name="Picture 2"/>
          <p:cNvPicPr>
            <a:picLocks noChangeAspect="1"/>
          </p:cNvPicPr>
          <p:nvPr/>
        </p:nvPicPr>
        <p:blipFill>
          <a:blip r:embed="rId2"/>
          <a:stretch>
            <a:fillRect/>
          </a:stretch>
        </p:blipFill>
        <p:spPr>
          <a:xfrm>
            <a:off x="5076399" y="1419733"/>
            <a:ext cx="7017601" cy="3815334"/>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120</a:t>
            </a:fld>
            <a:endParaRPr lang="en-US" dirty="0"/>
          </a:p>
        </p:txBody>
      </p:sp>
      <p:sp>
        <p:nvSpPr>
          <p:cNvPr id="9" name="Footer Placeholder 4"/>
          <p:cNvSpPr>
            <a:spLocks noGrp="1"/>
          </p:cNvSpPr>
          <p:nvPr>
            <p:ph type="ftr" sz="quarter" idx="11"/>
          </p:nvPr>
        </p:nvSpPr>
        <p:spPr>
          <a:xfrm>
            <a:off x="2589212" y="6135808"/>
            <a:ext cx="7619999" cy="365125"/>
          </a:xfrm>
        </p:spPr>
        <p:txBody>
          <a:bodyPr/>
          <a:lstStyle/>
          <a:p>
            <a:r>
              <a:rPr lang="en-US" dirty="0"/>
              <a:t>Pu, </a:t>
            </a:r>
            <a:r>
              <a:rPr lang="en-US" dirty="0" err="1"/>
              <a:t>Qifan</a:t>
            </a:r>
            <a:r>
              <a:rPr lang="en-US" dirty="0"/>
              <a:t>, et al. "</a:t>
            </a:r>
            <a:r>
              <a:rPr lang="en-US" dirty="0" err="1"/>
              <a:t>Fairride</a:t>
            </a:r>
            <a:r>
              <a:rPr lang="en-US" dirty="0"/>
              <a:t>: Near-optimal, fair cache sharing." 13th USENIX Symposium on Networked Systems Design and Implementation (NSDI 16). USENIX Association, 2016.</a:t>
            </a:r>
          </a:p>
          <a:p>
            <a:r>
              <a:rPr lang="en-US" dirty="0"/>
              <a:t>This slide was taken </a:t>
            </a:r>
            <a:r>
              <a:rPr lang="en-US" dirty="0" err="1"/>
              <a:t>FairRide’s</a:t>
            </a:r>
            <a:r>
              <a:rPr lang="en-US" dirty="0"/>
              <a:t> presentation NSDI`16 </a:t>
            </a:r>
          </a:p>
        </p:txBody>
      </p:sp>
    </p:spTree>
    <p:extLst>
      <p:ext uri="{BB962C8B-B14F-4D97-AF65-F5344CB8AC3E}">
        <p14:creationId xmlns:p14="http://schemas.microsoft.com/office/powerpoint/2010/main" val="25173283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583916" y="1390650"/>
            <a:ext cx="5451627" cy="2619809"/>
          </a:xfrm>
          <a:prstGeom prst="rect">
            <a:avLst/>
          </a:prstGeom>
        </p:spPr>
      </p:pic>
      <p:sp>
        <p:nvSpPr>
          <p:cNvPr id="2" name="Title 1"/>
          <p:cNvSpPr>
            <a:spLocks noGrp="1"/>
          </p:cNvSpPr>
          <p:nvPr>
            <p:ph type="title"/>
          </p:nvPr>
        </p:nvSpPr>
        <p:spPr>
          <a:xfrm>
            <a:off x="649224" y="645106"/>
            <a:ext cx="5122652" cy="1259894"/>
          </a:xfrm>
        </p:spPr>
        <p:txBody>
          <a:bodyPr>
            <a:normAutofit/>
          </a:bodyPr>
          <a:lstStyle/>
          <a:p>
            <a:r>
              <a:rPr lang="en-US" sz="3300" dirty="0" err="1"/>
              <a:t>FairRide</a:t>
            </a:r>
            <a:r>
              <a:rPr lang="en-US" sz="3300" dirty="0"/>
              <a:t>: Near-Optimal, Fair Cache Sharing</a:t>
            </a:r>
          </a:p>
        </p:txBody>
      </p:sp>
      <p:sp>
        <p:nvSpPr>
          <p:cNvPr id="3" name="Content Placeholder 2"/>
          <p:cNvSpPr>
            <a:spLocks noGrp="1"/>
          </p:cNvSpPr>
          <p:nvPr>
            <p:ph idx="1"/>
          </p:nvPr>
        </p:nvSpPr>
        <p:spPr>
          <a:xfrm>
            <a:off x="649225" y="2133600"/>
            <a:ext cx="5122652" cy="3759253"/>
          </a:xfrm>
        </p:spPr>
        <p:txBody>
          <a:bodyPr>
            <a:normAutofit/>
          </a:bodyPr>
          <a:lstStyle/>
          <a:p>
            <a:r>
              <a:rPr lang="en-US" dirty="0"/>
              <a:t>A modification to max-min fairness</a:t>
            </a:r>
          </a:p>
          <a:p>
            <a:r>
              <a:rPr lang="en-US" dirty="0"/>
              <a:t>Probabilistically block request from users based on their behavior </a:t>
            </a:r>
          </a:p>
          <a:p>
            <a:r>
              <a:rPr lang="en-US" dirty="0"/>
              <a:t>Disincentive users from cheating</a:t>
            </a:r>
          </a:p>
          <a:p>
            <a:pPr lvl="1"/>
            <a:r>
              <a:rPr lang="en-US" dirty="0"/>
              <a:t>The more a user cheat, the more you are hurt</a:t>
            </a:r>
          </a:p>
          <a:p>
            <a:endParaRPr lang="en-US" dirty="0"/>
          </a:p>
        </p:txBody>
      </p:sp>
      <p:pic>
        <p:nvPicPr>
          <p:cNvPr id="5" name="Picture 4"/>
          <p:cNvPicPr>
            <a:picLocks noChangeAspect="1"/>
          </p:cNvPicPr>
          <p:nvPr/>
        </p:nvPicPr>
        <p:blipFill>
          <a:blip r:embed="rId3"/>
          <a:stretch>
            <a:fillRect/>
          </a:stretch>
        </p:blipFill>
        <p:spPr>
          <a:xfrm>
            <a:off x="5583916" y="4119577"/>
            <a:ext cx="5451627" cy="2624557"/>
          </a:xfrm>
          <a:prstGeom prst="rect">
            <a:avLst/>
          </a:prstGeom>
        </p:spPr>
      </p:pic>
      <p:sp>
        <p:nvSpPr>
          <p:cNvPr id="6" name="Rectangle: Rounded Corners 5"/>
          <p:cNvSpPr/>
          <p:nvPr/>
        </p:nvSpPr>
        <p:spPr>
          <a:xfrm>
            <a:off x="9817100" y="154002"/>
            <a:ext cx="2374900" cy="1231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Max-Min</a:t>
            </a:r>
          </a:p>
        </p:txBody>
      </p:sp>
      <p:sp>
        <p:nvSpPr>
          <p:cNvPr id="11" name="Rectangle: Rounded Corners 10"/>
          <p:cNvSpPr/>
          <p:nvPr/>
        </p:nvSpPr>
        <p:spPr>
          <a:xfrm>
            <a:off x="3209016" y="5566793"/>
            <a:ext cx="2374900" cy="1231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FairRide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121</a:t>
            </a:fld>
            <a:endParaRPr lang="en-US" dirty="0"/>
          </a:p>
        </p:txBody>
      </p:sp>
    </p:spTree>
    <p:extLst>
      <p:ext uri="{BB962C8B-B14F-4D97-AF65-F5344CB8AC3E}">
        <p14:creationId xmlns:p14="http://schemas.microsoft.com/office/powerpoint/2010/main" val="215061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t>Slicer: Auto-</a:t>
            </a:r>
            <a:r>
              <a:rPr lang="en-US" sz="3300" dirty="0" err="1"/>
              <a:t>Sharding</a:t>
            </a:r>
            <a:r>
              <a:rPr lang="en-US" sz="3300" dirty="0"/>
              <a:t> for Datacenter Applications</a:t>
            </a:r>
          </a:p>
        </p:txBody>
      </p:sp>
      <p:sp>
        <p:nvSpPr>
          <p:cNvPr id="3" name="Content Placeholder 2"/>
          <p:cNvSpPr>
            <a:spLocks noGrp="1"/>
          </p:cNvSpPr>
          <p:nvPr>
            <p:ph idx="1"/>
          </p:nvPr>
        </p:nvSpPr>
        <p:spPr/>
        <p:txBody>
          <a:bodyPr/>
          <a:lstStyle/>
          <a:p>
            <a:pPr>
              <a:lnSpc>
                <a:spcPct val="125000"/>
              </a:lnSpc>
              <a:spcBef>
                <a:spcPts val="0"/>
              </a:spcBef>
            </a:pPr>
            <a:r>
              <a:rPr lang="en-US" dirty="0"/>
              <a:t>Provides auto-</a:t>
            </a:r>
            <a:r>
              <a:rPr lang="en-US" dirty="0" err="1"/>
              <a:t>sharding</a:t>
            </a:r>
            <a:r>
              <a:rPr lang="en-US" dirty="0"/>
              <a:t> without tying to storage</a:t>
            </a:r>
          </a:p>
          <a:p>
            <a:pPr fontAlgn="base">
              <a:lnSpc>
                <a:spcPct val="100000"/>
              </a:lnSpc>
            </a:pPr>
            <a:r>
              <a:rPr lang="en-US" dirty="0"/>
              <a:t>Separate assignment generation “control plane” from  request forwarding “data plane”</a:t>
            </a:r>
          </a:p>
          <a:p>
            <a:pPr lvl="1" fontAlgn="base"/>
            <a:r>
              <a:rPr lang="en-US" dirty="0"/>
              <a:t>Via a small interface</a:t>
            </a:r>
          </a:p>
          <a:p>
            <a:pPr lvl="1" fontAlgn="base"/>
            <a:r>
              <a:rPr lang="en-US" dirty="0"/>
              <a:t>In a scalable, consistent, fault-tolerant manner</a:t>
            </a:r>
          </a:p>
          <a:p>
            <a:pPr>
              <a:lnSpc>
                <a:spcPct val="125000"/>
              </a:lnSpc>
              <a:spcBef>
                <a:spcPts val="0"/>
              </a:spcBef>
            </a:pPr>
            <a:r>
              <a:rPr lang="en-US" dirty="0" err="1"/>
              <a:t>Reshards</a:t>
            </a:r>
            <a:r>
              <a:rPr lang="en-US" dirty="0"/>
              <a:t> for capacity and failure adaptation, load balancing</a:t>
            </a:r>
          </a:p>
          <a:p>
            <a:pPr marL="0" indent="0">
              <a:buNone/>
            </a:pP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122</a:t>
            </a:fld>
            <a:endParaRPr lang="en-US" dirty="0"/>
          </a:p>
        </p:txBody>
      </p:sp>
      <p:sp>
        <p:nvSpPr>
          <p:cNvPr id="4" name="Footer Placeholder 3"/>
          <p:cNvSpPr>
            <a:spLocks noGrp="1"/>
          </p:cNvSpPr>
          <p:nvPr>
            <p:ph type="ftr" sz="quarter" idx="11"/>
          </p:nvPr>
        </p:nvSpPr>
        <p:spPr/>
        <p:txBody>
          <a:bodyPr/>
          <a:lstStyle/>
          <a:p>
            <a:r>
              <a:rPr lang="en-US" dirty="0" err="1"/>
              <a:t>Adya</a:t>
            </a:r>
            <a:r>
              <a:rPr lang="en-US" dirty="0"/>
              <a:t>, Atul, et al. "Slicer: Auto-</a:t>
            </a:r>
            <a:r>
              <a:rPr lang="en-US" dirty="0" err="1"/>
              <a:t>sharding</a:t>
            </a:r>
            <a:r>
              <a:rPr lang="en-US" dirty="0"/>
              <a:t> for datacenter applications." USENIX Symposium on Operating Systems Design and Implementation. 2016.</a:t>
            </a:r>
          </a:p>
          <a:p>
            <a:r>
              <a:rPr lang="en-US" dirty="0"/>
              <a:t>This slide was taken Slicer’s presentation OSDI`16 </a:t>
            </a:r>
          </a:p>
          <a:p>
            <a:endParaRPr lang="en-US" dirty="0"/>
          </a:p>
        </p:txBody>
      </p:sp>
    </p:spTree>
    <p:extLst>
      <p:ext uri="{BB962C8B-B14F-4D97-AF65-F5344CB8AC3E}">
        <p14:creationId xmlns:p14="http://schemas.microsoft.com/office/powerpoint/2010/main" val="42593475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Slicer Sharding Model</a:t>
            </a:r>
          </a:p>
        </p:txBody>
      </p:sp>
      <p:sp>
        <p:nvSpPr>
          <p:cNvPr id="4" name="Rounded Rectangle 3"/>
          <p:cNvSpPr/>
          <p:nvPr/>
        </p:nvSpPr>
        <p:spPr>
          <a:xfrm>
            <a:off x="1857376" y="2044322"/>
            <a:ext cx="1667234" cy="831766"/>
          </a:xfrm>
          <a:prstGeom prst="round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454013" y="2044322"/>
            <a:ext cx="1644191" cy="811709"/>
          </a:xfrm>
          <a:prstGeom prst="round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3078" y="2071246"/>
            <a:ext cx="1273105" cy="707886"/>
          </a:xfrm>
          <a:prstGeom prst="rect">
            <a:avLst/>
          </a:prstGeom>
          <a:noFill/>
        </p:spPr>
        <p:txBody>
          <a:bodyPr wrap="none" rtlCol="0">
            <a:spAutoFit/>
          </a:bodyPr>
          <a:lstStyle/>
          <a:p>
            <a:pPr algn="ctr"/>
            <a:r>
              <a:rPr lang="en-US" sz="2000" dirty="0"/>
              <a:t>Caching</a:t>
            </a:r>
          </a:p>
          <a:p>
            <a:pPr algn="ctr"/>
            <a:r>
              <a:rPr lang="en-US" sz="2000" dirty="0"/>
              <a:t>servers</a:t>
            </a:r>
          </a:p>
        </p:txBody>
      </p:sp>
      <p:sp>
        <p:nvSpPr>
          <p:cNvPr id="6" name="Rounded Rectangle 5"/>
          <p:cNvSpPr/>
          <p:nvPr/>
        </p:nvSpPr>
        <p:spPr>
          <a:xfrm>
            <a:off x="7027607" y="2044322"/>
            <a:ext cx="1644192" cy="827753"/>
          </a:xfrm>
          <a:prstGeom prst="round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838200" y="5272087"/>
            <a:ext cx="10820400" cy="347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38200" y="4843463"/>
            <a:ext cx="314510" cy="400110"/>
          </a:xfrm>
          <a:prstGeom prst="rect">
            <a:avLst/>
          </a:prstGeom>
          <a:noFill/>
        </p:spPr>
        <p:txBody>
          <a:bodyPr wrap="none" rtlCol="0">
            <a:spAutoFit/>
          </a:bodyPr>
          <a:lstStyle/>
          <a:p>
            <a:r>
              <a:rPr lang="en-US" sz="2000" dirty="0"/>
              <a:t>0</a:t>
            </a:r>
          </a:p>
        </p:txBody>
      </p:sp>
      <p:sp>
        <p:nvSpPr>
          <p:cNvPr id="54" name="TextBox 53"/>
          <p:cNvSpPr txBox="1"/>
          <p:nvPr/>
        </p:nvSpPr>
        <p:spPr>
          <a:xfrm>
            <a:off x="11252879" y="4871977"/>
            <a:ext cx="811441" cy="400110"/>
          </a:xfrm>
          <a:prstGeom prst="rect">
            <a:avLst/>
          </a:prstGeom>
          <a:noFill/>
        </p:spPr>
        <p:txBody>
          <a:bodyPr wrap="none" rtlCol="0">
            <a:spAutoFit/>
          </a:bodyPr>
          <a:lstStyle/>
          <a:p>
            <a:r>
              <a:rPr lang="en-US" sz="2000" dirty="0"/>
              <a:t>2</a:t>
            </a:r>
            <a:r>
              <a:rPr lang="en-US" sz="2000" baseline="30000" dirty="0"/>
              <a:t>63</a:t>
            </a:r>
            <a:r>
              <a:rPr lang="en-US" sz="2000" dirty="0"/>
              <a:t> - 1</a:t>
            </a:r>
          </a:p>
        </p:txBody>
      </p:sp>
      <p:sp>
        <p:nvSpPr>
          <p:cNvPr id="57" name="Rounded Rectangle 56"/>
          <p:cNvSpPr/>
          <p:nvPr/>
        </p:nvSpPr>
        <p:spPr>
          <a:xfrm>
            <a:off x="9601201" y="2044322"/>
            <a:ext cx="1651677" cy="827753"/>
          </a:xfrm>
          <a:prstGeom prst="round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52710" y="3533769"/>
            <a:ext cx="1080745" cy="400110"/>
          </a:xfrm>
          <a:prstGeom prst="rect">
            <a:avLst/>
          </a:prstGeom>
          <a:noFill/>
        </p:spPr>
        <p:txBody>
          <a:bodyPr wrap="none" rtlCol="0">
            <a:spAutoFit/>
          </a:bodyPr>
          <a:lstStyle/>
          <a:p>
            <a:r>
              <a:rPr lang="en-US" sz="2000" dirty="0"/>
              <a:t>Hash(K</a:t>
            </a:r>
            <a:r>
              <a:rPr lang="en-US" sz="2000" baseline="-25000" dirty="0"/>
              <a:t>1</a:t>
            </a:r>
            <a:r>
              <a:rPr lang="en-US" sz="2000" dirty="0"/>
              <a:t>)</a:t>
            </a:r>
          </a:p>
        </p:txBody>
      </p:sp>
      <p:sp>
        <p:nvSpPr>
          <p:cNvPr id="58" name="TextBox 57"/>
          <p:cNvSpPr txBox="1"/>
          <p:nvPr/>
        </p:nvSpPr>
        <p:spPr>
          <a:xfrm>
            <a:off x="2876742" y="3533769"/>
            <a:ext cx="1080745" cy="400110"/>
          </a:xfrm>
          <a:prstGeom prst="rect">
            <a:avLst/>
          </a:prstGeom>
          <a:noFill/>
        </p:spPr>
        <p:txBody>
          <a:bodyPr wrap="none" rtlCol="0">
            <a:spAutoFit/>
          </a:bodyPr>
          <a:lstStyle/>
          <a:p>
            <a:r>
              <a:rPr lang="en-US" sz="2000" dirty="0"/>
              <a:t>Hash(K</a:t>
            </a:r>
            <a:r>
              <a:rPr lang="en-US" sz="2000" baseline="-25000" dirty="0"/>
              <a:t>2</a:t>
            </a:r>
            <a:r>
              <a:rPr lang="en-US" sz="2000" dirty="0"/>
              <a:t>)</a:t>
            </a:r>
          </a:p>
        </p:txBody>
      </p:sp>
      <p:sp>
        <p:nvSpPr>
          <p:cNvPr id="59" name="TextBox 58"/>
          <p:cNvSpPr txBox="1"/>
          <p:nvPr/>
        </p:nvSpPr>
        <p:spPr>
          <a:xfrm>
            <a:off x="4600774" y="3533769"/>
            <a:ext cx="1080745" cy="400110"/>
          </a:xfrm>
          <a:prstGeom prst="rect">
            <a:avLst/>
          </a:prstGeom>
          <a:noFill/>
        </p:spPr>
        <p:txBody>
          <a:bodyPr wrap="none" rtlCol="0">
            <a:spAutoFit/>
          </a:bodyPr>
          <a:lstStyle/>
          <a:p>
            <a:r>
              <a:rPr lang="en-US" sz="2000" dirty="0"/>
              <a:t>Hash(K</a:t>
            </a:r>
            <a:r>
              <a:rPr lang="en-US" sz="2000" baseline="-25000" dirty="0"/>
              <a:t>3</a:t>
            </a:r>
            <a:r>
              <a:rPr lang="en-US" sz="2000" dirty="0"/>
              <a:t>)</a:t>
            </a:r>
          </a:p>
        </p:txBody>
      </p:sp>
      <p:sp>
        <p:nvSpPr>
          <p:cNvPr id="29" name="Freeform 28"/>
          <p:cNvSpPr/>
          <p:nvPr/>
        </p:nvSpPr>
        <p:spPr>
          <a:xfrm>
            <a:off x="1971675" y="3914775"/>
            <a:ext cx="1285875" cy="1400175"/>
          </a:xfrm>
          <a:custGeom>
            <a:avLst/>
            <a:gdLst>
              <a:gd name="connsiteX0" fmla="*/ 1285875 w 1285875"/>
              <a:gd name="connsiteY0" fmla="*/ 0 h 1400175"/>
              <a:gd name="connsiteX1" fmla="*/ 271463 w 1285875"/>
              <a:gd name="connsiteY1" fmla="*/ 557213 h 1400175"/>
              <a:gd name="connsiteX2" fmla="*/ 0 w 1285875"/>
              <a:gd name="connsiteY2" fmla="*/ 1400175 h 1400175"/>
            </a:gdLst>
            <a:ahLst/>
            <a:cxnLst>
              <a:cxn ang="0">
                <a:pos x="connsiteX0" y="connsiteY0"/>
              </a:cxn>
              <a:cxn ang="0">
                <a:pos x="connsiteX1" y="connsiteY1"/>
              </a:cxn>
              <a:cxn ang="0">
                <a:pos x="connsiteX2" y="connsiteY2"/>
              </a:cxn>
            </a:cxnLst>
            <a:rect l="l" t="t" r="r" b="b"/>
            <a:pathLst>
              <a:path w="1285875" h="1400175">
                <a:moveTo>
                  <a:pt x="1285875" y="0"/>
                </a:moveTo>
                <a:cubicBezTo>
                  <a:pt x="885825" y="161925"/>
                  <a:pt x="485775" y="323851"/>
                  <a:pt x="271463" y="557213"/>
                </a:cubicBezTo>
                <a:cubicBezTo>
                  <a:pt x="57151" y="790575"/>
                  <a:pt x="0" y="1400175"/>
                  <a:pt x="0" y="1400175"/>
                </a:cubicBezTo>
              </a:path>
            </a:pathLst>
          </a:custGeom>
          <a:noFill/>
          <a:ln w="19050">
            <a:solidFill>
              <a:schemeClr val="tx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flipH="1">
            <a:off x="1671637" y="3914775"/>
            <a:ext cx="2671762" cy="1400175"/>
          </a:xfrm>
          <a:custGeom>
            <a:avLst/>
            <a:gdLst>
              <a:gd name="connsiteX0" fmla="*/ 1285875 w 1285875"/>
              <a:gd name="connsiteY0" fmla="*/ 0 h 1400175"/>
              <a:gd name="connsiteX1" fmla="*/ 271463 w 1285875"/>
              <a:gd name="connsiteY1" fmla="*/ 557213 h 1400175"/>
              <a:gd name="connsiteX2" fmla="*/ 0 w 1285875"/>
              <a:gd name="connsiteY2" fmla="*/ 1400175 h 1400175"/>
            </a:gdLst>
            <a:ahLst/>
            <a:cxnLst>
              <a:cxn ang="0">
                <a:pos x="connsiteX0" y="connsiteY0"/>
              </a:cxn>
              <a:cxn ang="0">
                <a:pos x="connsiteX1" y="connsiteY1"/>
              </a:cxn>
              <a:cxn ang="0">
                <a:pos x="connsiteX2" y="connsiteY2"/>
              </a:cxn>
            </a:cxnLst>
            <a:rect l="l" t="t" r="r" b="b"/>
            <a:pathLst>
              <a:path w="1285875" h="1400175">
                <a:moveTo>
                  <a:pt x="1285875" y="0"/>
                </a:moveTo>
                <a:cubicBezTo>
                  <a:pt x="885825" y="161925"/>
                  <a:pt x="485775" y="323851"/>
                  <a:pt x="271463" y="557213"/>
                </a:cubicBezTo>
                <a:cubicBezTo>
                  <a:pt x="57151" y="790575"/>
                  <a:pt x="0" y="1400175"/>
                  <a:pt x="0" y="1400175"/>
                </a:cubicBezTo>
              </a:path>
            </a:pathLst>
          </a:custGeom>
          <a:noFill/>
          <a:ln w="19050">
            <a:solidFill>
              <a:schemeClr val="tx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stCxn id="59" idx="2"/>
          </p:cNvCxnSpPr>
          <p:nvPr/>
        </p:nvCxnSpPr>
        <p:spPr>
          <a:xfrm>
            <a:off x="5141147" y="3933879"/>
            <a:ext cx="2459803" cy="1381071"/>
          </a:xfrm>
          <a:prstGeom prst="straightConnector1">
            <a:avLst/>
          </a:prstGeom>
          <a:noFill/>
          <a:ln w="19050">
            <a:solidFill>
              <a:schemeClr val="tx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42"/>
          <p:cNvSpPr/>
          <p:nvPr/>
        </p:nvSpPr>
        <p:spPr>
          <a:xfrm>
            <a:off x="838200" y="5686424"/>
            <a:ext cx="461963" cy="100073"/>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221845" y="5686424"/>
            <a:ext cx="461963" cy="1000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349647" y="5686424"/>
            <a:ext cx="743996" cy="10007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150860" y="5686424"/>
            <a:ext cx="743996" cy="10007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2134312" y="5686424"/>
            <a:ext cx="508159" cy="100073"/>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673127" y="5686424"/>
            <a:ext cx="1449841" cy="10007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47698" y="5686424"/>
            <a:ext cx="743996" cy="10007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733019" y="5686424"/>
            <a:ext cx="1449841" cy="1000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724885" y="5686424"/>
            <a:ext cx="743996" cy="10007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8516073" y="5686424"/>
            <a:ext cx="508159" cy="100073"/>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053624" y="5686424"/>
            <a:ext cx="743996" cy="10007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24127" y="5686424"/>
            <a:ext cx="743996" cy="100073"/>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10600090" y="5686424"/>
            <a:ext cx="990260" cy="100073"/>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5170168" y="5896284"/>
            <a:ext cx="1115755" cy="461665"/>
          </a:xfrm>
          <a:prstGeom prst="rect">
            <a:avLst/>
          </a:prstGeom>
          <a:noFill/>
        </p:spPr>
        <p:txBody>
          <a:bodyPr wrap="none" rtlCol="0">
            <a:spAutoFit/>
          </a:bodyPr>
          <a:lstStyle/>
          <a:p>
            <a:r>
              <a:rPr lang="en-US" sz="2400" i="1" dirty="0"/>
              <a:t>“Slices”</a:t>
            </a:r>
          </a:p>
        </p:txBody>
      </p:sp>
      <p:sp>
        <p:nvSpPr>
          <p:cNvPr id="78" name="Rectangle 77"/>
          <p:cNvSpPr/>
          <p:nvPr/>
        </p:nvSpPr>
        <p:spPr>
          <a:xfrm>
            <a:off x="6633461" y="3387211"/>
            <a:ext cx="3471784" cy="400110"/>
          </a:xfrm>
          <a:prstGeom prst="rect">
            <a:avLst/>
          </a:prstGeom>
        </p:spPr>
        <p:txBody>
          <a:bodyPr wrap="none">
            <a:spAutoFit/>
          </a:bodyPr>
          <a:lstStyle/>
          <a:p>
            <a:pPr lvl="1"/>
            <a:r>
              <a:rPr lang="en" sz="2000" dirty="0"/>
              <a:t>Hash keys into 63-bit space</a:t>
            </a:r>
          </a:p>
        </p:txBody>
      </p:sp>
      <p:sp>
        <p:nvSpPr>
          <p:cNvPr id="79" name="Rectangle 78"/>
          <p:cNvSpPr/>
          <p:nvPr/>
        </p:nvSpPr>
        <p:spPr>
          <a:xfrm>
            <a:off x="6633461" y="3744398"/>
            <a:ext cx="5045548" cy="400110"/>
          </a:xfrm>
          <a:prstGeom prst="rect">
            <a:avLst/>
          </a:prstGeom>
        </p:spPr>
        <p:txBody>
          <a:bodyPr wrap="none">
            <a:spAutoFit/>
          </a:bodyPr>
          <a:lstStyle/>
          <a:p>
            <a:pPr lvl="1"/>
            <a:r>
              <a:rPr lang="en" sz="2000" dirty="0"/>
              <a:t>Assign ranges ("slices") of space to </a:t>
            </a:r>
            <a:r>
              <a:rPr lang="en-US" sz="2000" dirty="0"/>
              <a:t>servers</a:t>
            </a:r>
          </a:p>
        </p:txBody>
      </p:sp>
      <p:sp>
        <p:nvSpPr>
          <p:cNvPr id="80" name="Rectangle 79"/>
          <p:cNvSpPr/>
          <p:nvPr/>
        </p:nvSpPr>
        <p:spPr>
          <a:xfrm>
            <a:off x="6633461" y="4152367"/>
            <a:ext cx="6096000" cy="400110"/>
          </a:xfrm>
          <a:prstGeom prst="rect">
            <a:avLst/>
          </a:prstGeom>
        </p:spPr>
        <p:txBody>
          <a:bodyPr>
            <a:spAutoFit/>
          </a:bodyPr>
          <a:lstStyle/>
          <a:p>
            <a:r>
              <a:rPr lang="en-US" sz="2000" dirty="0"/>
              <a:t>Split/Merge/Migrate slices for load balancing</a:t>
            </a:r>
            <a:endParaRPr lang="en" sz="2000" b="1" dirty="0"/>
          </a:p>
        </p:txBody>
      </p:sp>
      <p:sp>
        <p:nvSpPr>
          <p:cNvPr id="83" name="Rectangle 82"/>
          <p:cNvSpPr/>
          <p:nvPr/>
        </p:nvSpPr>
        <p:spPr>
          <a:xfrm>
            <a:off x="9666463" y="2626172"/>
            <a:ext cx="347079" cy="10007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0023480" y="2626172"/>
            <a:ext cx="1089286" cy="100073"/>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248232" y="2109958"/>
            <a:ext cx="347079" cy="10007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721316" y="2126909"/>
            <a:ext cx="347079" cy="10007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72892" y="4506212"/>
            <a:ext cx="6096000" cy="400110"/>
          </a:xfrm>
          <a:prstGeom prst="rect">
            <a:avLst/>
          </a:prstGeom>
        </p:spPr>
        <p:txBody>
          <a:bodyPr>
            <a:spAutoFit/>
          </a:bodyPr>
          <a:lstStyle/>
          <a:p>
            <a:r>
              <a:rPr lang="en-US" sz="2000"/>
              <a:t>“</a:t>
            </a:r>
            <a:r>
              <a:rPr lang="en-US" sz="2000" dirty="0"/>
              <a:t>Asymmetric replication”: more copies for hot slices</a:t>
            </a:r>
            <a:endParaRPr lang="en" sz="2000" b="1" dirty="0"/>
          </a:p>
        </p:txBody>
      </p:sp>
      <p:sp>
        <p:nvSpPr>
          <p:cNvPr id="3" name="Slide Number Placeholder 2"/>
          <p:cNvSpPr>
            <a:spLocks noGrp="1"/>
          </p:cNvSpPr>
          <p:nvPr>
            <p:ph type="sldNum" sz="quarter" idx="12"/>
          </p:nvPr>
        </p:nvSpPr>
        <p:spPr/>
        <p:txBody>
          <a:bodyPr/>
          <a:lstStyle/>
          <a:p>
            <a:fld id="{B607A49C-9C29-4B40-A71A-6258E0A888E7}" type="slidenum">
              <a:rPr lang="en-US" smtClean="0"/>
              <a:t>123</a:t>
            </a:fld>
            <a:endParaRPr lang="en-US" dirty="0"/>
          </a:p>
        </p:txBody>
      </p:sp>
      <p:sp>
        <p:nvSpPr>
          <p:cNvPr id="40" name="Footer Placeholder 3"/>
          <p:cNvSpPr>
            <a:spLocks noGrp="1"/>
          </p:cNvSpPr>
          <p:nvPr>
            <p:ph type="ftr" sz="quarter" idx="11"/>
          </p:nvPr>
        </p:nvSpPr>
        <p:spPr>
          <a:xfrm>
            <a:off x="2589212" y="6135808"/>
            <a:ext cx="7619999" cy="365125"/>
          </a:xfrm>
        </p:spPr>
        <p:txBody>
          <a:bodyPr/>
          <a:lstStyle/>
          <a:p>
            <a:r>
              <a:rPr lang="en-US" dirty="0" err="1"/>
              <a:t>Adya</a:t>
            </a:r>
            <a:r>
              <a:rPr lang="en-US" dirty="0"/>
              <a:t>, Atul, et al. "Slicer: Auto-</a:t>
            </a:r>
            <a:r>
              <a:rPr lang="en-US" dirty="0" err="1"/>
              <a:t>sharding</a:t>
            </a:r>
            <a:r>
              <a:rPr lang="en-US" dirty="0"/>
              <a:t> for datacenter applications." USENIX Symposium on Operating Systems Design and Implementation. 2016.</a:t>
            </a:r>
          </a:p>
          <a:p>
            <a:r>
              <a:rPr lang="en-US" dirty="0"/>
              <a:t>This slide was taken Slicer’s presentation OSDI`16 </a:t>
            </a:r>
          </a:p>
          <a:p>
            <a:endParaRPr lang="en-US" dirty="0"/>
          </a:p>
        </p:txBody>
      </p:sp>
    </p:spTree>
    <p:custDataLst>
      <p:tags r:id="rId1"/>
    </p:custDataLst>
    <p:extLst>
      <p:ext uri="{BB962C8B-B14F-4D97-AF65-F5344CB8AC3E}">
        <p14:creationId xmlns:p14="http://schemas.microsoft.com/office/powerpoint/2010/main" val="127033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5"/>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1" nodeType="after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61"/>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63"/>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64"/>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65"/>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66"/>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67"/>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68"/>
                                        </p:tgtEl>
                                        <p:attrNameLst>
                                          <p:attrName>style.visibility</p:attrName>
                                        </p:attrNameLst>
                                      </p:cBhvr>
                                      <p:to>
                                        <p:strVal val="visible"/>
                                      </p:to>
                                    </p:set>
                                  </p:childTnLst>
                                </p:cTn>
                              </p:par>
                              <p:par>
                                <p:cTn id="38" presetID="1" presetClass="entr" presetSubtype="0" fill="hold" grpId="1" nodeType="withEffect">
                                  <p:stCondLst>
                                    <p:cond delay="0"/>
                                  </p:stCondLst>
                                  <p:childTnLst>
                                    <p:set>
                                      <p:cBhvr>
                                        <p:cTn id="39" dur="1" fill="hold">
                                          <p:stCondLst>
                                            <p:cond delay="0"/>
                                          </p:stCondLst>
                                        </p:cTn>
                                        <p:tgtEl>
                                          <p:spTgt spid="69"/>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70"/>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74"/>
                                        </p:tgtEl>
                                        <p:attrNameLst>
                                          <p:attrName>style.visibility</p:attrName>
                                        </p:attrNameLst>
                                      </p:cBhvr>
                                      <p:to>
                                        <p:strVal val="visible"/>
                                      </p:to>
                                    </p:set>
                                  </p:childTnLst>
                                </p:cTn>
                              </p:par>
                              <p:par>
                                <p:cTn id="44" presetID="1" presetClass="entr" presetSubtype="0" fill="hold" grpId="1" nodeType="withEffect">
                                  <p:stCondLst>
                                    <p:cond delay="0"/>
                                  </p:stCondLst>
                                  <p:childTnLst>
                                    <p:set>
                                      <p:cBhvr>
                                        <p:cTn id="45" dur="1" fill="hold">
                                          <p:stCondLst>
                                            <p:cond delay="0"/>
                                          </p:stCondLst>
                                        </p:cTn>
                                        <p:tgtEl>
                                          <p:spTgt spid="72"/>
                                        </p:tgtEl>
                                        <p:attrNameLst>
                                          <p:attrName>style.visibility</p:attrName>
                                        </p:attrNameLst>
                                      </p:cBhvr>
                                      <p:to>
                                        <p:strVal val="visible"/>
                                      </p:to>
                                    </p:set>
                                  </p:childTnLst>
                                </p:cTn>
                              </p:par>
                              <p:par>
                                <p:cTn id="46" presetID="1" presetClass="entr" presetSubtype="0" fill="hold" grpId="1" nodeType="withEffect">
                                  <p:stCondLst>
                                    <p:cond delay="0"/>
                                  </p:stCondLst>
                                  <p:childTnLst>
                                    <p:set>
                                      <p:cBhvr>
                                        <p:cTn id="47" dur="1" fill="hold">
                                          <p:stCondLst>
                                            <p:cond delay="0"/>
                                          </p:stCondLst>
                                        </p:cTn>
                                        <p:tgtEl>
                                          <p:spTgt spid="7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79"/>
                                        </p:tgtEl>
                                        <p:attrNameLst>
                                          <p:attrName>style.visibility</p:attrName>
                                        </p:attrNameLst>
                                      </p:cBhvr>
                                      <p:to>
                                        <p:strVal val="visible"/>
                                      </p:to>
                                    </p:set>
                                  </p:childTnLst>
                                </p:cTn>
                              </p:par>
                              <p:par>
                                <p:cTn id="52" presetID="0" presetClass="path" presetSubtype="0" accel="50000" decel="50000" fill="hold" grpId="0" nodeType="withEffect">
                                  <p:stCondLst>
                                    <p:cond delay="0"/>
                                  </p:stCondLst>
                                  <p:childTnLst>
                                    <p:animMotion origin="layout" path="M 0 0 L 0.14961 -0.44653 " pathEditMode="relative" ptsTypes="AA">
                                      <p:cBhvr>
                                        <p:cTn id="53" dur="1000" fill="hold"/>
                                        <p:tgtEl>
                                          <p:spTgt spid="43"/>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66 -0.00717 L 0.29752 -0.4537 " pathEditMode="relative" ptsTypes="AA">
                                      <p:cBhvr>
                                        <p:cTn id="55" dur="1000" fill="hold"/>
                                        <p:tgtEl>
                                          <p:spTgt spid="62"/>
                                        </p:tgtEl>
                                        <p:attrNameLst>
                                          <p:attrName>ppt_x</p:attrName>
                                          <p:attrName>ppt_y</p:attrName>
                                        </p:attrNameLst>
                                      </p:cBhvr>
                                    </p:animMotion>
                                  </p:childTnLst>
                                </p:cTn>
                              </p:par>
                              <p:par>
                                <p:cTn id="56" presetID="0" presetClass="path" presetSubtype="0" accel="50000" decel="50000" fill="hold" grpId="0" nodeType="withEffect">
                                  <p:stCondLst>
                                    <p:cond delay="0"/>
                                  </p:stCondLst>
                                  <p:childTnLst>
                                    <p:animMotion origin="layout" path="M 0.00039 -0.00717 L 0.44649 -0.44653 " pathEditMode="relative" ptsTypes="AA">
                                      <p:cBhvr>
                                        <p:cTn id="57" dur="1000" fill="hold"/>
                                        <p:tgtEl>
                                          <p:spTgt spid="64"/>
                                        </p:tgtEl>
                                        <p:attrNameLst>
                                          <p:attrName>ppt_x</p:attrName>
                                          <p:attrName>ppt_y</p:attrName>
                                        </p:attrNameLst>
                                      </p:cBhvr>
                                    </p:animMotion>
                                  </p:childTnLst>
                                </p:cTn>
                              </p:par>
                              <p:par>
                                <p:cTn id="58" presetID="0" presetClass="path" presetSubtype="0" accel="50000" decel="50000" fill="hold" grpId="0" nodeType="withEffect">
                                  <p:stCondLst>
                                    <p:cond delay="0"/>
                                  </p:stCondLst>
                                  <p:childTnLst>
                                    <p:animMotion origin="layout" path="M 0.00013 -0.00717 L 0.57213 -0.44768 " pathEditMode="relative" ptsTypes="AA">
                                      <p:cBhvr>
                                        <p:cTn id="59" dur="1000" fill="hold"/>
                                        <p:tgtEl>
                                          <p:spTgt spid="65"/>
                                        </p:tgtEl>
                                        <p:attrNameLst>
                                          <p:attrName>ppt_x</p:attrName>
                                          <p:attrName>ppt_y</p:attrName>
                                        </p:attrNameLst>
                                      </p:cBhvr>
                                    </p:animMotion>
                                  </p:childTnLst>
                                </p:cTn>
                              </p:par>
                              <p:par>
                                <p:cTn id="60" presetID="0" presetClass="path" presetSubtype="0" accel="50000" decel="50000" fill="hold" grpId="0" nodeType="withEffect">
                                  <p:stCondLst>
                                    <p:cond delay="0"/>
                                  </p:stCondLst>
                                  <p:childTnLst>
                                    <p:animMotion origin="layout" path="M -3.54167E-6 -2.59259E-6 L -0.14518 -0.46342 " pathEditMode="relative" rAng="0" ptsTypes="AA">
                                      <p:cBhvr>
                                        <p:cTn id="61" dur="1000" fill="hold"/>
                                        <p:tgtEl>
                                          <p:spTgt spid="63"/>
                                        </p:tgtEl>
                                        <p:attrNameLst>
                                          <p:attrName>ppt_x</p:attrName>
                                          <p:attrName>ppt_y</p:attrName>
                                        </p:attrNameLst>
                                      </p:cBhvr>
                                      <p:rCtr x="-7266" y="-23171"/>
                                    </p:animMotion>
                                  </p:childTnLst>
                                </p:cTn>
                              </p:par>
                              <p:par>
                                <p:cTn id="62" presetID="0" presetClass="path" presetSubtype="0" accel="50000" decel="50000" fill="hold" grpId="0" nodeType="withEffect">
                                  <p:stCondLst>
                                    <p:cond delay="0"/>
                                  </p:stCondLst>
                                  <p:childTnLst>
                                    <p:animMotion origin="layout" path="M -1.875E-6 3.33333E-6 L -0.003 -0.46967 " pathEditMode="relative" rAng="0" ptsTypes="AA">
                                      <p:cBhvr>
                                        <p:cTn id="63" dur="1000" fill="hold"/>
                                        <p:tgtEl>
                                          <p:spTgt spid="66"/>
                                        </p:tgtEl>
                                        <p:attrNameLst>
                                          <p:attrName>ppt_x</p:attrName>
                                          <p:attrName>ppt_y</p:attrName>
                                        </p:attrNameLst>
                                      </p:cBhvr>
                                      <p:rCtr x="39" y="-23125"/>
                                    </p:animMotion>
                                  </p:childTnLst>
                                </p:cTn>
                              </p:par>
                              <p:par>
                                <p:cTn id="64" presetID="0" presetClass="path" presetSubtype="0" accel="50000" decel="50000" fill="hold" grpId="0" nodeType="withEffect">
                                  <p:stCondLst>
                                    <p:cond delay="0"/>
                                  </p:stCondLst>
                                  <p:childTnLst>
                                    <p:animMotion origin="layout" path="M -2.08333E-7 1.21431E-16 L 0.11393 -0.46759 " pathEditMode="relative" rAng="0" ptsTypes="AA">
                                      <p:cBhvr>
                                        <p:cTn id="65" dur="1000" fill="hold"/>
                                        <p:tgtEl>
                                          <p:spTgt spid="67"/>
                                        </p:tgtEl>
                                        <p:attrNameLst>
                                          <p:attrName>ppt_x</p:attrName>
                                          <p:attrName>ppt_y</p:attrName>
                                        </p:attrNameLst>
                                      </p:cBhvr>
                                      <p:rCtr x="5612" y="-23750"/>
                                    </p:animMotion>
                                  </p:childTnLst>
                                </p:cTn>
                              </p:par>
                              <p:par>
                                <p:cTn id="66" presetID="0" presetClass="path" presetSubtype="0" accel="50000" decel="50000" fill="hold" grpId="0" nodeType="withEffect">
                                  <p:stCondLst>
                                    <p:cond delay="0"/>
                                  </p:stCondLst>
                                  <p:childTnLst>
                                    <p:animMotion origin="layout" path="M -0.00013 -0.00092 L 0.22786 -0.46759 " pathEditMode="relative" rAng="0" ptsTypes="AA">
                                      <p:cBhvr>
                                        <p:cTn id="67" dur="1000" fill="hold"/>
                                        <p:tgtEl>
                                          <p:spTgt spid="61"/>
                                        </p:tgtEl>
                                        <p:attrNameLst>
                                          <p:attrName>ppt_x</p:attrName>
                                          <p:attrName>ppt_y</p:attrName>
                                        </p:attrNameLst>
                                      </p:cBhvr>
                                      <p:rCtr x="11393" y="-23333"/>
                                    </p:animMotion>
                                  </p:childTnLst>
                                </p:cTn>
                              </p:par>
                              <p:par>
                                <p:cTn id="68" presetID="0" presetClass="path" presetSubtype="0" accel="50000" decel="50000" fill="hold" grpId="0" nodeType="withEffect">
                                  <p:stCondLst>
                                    <p:cond delay="0"/>
                                  </p:stCondLst>
                                  <p:childTnLst>
                                    <p:animMotion origin="layout" path="M 0.00039 -0.00092 L -0.42669 -0.48009 " pathEditMode="relative" rAng="0" ptsTypes="AA">
                                      <p:cBhvr>
                                        <p:cTn id="69" dur="1000" fill="hold"/>
                                        <p:tgtEl>
                                          <p:spTgt spid="68"/>
                                        </p:tgtEl>
                                        <p:attrNameLst>
                                          <p:attrName>ppt_x</p:attrName>
                                          <p:attrName>ppt_y</p:attrName>
                                        </p:attrNameLst>
                                      </p:cBhvr>
                                      <p:rCtr x="-21354" y="-23958"/>
                                    </p:animMotion>
                                  </p:childTnLst>
                                </p:cTn>
                              </p:par>
                              <p:par>
                                <p:cTn id="70" presetID="0" presetClass="path" presetSubtype="0" accel="50000" decel="50000" fill="hold" grpId="0" nodeType="withEffect">
                                  <p:stCondLst>
                                    <p:cond delay="0"/>
                                  </p:stCondLst>
                                  <p:childTnLst>
                                    <p:animMotion origin="layout" path="M 0.00026 0.00116 L -0.28685 -0.48634 " pathEditMode="relative" rAng="0" ptsTypes="AA">
                                      <p:cBhvr>
                                        <p:cTn id="71" dur="1000" fill="hold"/>
                                        <p:tgtEl>
                                          <p:spTgt spid="69"/>
                                        </p:tgtEl>
                                        <p:attrNameLst>
                                          <p:attrName>ppt_x</p:attrName>
                                          <p:attrName>ppt_y</p:attrName>
                                        </p:attrNameLst>
                                      </p:cBhvr>
                                      <p:rCtr x="-14362" y="-24375"/>
                                    </p:animMotion>
                                  </p:childTnLst>
                                </p:cTn>
                              </p:par>
                              <p:par>
                                <p:cTn id="72" presetID="0" presetClass="path" presetSubtype="0" accel="50000" decel="50000" fill="hold" grpId="0" nodeType="withEffect">
                                  <p:stCondLst>
                                    <p:cond delay="0"/>
                                  </p:stCondLst>
                                  <p:childTnLst>
                                    <p:animMotion origin="layout" path="M 0.00039 -0.00092 L -0.1306 -0.48634 " pathEditMode="relative" rAng="0" ptsTypes="AA">
                                      <p:cBhvr>
                                        <p:cTn id="73" dur="1000" fill="hold"/>
                                        <p:tgtEl>
                                          <p:spTgt spid="70"/>
                                        </p:tgtEl>
                                        <p:attrNameLst>
                                          <p:attrName>ppt_x</p:attrName>
                                          <p:attrName>ppt_y</p:attrName>
                                        </p:attrNameLst>
                                      </p:cBhvr>
                                      <p:rCtr x="-6549" y="-24282"/>
                                    </p:animMotion>
                                  </p:childTnLst>
                                </p:cTn>
                              </p:par>
                              <p:par>
                                <p:cTn id="74" presetID="0" presetClass="path" presetSubtype="0" accel="50000" decel="50000" fill="hold" grpId="0" nodeType="withEffect">
                                  <p:stCondLst>
                                    <p:cond delay="0"/>
                                  </p:stCondLst>
                                  <p:childTnLst>
                                    <p:animMotion origin="layout" path="M 0.00052 -0.00162 L 0.01068 -0.48495 " pathEditMode="relative" rAng="0" ptsTypes="AA">
                                      <p:cBhvr>
                                        <p:cTn id="75" dur="1000" fill="hold"/>
                                        <p:tgtEl>
                                          <p:spTgt spid="71"/>
                                        </p:tgtEl>
                                        <p:attrNameLst>
                                          <p:attrName>ppt_x</p:attrName>
                                          <p:attrName>ppt_y</p:attrName>
                                        </p:attrNameLst>
                                      </p:cBhvr>
                                      <p:rCtr x="508" y="-24167"/>
                                    </p:animMotion>
                                  </p:childTnLst>
                                </p:cTn>
                              </p:par>
                              <p:par>
                                <p:cTn id="76" presetID="0" presetClass="path" presetSubtype="0" accel="50000" decel="50000" fill="hold" grpId="0" nodeType="withEffect">
                                  <p:stCondLst>
                                    <p:cond delay="0"/>
                                  </p:stCondLst>
                                  <p:childTnLst>
                                    <p:animMotion origin="layout" path="M 0.0013 -0.00092 L -0.27227 -0.50509 " pathEditMode="relative" rAng="0" ptsTypes="AA">
                                      <p:cBhvr>
                                        <p:cTn id="77" dur="1000" fill="hold"/>
                                        <p:tgtEl>
                                          <p:spTgt spid="72"/>
                                        </p:tgtEl>
                                        <p:attrNameLst>
                                          <p:attrName>ppt_x</p:attrName>
                                          <p:attrName>ppt_y</p:attrName>
                                        </p:attrNameLst>
                                      </p:cBhvr>
                                      <p:rCtr x="-13685" y="-25208"/>
                                    </p:animMotion>
                                  </p:childTnLst>
                                </p:cTn>
                              </p:par>
                              <p:par>
                                <p:cTn id="78" presetID="1" presetClass="exit"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0" nodeType="clickEffect">
                                  <p:stCondLst>
                                    <p:cond delay="0"/>
                                  </p:stCondLst>
                                  <p:childTnLst>
                                    <p:set>
                                      <p:cBhvr>
                                        <p:cTn id="83" dur="1" fill="hold">
                                          <p:stCondLst>
                                            <p:cond delay="0"/>
                                          </p:stCondLst>
                                        </p:cTn>
                                        <p:tgtEl>
                                          <p:spTgt spid="79"/>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2" nodeType="clickEffect">
                                  <p:stCondLst>
                                    <p:cond delay="0"/>
                                  </p:stCondLst>
                                  <p:childTnLst>
                                    <p:set>
                                      <p:cBhvr>
                                        <p:cTn id="87" dur="1" fill="hold">
                                          <p:stCondLst>
                                            <p:cond delay="0"/>
                                          </p:stCondLst>
                                        </p:cTn>
                                        <p:tgtEl>
                                          <p:spTgt spid="65"/>
                                        </p:tgtEl>
                                        <p:attrNameLst>
                                          <p:attrName>style.visibility</p:attrName>
                                        </p:attrNameLst>
                                      </p:cBhvr>
                                      <p:to>
                                        <p:strVal val="hidden"/>
                                      </p:to>
                                    </p:set>
                                  </p:childTnLst>
                                </p:cTn>
                              </p:par>
                              <p:par>
                                <p:cTn id="88" presetID="1" presetClass="entr" presetSubtype="0"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80">
                                            <p:txEl>
                                              <p:pRg st="0" end="0"/>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83"/>
                                        </p:tgtEl>
                                        <p:attrNameLst>
                                          <p:attrName>style.visibility</p:attrName>
                                        </p:attrNameLst>
                                      </p:cBhvr>
                                      <p:to>
                                        <p:strVal val="visible"/>
                                      </p:to>
                                    </p:set>
                                  </p:childTnLst>
                                </p:cTn>
                              </p:par>
                              <p:par>
                                <p:cTn id="94" presetID="0" presetClass="path" presetSubtype="0" accel="50000" decel="50000" fill="hold" grpId="1" nodeType="withEffect">
                                  <p:stCondLst>
                                    <p:cond delay="0"/>
                                  </p:stCondLst>
                                  <p:childTnLst>
                                    <p:animMotion origin="layout" path="M 3.125E-6 3.7037E-6 L -0.23203 -0.08149 " pathEditMode="relative" rAng="0" ptsTypes="AA">
                                      <p:cBhvr>
                                        <p:cTn id="95" dur="2000" fill="hold"/>
                                        <p:tgtEl>
                                          <p:spTgt spid="84"/>
                                        </p:tgtEl>
                                        <p:attrNameLst>
                                          <p:attrName>ppt_x</p:attrName>
                                          <p:attrName>ppt_y</p:attrName>
                                        </p:attrNameLst>
                                      </p:cBhvr>
                                      <p:rCtr x="-11602" y="-4074"/>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8" grpId="0"/>
      <p:bldP spid="59" grpId="0"/>
      <p:bldP spid="29" grpId="0" animBg="1"/>
      <p:bldP spid="60" grpId="0" animBg="1"/>
      <p:bldP spid="43" grpId="0" animBg="1"/>
      <p:bldP spid="43"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5" grpId="2"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4" grpId="0"/>
      <p:bldP spid="74" grpId="1"/>
      <p:bldP spid="78" grpId="0"/>
      <p:bldP spid="79" grpId="0"/>
      <p:bldP spid="79" grpId="1"/>
      <p:bldP spid="83" grpId="0" animBg="1"/>
      <p:bldP spid="84" grpId="0" animBg="1"/>
      <p:bldP spid="84" grpId="1" animBg="1"/>
      <p:bldP spid="37" grpId="0" animBg="1"/>
      <p:bldP spid="3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155"/>
          <p:cNvSpPr/>
          <p:nvPr/>
        </p:nvSpPr>
        <p:spPr>
          <a:xfrm>
            <a:off x="8763328" y="2198171"/>
            <a:ext cx="3237270" cy="3682631"/>
          </a:xfrm>
          <a:prstGeom prst="cloud">
            <a:avLst/>
          </a:prstGeom>
          <a:solidFill>
            <a:srgbClr val="6AA84F"/>
          </a:solidFill>
          <a:ln>
            <a:noFill/>
          </a:ln>
        </p:spPr>
        <p:txBody>
          <a:bodyPr lIns="91425" tIns="91425" rIns="91425" bIns="91425" anchor="ctr" anchorCtr="0">
            <a:noAutofit/>
          </a:bodyPr>
          <a:lstStyle/>
          <a:p>
            <a:pPr algn="r"/>
            <a:endParaRPr lang="en" sz="2800" dirty="0"/>
          </a:p>
        </p:txBody>
      </p:sp>
      <p:sp>
        <p:nvSpPr>
          <p:cNvPr id="46" name="Oval 45"/>
          <p:cNvSpPr/>
          <p:nvPr/>
        </p:nvSpPr>
        <p:spPr>
          <a:xfrm>
            <a:off x="6176364" y="2335584"/>
            <a:ext cx="943860" cy="924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Slicer Overview</a:t>
            </a:r>
          </a:p>
        </p:txBody>
      </p:sp>
      <p:sp>
        <p:nvSpPr>
          <p:cNvPr id="4" name="Rounded Rectangle 3"/>
          <p:cNvSpPr/>
          <p:nvPr/>
        </p:nvSpPr>
        <p:spPr>
          <a:xfrm>
            <a:off x="2655028" y="3950069"/>
            <a:ext cx="1058779" cy="831766"/>
          </a:xfrm>
          <a:prstGeom prst="round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651661" y="3970125"/>
            <a:ext cx="1058779" cy="811709"/>
          </a:xfrm>
          <a:prstGeom prst="round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25986" y="2318836"/>
            <a:ext cx="943860" cy="924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95094" y="2660059"/>
            <a:ext cx="1238481" cy="400110"/>
          </a:xfrm>
          <a:prstGeom prst="rect">
            <a:avLst/>
          </a:prstGeom>
          <a:noFill/>
        </p:spPr>
        <p:txBody>
          <a:bodyPr wrap="none" rtlCol="0">
            <a:spAutoFit/>
          </a:bodyPr>
          <a:lstStyle/>
          <a:p>
            <a:r>
              <a:rPr lang="en-US" sz="2000"/>
              <a:t>Frontends</a:t>
            </a:r>
          </a:p>
        </p:txBody>
      </p:sp>
      <p:sp>
        <p:nvSpPr>
          <p:cNvPr id="13" name="TextBox 12"/>
          <p:cNvSpPr txBox="1"/>
          <p:nvPr/>
        </p:nvSpPr>
        <p:spPr>
          <a:xfrm>
            <a:off x="311724" y="3976240"/>
            <a:ext cx="1273105" cy="707886"/>
          </a:xfrm>
          <a:prstGeom prst="rect">
            <a:avLst/>
          </a:prstGeom>
          <a:noFill/>
        </p:spPr>
        <p:txBody>
          <a:bodyPr wrap="none" rtlCol="0">
            <a:spAutoFit/>
          </a:bodyPr>
          <a:lstStyle/>
          <a:p>
            <a:r>
              <a:rPr lang="en-US" sz="2000" dirty="0"/>
              <a:t>Caching</a:t>
            </a:r>
          </a:p>
          <a:p>
            <a:r>
              <a:rPr lang="en-US" sz="2000" dirty="0"/>
              <a:t>servers</a:t>
            </a:r>
          </a:p>
        </p:txBody>
      </p:sp>
      <p:sp>
        <p:nvSpPr>
          <p:cNvPr id="6" name="Rounded Rectangle 5"/>
          <p:cNvSpPr/>
          <p:nvPr/>
        </p:nvSpPr>
        <p:spPr>
          <a:xfrm>
            <a:off x="6648294" y="3954080"/>
            <a:ext cx="1058779" cy="827753"/>
          </a:xfrm>
          <a:prstGeom prst="round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846302" y="4458088"/>
            <a:ext cx="581642" cy="221673"/>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4851060" y="4458088"/>
            <a:ext cx="581642" cy="221673"/>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6874424" y="4458088"/>
            <a:ext cx="581642" cy="221673"/>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p:cNvSpPr/>
          <p:nvPr/>
        </p:nvSpPr>
        <p:spPr>
          <a:xfrm>
            <a:off x="4007095" y="2655212"/>
            <a:ext cx="581642" cy="221673"/>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a:off x="6357473" y="2687047"/>
            <a:ext cx="581642" cy="221673"/>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589797" y="3669649"/>
            <a:ext cx="912814" cy="400110"/>
          </a:xfrm>
          <a:prstGeom prst="rect">
            <a:avLst/>
          </a:prstGeom>
          <a:noFill/>
        </p:spPr>
        <p:txBody>
          <a:bodyPr wrap="none" rtlCol="0">
            <a:spAutoFit/>
          </a:bodyPr>
          <a:lstStyle>
            <a:defPPr>
              <a:defRPr lang="en-US"/>
            </a:defPPr>
            <a:lvl1pPr>
              <a:defRPr sz="2000" i="1">
                <a:solidFill>
                  <a:schemeClr val="accent6">
                    <a:lumMod val="75000"/>
                  </a:schemeClr>
                </a:solidFill>
              </a:defRPr>
            </a:lvl1pPr>
          </a:lstStyle>
          <a:p>
            <a:r>
              <a:rPr lang="en-US" dirty="0"/>
              <a:t>Slicelet</a:t>
            </a:r>
          </a:p>
        </p:txBody>
      </p:sp>
      <p:cxnSp>
        <p:nvCxnSpPr>
          <p:cNvPr id="25" name="Straight Arrow Connector 24"/>
          <p:cNvCxnSpPr>
            <a:stCxn id="22" idx="2"/>
            <a:endCxn id="21" idx="1"/>
          </p:cNvCxnSpPr>
          <p:nvPr/>
        </p:nvCxnSpPr>
        <p:spPr>
          <a:xfrm>
            <a:off x="2046204" y="4069759"/>
            <a:ext cx="800098" cy="499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660923" y="2797884"/>
            <a:ext cx="705642" cy="400110"/>
          </a:xfrm>
          <a:prstGeom prst="rect">
            <a:avLst/>
          </a:prstGeom>
          <a:noFill/>
        </p:spPr>
        <p:txBody>
          <a:bodyPr wrap="none" rtlCol="0">
            <a:spAutoFit/>
          </a:bodyPr>
          <a:lstStyle>
            <a:defPPr>
              <a:defRPr lang="en-US"/>
            </a:defPPr>
            <a:lvl1pPr>
              <a:defRPr i="1">
                <a:solidFill>
                  <a:schemeClr val="accent6">
                    <a:lumMod val="75000"/>
                  </a:schemeClr>
                </a:solidFill>
              </a:defRPr>
            </a:lvl1pPr>
          </a:lstStyle>
          <a:p>
            <a:r>
              <a:rPr lang="en-US" sz="2000" dirty="0"/>
              <a:t>Clerk</a:t>
            </a:r>
          </a:p>
        </p:txBody>
      </p:sp>
      <p:cxnSp>
        <p:nvCxnSpPr>
          <p:cNvPr id="56" name="Straight Arrow Connector 55"/>
          <p:cNvCxnSpPr>
            <a:stCxn id="55" idx="0"/>
          </p:cNvCxnSpPr>
          <p:nvPr/>
        </p:nvCxnSpPr>
        <p:spPr>
          <a:xfrm>
            <a:off x="3013744" y="2797884"/>
            <a:ext cx="1010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12"/>
          </p:nvPr>
        </p:nvSpPr>
        <p:spPr/>
        <p:txBody>
          <a:bodyPr/>
          <a:lstStyle/>
          <a:p>
            <a:fld id="{B607A49C-9C29-4B40-A71A-6258E0A888E7}" type="slidenum">
              <a:rPr lang="en-US" smtClean="0"/>
              <a:t>124</a:t>
            </a:fld>
            <a:endParaRPr lang="en-US"/>
          </a:p>
        </p:txBody>
      </p:sp>
      <p:sp>
        <p:nvSpPr>
          <p:cNvPr id="78" name="Left Brace 2"/>
          <p:cNvSpPr/>
          <p:nvPr/>
        </p:nvSpPr>
        <p:spPr>
          <a:xfrm rot="5400000">
            <a:off x="4838415" y="-698926"/>
            <a:ext cx="743662" cy="5147872"/>
          </a:xfrm>
          <a:custGeom>
            <a:avLst/>
            <a:gdLst>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82667 w 743662"/>
              <a:gd name="connsiteY1" fmla="*/ 2008354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82667 w 743662"/>
              <a:gd name="connsiteY1" fmla="*/ 2008354 h 2139596"/>
              <a:gd name="connsiteX2" fmla="*/ 371831 w 743662"/>
              <a:gd name="connsiteY2" fmla="*/ 1131767 h 2139596"/>
              <a:gd name="connsiteX3" fmla="*/ 0 w 743662"/>
              <a:gd name="connsiteY3" fmla="*/ 1069798 h 2139596"/>
              <a:gd name="connsiteX4" fmla="*/ 371831 w 743662"/>
              <a:gd name="connsiteY4" fmla="*/ 1007829 h 2139596"/>
              <a:gd name="connsiteX5" fmla="*/ 538085 w 743662"/>
              <a:gd name="connsiteY5" fmla="*/ 186660 h 2139596"/>
              <a:gd name="connsiteX6" fmla="*/ 743662 w 743662"/>
              <a:gd name="connsiteY6" fmla="*/ 0 h 2139596"/>
              <a:gd name="connsiteX0" fmla="*/ 744153 w 744153"/>
              <a:gd name="connsiteY0" fmla="*/ 2139596 h 2139596"/>
              <a:gd name="connsiteX1" fmla="*/ 372322 w 744153"/>
              <a:gd name="connsiteY1" fmla="*/ 2077627 h 2139596"/>
              <a:gd name="connsiteX2" fmla="*/ 372322 w 744153"/>
              <a:gd name="connsiteY2" fmla="*/ 1131767 h 2139596"/>
              <a:gd name="connsiteX3" fmla="*/ 491 w 744153"/>
              <a:gd name="connsiteY3" fmla="*/ 1069798 h 2139596"/>
              <a:gd name="connsiteX4" fmla="*/ 372322 w 744153"/>
              <a:gd name="connsiteY4" fmla="*/ 1007829 h 2139596"/>
              <a:gd name="connsiteX5" fmla="*/ 372322 w 744153"/>
              <a:gd name="connsiteY5" fmla="*/ 61969 h 2139596"/>
              <a:gd name="connsiteX6" fmla="*/ 744153 w 744153"/>
              <a:gd name="connsiteY6" fmla="*/ 0 h 2139596"/>
              <a:gd name="connsiteX7" fmla="*/ 744153 w 744153"/>
              <a:gd name="connsiteY7" fmla="*/ 2139596 h 2139596"/>
              <a:gd name="connsiteX0" fmla="*/ 744153 w 744153"/>
              <a:gd name="connsiteY0" fmla="*/ 2139596 h 2139596"/>
              <a:gd name="connsiteX1" fmla="*/ 483158 w 744153"/>
              <a:gd name="connsiteY1" fmla="*/ 2008354 h 2139596"/>
              <a:gd name="connsiteX2" fmla="*/ 469303 w 744153"/>
              <a:gd name="connsiteY2" fmla="*/ 1131767 h 2139596"/>
              <a:gd name="connsiteX3" fmla="*/ 491 w 744153"/>
              <a:gd name="connsiteY3" fmla="*/ 1069798 h 2139596"/>
              <a:gd name="connsiteX4" fmla="*/ 372322 w 744153"/>
              <a:gd name="connsiteY4" fmla="*/ 1007829 h 2139596"/>
              <a:gd name="connsiteX5" fmla="*/ 538576 w 744153"/>
              <a:gd name="connsiteY5" fmla="*/ 186660 h 2139596"/>
              <a:gd name="connsiteX6" fmla="*/ 744153 w 744153"/>
              <a:gd name="connsiteY6" fmla="*/ 0 h 2139596"/>
              <a:gd name="connsiteX0" fmla="*/ 743671 w 743671"/>
              <a:gd name="connsiteY0" fmla="*/ 2139596 h 2139596"/>
              <a:gd name="connsiteX1" fmla="*/ 371840 w 743671"/>
              <a:gd name="connsiteY1" fmla="*/ 2077627 h 2139596"/>
              <a:gd name="connsiteX2" fmla="*/ 371840 w 743671"/>
              <a:gd name="connsiteY2" fmla="*/ 1131767 h 2139596"/>
              <a:gd name="connsiteX3" fmla="*/ 9 w 743671"/>
              <a:gd name="connsiteY3" fmla="*/ 1069798 h 2139596"/>
              <a:gd name="connsiteX4" fmla="*/ 371840 w 743671"/>
              <a:gd name="connsiteY4" fmla="*/ 1007829 h 2139596"/>
              <a:gd name="connsiteX5" fmla="*/ 371840 w 743671"/>
              <a:gd name="connsiteY5" fmla="*/ 61969 h 2139596"/>
              <a:gd name="connsiteX6" fmla="*/ 743671 w 743671"/>
              <a:gd name="connsiteY6" fmla="*/ 0 h 2139596"/>
              <a:gd name="connsiteX7" fmla="*/ 743671 w 743671"/>
              <a:gd name="connsiteY7" fmla="*/ 2139596 h 2139596"/>
              <a:gd name="connsiteX0" fmla="*/ 743671 w 743671"/>
              <a:gd name="connsiteY0" fmla="*/ 2139596 h 2139596"/>
              <a:gd name="connsiteX1" fmla="*/ 482676 w 743671"/>
              <a:gd name="connsiteY1" fmla="*/ 2008354 h 2139596"/>
              <a:gd name="connsiteX2" fmla="*/ 468821 w 743671"/>
              <a:gd name="connsiteY2" fmla="*/ 1131767 h 2139596"/>
              <a:gd name="connsiteX3" fmla="*/ 9 w 743671"/>
              <a:gd name="connsiteY3" fmla="*/ 1069798 h 2139596"/>
              <a:gd name="connsiteX4" fmla="*/ 482679 w 743671"/>
              <a:gd name="connsiteY4" fmla="*/ 1007829 h 2139596"/>
              <a:gd name="connsiteX5" fmla="*/ 538094 w 743671"/>
              <a:gd name="connsiteY5" fmla="*/ 186660 h 2139596"/>
              <a:gd name="connsiteX6" fmla="*/ 743671 w 743671"/>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82667 w 743662"/>
              <a:gd name="connsiteY1" fmla="*/ 2008354 h 2139596"/>
              <a:gd name="connsiteX2" fmla="*/ 468812 w 743662"/>
              <a:gd name="connsiteY2" fmla="*/ 1131767 h 2139596"/>
              <a:gd name="connsiteX3" fmla="*/ 193966 w 743662"/>
              <a:gd name="connsiteY3" fmla="*/ 1069798 h 2139596"/>
              <a:gd name="connsiteX4" fmla="*/ 482670 w 743662"/>
              <a:gd name="connsiteY4" fmla="*/ 1007829 h 2139596"/>
              <a:gd name="connsiteX5" fmla="*/ 538085 w 743662"/>
              <a:gd name="connsiteY5" fmla="*/ 186660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82667 w 743662"/>
              <a:gd name="connsiteY1" fmla="*/ 2008354 h 2139596"/>
              <a:gd name="connsiteX2" fmla="*/ 468812 w 743662"/>
              <a:gd name="connsiteY2" fmla="*/ 1131767 h 2139596"/>
              <a:gd name="connsiteX3" fmla="*/ 193966 w 743662"/>
              <a:gd name="connsiteY3" fmla="*/ 1069798 h 2139596"/>
              <a:gd name="connsiteX4" fmla="*/ 482670 w 743662"/>
              <a:gd name="connsiteY4" fmla="*/ 1007829 h 2139596"/>
              <a:gd name="connsiteX5" fmla="*/ 482670 w 743662"/>
              <a:gd name="connsiteY5" fmla="*/ 186659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54960 w 743662"/>
              <a:gd name="connsiteY1" fmla="*/ 2019259 h 2139596"/>
              <a:gd name="connsiteX2" fmla="*/ 468812 w 743662"/>
              <a:gd name="connsiteY2" fmla="*/ 1131767 h 2139596"/>
              <a:gd name="connsiteX3" fmla="*/ 193966 w 743662"/>
              <a:gd name="connsiteY3" fmla="*/ 1069798 h 2139596"/>
              <a:gd name="connsiteX4" fmla="*/ 482670 w 743662"/>
              <a:gd name="connsiteY4" fmla="*/ 1007829 h 2139596"/>
              <a:gd name="connsiteX5" fmla="*/ 482670 w 743662"/>
              <a:gd name="connsiteY5" fmla="*/ 186659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41108 w 743662"/>
              <a:gd name="connsiteY1" fmla="*/ 2019259 h 2139596"/>
              <a:gd name="connsiteX2" fmla="*/ 468812 w 743662"/>
              <a:gd name="connsiteY2" fmla="*/ 1131767 h 2139596"/>
              <a:gd name="connsiteX3" fmla="*/ 193966 w 743662"/>
              <a:gd name="connsiteY3" fmla="*/ 1069798 h 2139596"/>
              <a:gd name="connsiteX4" fmla="*/ 482670 w 743662"/>
              <a:gd name="connsiteY4" fmla="*/ 1007829 h 2139596"/>
              <a:gd name="connsiteX5" fmla="*/ 482670 w 743662"/>
              <a:gd name="connsiteY5" fmla="*/ 186659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68819 w 743662"/>
              <a:gd name="connsiteY1" fmla="*/ 2019259 h 2139596"/>
              <a:gd name="connsiteX2" fmla="*/ 468812 w 743662"/>
              <a:gd name="connsiteY2" fmla="*/ 1131767 h 2139596"/>
              <a:gd name="connsiteX3" fmla="*/ 193966 w 743662"/>
              <a:gd name="connsiteY3" fmla="*/ 1069798 h 2139596"/>
              <a:gd name="connsiteX4" fmla="*/ 482670 w 743662"/>
              <a:gd name="connsiteY4" fmla="*/ 1007829 h 2139596"/>
              <a:gd name="connsiteX5" fmla="*/ 482670 w 743662"/>
              <a:gd name="connsiteY5" fmla="*/ 186659 h 2139596"/>
              <a:gd name="connsiteX6" fmla="*/ 743662 w 743662"/>
              <a:gd name="connsiteY6" fmla="*/ 0 h 213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662" h="2139596" stroke="0" extrusionOk="0">
                <a:moveTo>
                  <a:pt x="743662" y="2139596"/>
                </a:moveTo>
                <a:cubicBezTo>
                  <a:pt x="538305" y="2139596"/>
                  <a:pt x="371831" y="2111852"/>
                  <a:pt x="371831" y="2077627"/>
                </a:cubicBezTo>
                <a:lnTo>
                  <a:pt x="371831" y="1131767"/>
                </a:lnTo>
                <a:cubicBezTo>
                  <a:pt x="371831" y="1097542"/>
                  <a:pt x="205357" y="1069798"/>
                  <a:pt x="0" y="1069798"/>
                </a:cubicBezTo>
                <a:cubicBezTo>
                  <a:pt x="205357" y="1069798"/>
                  <a:pt x="371831" y="1042054"/>
                  <a:pt x="371831" y="1007829"/>
                </a:cubicBezTo>
                <a:lnTo>
                  <a:pt x="371831" y="61969"/>
                </a:lnTo>
                <a:cubicBezTo>
                  <a:pt x="371831" y="27744"/>
                  <a:pt x="538305" y="0"/>
                  <a:pt x="743662" y="0"/>
                </a:cubicBezTo>
                <a:lnTo>
                  <a:pt x="743662" y="2139596"/>
                </a:lnTo>
                <a:close/>
              </a:path>
              <a:path w="743662" h="2139596" fill="none">
                <a:moveTo>
                  <a:pt x="743662" y="2139596"/>
                </a:moveTo>
                <a:cubicBezTo>
                  <a:pt x="538305" y="2139596"/>
                  <a:pt x="468819" y="2053484"/>
                  <a:pt x="468819" y="2019259"/>
                </a:cubicBezTo>
                <a:cubicBezTo>
                  <a:pt x="468819" y="1703972"/>
                  <a:pt x="468812" y="1447054"/>
                  <a:pt x="468812" y="1131767"/>
                </a:cubicBezTo>
                <a:cubicBezTo>
                  <a:pt x="468812" y="1097542"/>
                  <a:pt x="191656" y="1090454"/>
                  <a:pt x="193966" y="1069798"/>
                </a:cubicBezTo>
                <a:cubicBezTo>
                  <a:pt x="196276" y="1049142"/>
                  <a:pt x="482670" y="1042054"/>
                  <a:pt x="482670" y="1007829"/>
                </a:cubicBezTo>
                <a:lnTo>
                  <a:pt x="482670" y="186659"/>
                </a:lnTo>
                <a:cubicBezTo>
                  <a:pt x="482670" y="152434"/>
                  <a:pt x="538305" y="0"/>
                  <a:pt x="743662" y="0"/>
                </a:cubicBezTo>
              </a:path>
            </a:pathLst>
          </a:cu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p:cNvSpPr txBox="1"/>
          <p:nvPr/>
        </p:nvSpPr>
        <p:spPr>
          <a:xfrm>
            <a:off x="4010309" y="1331481"/>
            <a:ext cx="2509470" cy="400110"/>
          </a:xfrm>
          <a:prstGeom prst="rect">
            <a:avLst/>
          </a:prstGeom>
          <a:noFill/>
        </p:spPr>
        <p:txBody>
          <a:bodyPr wrap="none" rtlCol="0">
            <a:spAutoFit/>
          </a:bodyPr>
          <a:lstStyle/>
          <a:p>
            <a:r>
              <a:rPr lang="en-US" sz="2000" dirty="0"/>
              <a:t>Distributed data plane</a:t>
            </a:r>
          </a:p>
        </p:txBody>
      </p:sp>
      <p:sp>
        <p:nvSpPr>
          <p:cNvPr id="88" name="TextBox 87"/>
          <p:cNvSpPr txBox="1"/>
          <p:nvPr/>
        </p:nvSpPr>
        <p:spPr>
          <a:xfrm>
            <a:off x="8984890" y="1392191"/>
            <a:ext cx="2788840" cy="400110"/>
          </a:xfrm>
          <a:prstGeom prst="rect">
            <a:avLst/>
          </a:prstGeom>
          <a:noFill/>
        </p:spPr>
        <p:txBody>
          <a:bodyPr wrap="none" rtlCol="0">
            <a:spAutoFit/>
          </a:bodyPr>
          <a:lstStyle/>
          <a:p>
            <a:r>
              <a:rPr lang="en-US" sz="2000" dirty="0"/>
              <a:t>Centralized control plane</a:t>
            </a:r>
          </a:p>
        </p:txBody>
      </p:sp>
      <p:sp>
        <p:nvSpPr>
          <p:cNvPr id="91" name="Left Brace 2"/>
          <p:cNvSpPr/>
          <p:nvPr/>
        </p:nvSpPr>
        <p:spPr>
          <a:xfrm rot="5400000">
            <a:off x="10098298" y="591714"/>
            <a:ext cx="743662" cy="2718079"/>
          </a:xfrm>
          <a:custGeom>
            <a:avLst/>
            <a:gdLst>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82667 w 743662"/>
              <a:gd name="connsiteY1" fmla="*/ 2008354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82667 w 743662"/>
              <a:gd name="connsiteY1" fmla="*/ 2008354 h 2139596"/>
              <a:gd name="connsiteX2" fmla="*/ 371831 w 743662"/>
              <a:gd name="connsiteY2" fmla="*/ 1131767 h 2139596"/>
              <a:gd name="connsiteX3" fmla="*/ 0 w 743662"/>
              <a:gd name="connsiteY3" fmla="*/ 1069798 h 2139596"/>
              <a:gd name="connsiteX4" fmla="*/ 371831 w 743662"/>
              <a:gd name="connsiteY4" fmla="*/ 1007829 h 2139596"/>
              <a:gd name="connsiteX5" fmla="*/ 538085 w 743662"/>
              <a:gd name="connsiteY5" fmla="*/ 186660 h 2139596"/>
              <a:gd name="connsiteX6" fmla="*/ 743662 w 743662"/>
              <a:gd name="connsiteY6" fmla="*/ 0 h 2139596"/>
              <a:gd name="connsiteX0" fmla="*/ 744153 w 744153"/>
              <a:gd name="connsiteY0" fmla="*/ 2139596 h 2139596"/>
              <a:gd name="connsiteX1" fmla="*/ 372322 w 744153"/>
              <a:gd name="connsiteY1" fmla="*/ 2077627 h 2139596"/>
              <a:gd name="connsiteX2" fmla="*/ 372322 w 744153"/>
              <a:gd name="connsiteY2" fmla="*/ 1131767 h 2139596"/>
              <a:gd name="connsiteX3" fmla="*/ 491 w 744153"/>
              <a:gd name="connsiteY3" fmla="*/ 1069798 h 2139596"/>
              <a:gd name="connsiteX4" fmla="*/ 372322 w 744153"/>
              <a:gd name="connsiteY4" fmla="*/ 1007829 h 2139596"/>
              <a:gd name="connsiteX5" fmla="*/ 372322 w 744153"/>
              <a:gd name="connsiteY5" fmla="*/ 61969 h 2139596"/>
              <a:gd name="connsiteX6" fmla="*/ 744153 w 744153"/>
              <a:gd name="connsiteY6" fmla="*/ 0 h 2139596"/>
              <a:gd name="connsiteX7" fmla="*/ 744153 w 744153"/>
              <a:gd name="connsiteY7" fmla="*/ 2139596 h 2139596"/>
              <a:gd name="connsiteX0" fmla="*/ 744153 w 744153"/>
              <a:gd name="connsiteY0" fmla="*/ 2139596 h 2139596"/>
              <a:gd name="connsiteX1" fmla="*/ 483158 w 744153"/>
              <a:gd name="connsiteY1" fmla="*/ 2008354 h 2139596"/>
              <a:gd name="connsiteX2" fmla="*/ 469303 w 744153"/>
              <a:gd name="connsiteY2" fmla="*/ 1131767 h 2139596"/>
              <a:gd name="connsiteX3" fmla="*/ 491 w 744153"/>
              <a:gd name="connsiteY3" fmla="*/ 1069798 h 2139596"/>
              <a:gd name="connsiteX4" fmla="*/ 372322 w 744153"/>
              <a:gd name="connsiteY4" fmla="*/ 1007829 h 2139596"/>
              <a:gd name="connsiteX5" fmla="*/ 538576 w 744153"/>
              <a:gd name="connsiteY5" fmla="*/ 186660 h 2139596"/>
              <a:gd name="connsiteX6" fmla="*/ 744153 w 744153"/>
              <a:gd name="connsiteY6" fmla="*/ 0 h 2139596"/>
              <a:gd name="connsiteX0" fmla="*/ 743671 w 743671"/>
              <a:gd name="connsiteY0" fmla="*/ 2139596 h 2139596"/>
              <a:gd name="connsiteX1" fmla="*/ 371840 w 743671"/>
              <a:gd name="connsiteY1" fmla="*/ 2077627 h 2139596"/>
              <a:gd name="connsiteX2" fmla="*/ 371840 w 743671"/>
              <a:gd name="connsiteY2" fmla="*/ 1131767 h 2139596"/>
              <a:gd name="connsiteX3" fmla="*/ 9 w 743671"/>
              <a:gd name="connsiteY3" fmla="*/ 1069798 h 2139596"/>
              <a:gd name="connsiteX4" fmla="*/ 371840 w 743671"/>
              <a:gd name="connsiteY4" fmla="*/ 1007829 h 2139596"/>
              <a:gd name="connsiteX5" fmla="*/ 371840 w 743671"/>
              <a:gd name="connsiteY5" fmla="*/ 61969 h 2139596"/>
              <a:gd name="connsiteX6" fmla="*/ 743671 w 743671"/>
              <a:gd name="connsiteY6" fmla="*/ 0 h 2139596"/>
              <a:gd name="connsiteX7" fmla="*/ 743671 w 743671"/>
              <a:gd name="connsiteY7" fmla="*/ 2139596 h 2139596"/>
              <a:gd name="connsiteX0" fmla="*/ 743671 w 743671"/>
              <a:gd name="connsiteY0" fmla="*/ 2139596 h 2139596"/>
              <a:gd name="connsiteX1" fmla="*/ 482676 w 743671"/>
              <a:gd name="connsiteY1" fmla="*/ 2008354 h 2139596"/>
              <a:gd name="connsiteX2" fmla="*/ 468821 w 743671"/>
              <a:gd name="connsiteY2" fmla="*/ 1131767 h 2139596"/>
              <a:gd name="connsiteX3" fmla="*/ 9 w 743671"/>
              <a:gd name="connsiteY3" fmla="*/ 1069798 h 2139596"/>
              <a:gd name="connsiteX4" fmla="*/ 482679 w 743671"/>
              <a:gd name="connsiteY4" fmla="*/ 1007829 h 2139596"/>
              <a:gd name="connsiteX5" fmla="*/ 538094 w 743671"/>
              <a:gd name="connsiteY5" fmla="*/ 186660 h 2139596"/>
              <a:gd name="connsiteX6" fmla="*/ 743671 w 743671"/>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82667 w 743662"/>
              <a:gd name="connsiteY1" fmla="*/ 2008354 h 2139596"/>
              <a:gd name="connsiteX2" fmla="*/ 468812 w 743662"/>
              <a:gd name="connsiteY2" fmla="*/ 1131767 h 2139596"/>
              <a:gd name="connsiteX3" fmla="*/ 193966 w 743662"/>
              <a:gd name="connsiteY3" fmla="*/ 1069798 h 2139596"/>
              <a:gd name="connsiteX4" fmla="*/ 482670 w 743662"/>
              <a:gd name="connsiteY4" fmla="*/ 1007829 h 2139596"/>
              <a:gd name="connsiteX5" fmla="*/ 538085 w 743662"/>
              <a:gd name="connsiteY5" fmla="*/ 186660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82667 w 743662"/>
              <a:gd name="connsiteY1" fmla="*/ 2008354 h 2139596"/>
              <a:gd name="connsiteX2" fmla="*/ 468812 w 743662"/>
              <a:gd name="connsiteY2" fmla="*/ 1131767 h 2139596"/>
              <a:gd name="connsiteX3" fmla="*/ 193966 w 743662"/>
              <a:gd name="connsiteY3" fmla="*/ 1069798 h 2139596"/>
              <a:gd name="connsiteX4" fmla="*/ 482670 w 743662"/>
              <a:gd name="connsiteY4" fmla="*/ 1007829 h 2139596"/>
              <a:gd name="connsiteX5" fmla="*/ 482670 w 743662"/>
              <a:gd name="connsiteY5" fmla="*/ 186659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54960 w 743662"/>
              <a:gd name="connsiteY1" fmla="*/ 2019259 h 2139596"/>
              <a:gd name="connsiteX2" fmla="*/ 468812 w 743662"/>
              <a:gd name="connsiteY2" fmla="*/ 1131767 h 2139596"/>
              <a:gd name="connsiteX3" fmla="*/ 193966 w 743662"/>
              <a:gd name="connsiteY3" fmla="*/ 1069798 h 2139596"/>
              <a:gd name="connsiteX4" fmla="*/ 482670 w 743662"/>
              <a:gd name="connsiteY4" fmla="*/ 1007829 h 2139596"/>
              <a:gd name="connsiteX5" fmla="*/ 482670 w 743662"/>
              <a:gd name="connsiteY5" fmla="*/ 186659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41108 w 743662"/>
              <a:gd name="connsiteY1" fmla="*/ 2019259 h 2139596"/>
              <a:gd name="connsiteX2" fmla="*/ 468812 w 743662"/>
              <a:gd name="connsiteY2" fmla="*/ 1131767 h 2139596"/>
              <a:gd name="connsiteX3" fmla="*/ 193966 w 743662"/>
              <a:gd name="connsiteY3" fmla="*/ 1069798 h 2139596"/>
              <a:gd name="connsiteX4" fmla="*/ 482670 w 743662"/>
              <a:gd name="connsiteY4" fmla="*/ 1007829 h 2139596"/>
              <a:gd name="connsiteX5" fmla="*/ 482670 w 743662"/>
              <a:gd name="connsiteY5" fmla="*/ 186659 h 2139596"/>
              <a:gd name="connsiteX6" fmla="*/ 743662 w 743662"/>
              <a:gd name="connsiteY6" fmla="*/ 0 h 2139596"/>
              <a:gd name="connsiteX0" fmla="*/ 743662 w 743662"/>
              <a:gd name="connsiteY0" fmla="*/ 2139596 h 2139596"/>
              <a:gd name="connsiteX1" fmla="*/ 371831 w 743662"/>
              <a:gd name="connsiteY1" fmla="*/ 2077627 h 2139596"/>
              <a:gd name="connsiteX2" fmla="*/ 371831 w 743662"/>
              <a:gd name="connsiteY2" fmla="*/ 1131767 h 2139596"/>
              <a:gd name="connsiteX3" fmla="*/ 0 w 743662"/>
              <a:gd name="connsiteY3" fmla="*/ 1069798 h 2139596"/>
              <a:gd name="connsiteX4" fmla="*/ 371831 w 743662"/>
              <a:gd name="connsiteY4" fmla="*/ 1007829 h 2139596"/>
              <a:gd name="connsiteX5" fmla="*/ 371831 w 743662"/>
              <a:gd name="connsiteY5" fmla="*/ 61969 h 2139596"/>
              <a:gd name="connsiteX6" fmla="*/ 743662 w 743662"/>
              <a:gd name="connsiteY6" fmla="*/ 0 h 2139596"/>
              <a:gd name="connsiteX7" fmla="*/ 743662 w 743662"/>
              <a:gd name="connsiteY7" fmla="*/ 2139596 h 2139596"/>
              <a:gd name="connsiteX0" fmla="*/ 743662 w 743662"/>
              <a:gd name="connsiteY0" fmla="*/ 2139596 h 2139596"/>
              <a:gd name="connsiteX1" fmla="*/ 468819 w 743662"/>
              <a:gd name="connsiteY1" fmla="*/ 2019259 h 2139596"/>
              <a:gd name="connsiteX2" fmla="*/ 468812 w 743662"/>
              <a:gd name="connsiteY2" fmla="*/ 1131767 h 2139596"/>
              <a:gd name="connsiteX3" fmla="*/ 193966 w 743662"/>
              <a:gd name="connsiteY3" fmla="*/ 1069798 h 2139596"/>
              <a:gd name="connsiteX4" fmla="*/ 482670 w 743662"/>
              <a:gd name="connsiteY4" fmla="*/ 1007829 h 2139596"/>
              <a:gd name="connsiteX5" fmla="*/ 482670 w 743662"/>
              <a:gd name="connsiteY5" fmla="*/ 186659 h 2139596"/>
              <a:gd name="connsiteX6" fmla="*/ 743662 w 743662"/>
              <a:gd name="connsiteY6" fmla="*/ 0 h 213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662" h="2139596" stroke="0" extrusionOk="0">
                <a:moveTo>
                  <a:pt x="743662" y="2139596"/>
                </a:moveTo>
                <a:cubicBezTo>
                  <a:pt x="538305" y="2139596"/>
                  <a:pt x="371831" y="2111852"/>
                  <a:pt x="371831" y="2077627"/>
                </a:cubicBezTo>
                <a:lnTo>
                  <a:pt x="371831" y="1131767"/>
                </a:lnTo>
                <a:cubicBezTo>
                  <a:pt x="371831" y="1097542"/>
                  <a:pt x="205357" y="1069798"/>
                  <a:pt x="0" y="1069798"/>
                </a:cubicBezTo>
                <a:cubicBezTo>
                  <a:pt x="205357" y="1069798"/>
                  <a:pt x="371831" y="1042054"/>
                  <a:pt x="371831" y="1007829"/>
                </a:cubicBezTo>
                <a:lnTo>
                  <a:pt x="371831" y="61969"/>
                </a:lnTo>
                <a:cubicBezTo>
                  <a:pt x="371831" y="27744"/>
                  <a:pt x="538305" y="0"/>
                  <a:pt x="743662" y="0"/>
                </a:cubicBezTo>
                <a:lnTo>
                  <a:pt x="743662" y="2139596"/>
                </a:lnTo>
                <a:close/>
              </a:path>
              <a:path w="743662" h="2139596" fill="none">
                <a:moveTo>
                  <a:pt x="743662" y="2139596"/>
                </a:moveTo>
                <a:cubicBezTo>
                  <a:pt x="538305" y="2139596"/>
                  <a:pt x="468819" y="2053484"/>
                  <a:pt x="468819" y="2019259"/>
                </a:cubicBezTo>
                <a:cubicBezTo>
                  <a:pt x="468819" y="1703972"/>
                  <a:pt x="468812" y="1447054"/>
                  <a:pt x="468812" y="1131767"/>
                </a:cubicBezTo>
                <a:cubicBezTo>
                  <a:pt x="468812" y="1097542"/>
                  <a:pt x="191656" y="1090454"/>
                  <a:pt x="193966" y="1069798"/>
                </a:cubicBezTo>
                <a:cubicBezTo>
                  <a:pt x="196276" y="1049142"/>
                  <a:pt x="482670" y="1042054"/>
                  <a:pt x="482670" y="1007829"/>
                </a:cubicBezTo>
                <a:lnTo>
                  <a:pt x="482670" y="186659"/>
                </a:lnTo>
                <a:cubicBezTo>
                  <a:pt x="482670" y="152434"/>
                  <a:pt x="538305" y="0"/>
                  <a:pt x="743662" y="0"/>
                </a:cubicBezTo>
              </a:path>
            </a:pathLst>
          </a:cu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2" name="Straight Arrow Connector 91"/>
          <p:cNvCxnSpPr>
            <a:endCxn id="49" idx="3"/>
          </p:cNvCxnSpPr>
          <p:nvPr/>
        </p:nvCxnSpPr>
        <p:spPr>
          <a:xfrm flipH="1">
            <a:off x="7456066" y="2629020"/>
            <a:ext cx="2005175" cy="1939905"/>
          </a:xfrm>
          <a:prstGeom prst="straightConnector1">
            <a:avLst/>
          </a:prstGeom>
          <a:ln w="19050">
            <a:solidFill>
              <a:schemeClr val="accent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5113176" y="4609322"/>
            <a:ext cx="3732244" cy="691062"/>
          </a:xfrm>
          <a:custGeom>
            <a:avLst/>
            <a:gdLst>
              <a:gd name="connsiteX0" fmla="*/ 3732244 w 3732244"/>
              <a:gd name="connsiteY0" fmla="*/ 0 h 691062"/>
              <a:gd name="connsiteX1" fmla="*/ 2276669 w 3732244"/>
              <a:gd name="connsiteY1" fmla="*/ 690466 h 691062"/>
              <a:gd name="connsiteX2" fmla="*/ 0 w 3732244"/>
              <a:gd name="connsiteY2" fmla="*/ 130629 h 691062"/>
            </a:gdLst>
            <a:ahLst/>
            <a:cxnLst>
              <a:cxn ang="0">
                <a:pos x="connsiteX0" y="connsiteY0"/>
              </a:cxn>
              <a:cxn ang="0">
                <a:pos x="connsiteX1" y="connsiteY1"/>
              </a:cxn>
              <a:cxn ang="0">
                <a:pos x="connsiteX2" y="connsiteY2"/>
              </a:cxn>
            </a:cxnLst>
            <a:rect l="l" t="t" r="r" b="b"/>
            <a:pathLst>
              <a:path w="3732244" h="691062">
                <a:moveTo>
                  <a:pt x="3732244" y="0"/>
                </a:moveTo>
                <a:cubicBezTo>
                  <a:pt x="3315477" y="334347"/>
                  <a:pt x="2898710" y="668695"/>
                  <a:pt x="2276669" y="690466"/>
                </a:cubicBezTo>
                <a:cubicBezTo>
                  <a:pt x="1654628" y="712237"/>
                  <a:pt x="0" y="130629"/>
                  <a:pt x="0" y="130629"/>
                </a:cubicBezTo>
              </a:path>
            </a:pathLst>
          </a:custGeom>
          <a:ln w="19050">
            <a:solidFill>
              <a:schemeClr val="accent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3191069" y="4721290"/>
            <a:ext cx="5840964" cy="898433"/>
          </a:xfrm>
          <a:custGeom>
            <a:avLst/>
            <a:gdLst>
              <a:gd name="connsiteX0" fmla="*/ 5840964 w 5840964"/>
              <a:gd name="connsiteY0" fmla="*/ 410547 h 898433"/>
              <a:gd name="connsiteX1" fmla="*/ 4683968 w 5840964"/>
              <a:gd name="connsiteY1" fmla="*/ 895739 h 898433"/>
              <a:gd name="connsiteX2" fmla="*/ 1287625 w 5840964"/>
              <a:gd name="connsiteY2" fmla="*/ 578498 h 898433"/>
              <a:gd name="connsiteX3" fmla="*/ 0 w 5840964"/>
              <a:gd name="connsiteY3" fmla="*/ 0 h 898433"/>
            </a:gdLst>
            <a:ahLst/>
            <a:cxnLst>
              <a:cxn ang="0">
                <a:pos x="connsiteX0" y="connsiteY0"/>
              </a:cxn>
              <a:cxn ang="0">
                <a:pos x="connsiteX1" y="connsiteY1"/>
              </a:cxn>
              <a:cxn ang="0">
                <a:pos x="connsiteX2" y="connsiteY2"/>
              </a:cxn>
              <a:cxn ang="0">
                <a:pos x="connsiteX3" y="connsiteY3"/>
              </a:cxn>
            </a:cxnLst>
            <a:rect l="l" t="t" r="r" b="b"/>
            <a:pathLst>
              <a:path w="5840964" h="898433">
                <a:moveTo>
                  <a:pt x="5840964" y="410547"/>
                </a:moveTo>
                <a:cubicBezTo>
                  <a:pt x="5641911" y="639147"/>
                  <a:pt x="5442858" y="867747"/>
                  <a:pt x="4683968" y="895739"/>
                </a:cubicBezTo>
                <a:cubicBezTo>
                  <a:pt x="3925078" y="923731"/>
                  <a:pt x="2068286" y="727788"/>
                  <a:pt x="1287625" y="578498"/>
                </a:cubicBezTo>
                <a:cubicBezTo>
                  <a:pt x="506964" y="429208"/>
                  <a:pt x="0" y="0"/>
                  <a:pt x="0" y="0"/>
                </a:cubicBezTo>
              </a:path>
            </a:pathLst>
          </a:custGeom>
          <a:ln w="19050">
            <a:solidFill>
              <a:schemeClr val="accent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94" name="Triangle 93"/>
          <p:cNvSpPr/>
          <p:nvPr/>
        </p:nvSpPr>
        <p:spPr>
          <a:xfrm>
            <a:off x="5215921" y="4095034"/>
            <a:ext cx="299352" cy="24332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iangle 96"/>
          <p:cNvSpPr/>
          <p:nvPr/>
        </p:nvSpPr>
        <p:spPr>
          <a:xfrm>
            <a:off x="7212107" y="4113863"/>
            <a:ext cx="299352" cy="243320"/>
          </a:xfrm>
          <a:prstGeom prst="triangl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512254" y="2020029"/>
            <a:ext cx="274320" cy="27432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7109263" y="2085687"/>
            <a:ext cx="274320" cy="274320"/>
          </a:xfrm>
          <a:prstGeom prst="ellipse">
            <a:avLst/>
          </a:prstGeom>
          <a:solidFill>
            <a:srgbClr val="002060"/>
          </a:solidFill>
          <a:ln>
            <a:solidFill>
              <a:srgbClr val="00206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p:cNvSpPr txBox="1"/>
          <p:nvPr/>
        </p:nvSpPr>
        <p:spPr>
          <a:xfrm>
            <a:off x="3135848" y="1986263"/>
            <a:ext cx="1105367" cy="369332"/>
          </a:xfrm>
          <a:prstGeom prst="rect">
            <a:avLst/>
          </a:prstGeom>
          <a:noFill/>
        </p:spPr>
        <p:txBody>
          <a:bodyPr wrap="none" rtlCol="0">
            <a:spAutoFit/>
          </a:bodyPr>
          <a:lstStyle/>
          <a:p>
            <a:r>
              <a:rPr lang="en-US" i="1" dirty="0"/>
              <a:t>Hash(key)</a:t>
            </a:r>
          </a:p>
        </p:txBody>
      </p:sp>
      <p:sp>
        <p:nvSpPr>
          <p:cNvPr id="109" name="TextBox 108"/>
          <p:cNvSpPr txBox="1"/>
          <p:nvPr/>
        </p:nvSpPr>
        <p:spPr>
          <a:xfrm>
            <a:off x="7663538" y="2228378"/>
            <a:ext cx="1105367" cy="369332"/>
          </a:xfrm>
          <a:prstGeom prst="rect">
            <a:avLst/>
          </a:prstGeom>
          <a:noFill/>
        </p:spPr>
        <p:txBody>
          <a:bodyPr wrap="none" rtlCol="0">
            <a:spAutoFit/>
          </a:bodyPr>
          <a:lstStyle/>
          <a:p>
            <a:r>
              <a:rPr lang="en-US" i="1" dirty="0"/>
              <a:t>Hash(key)</a:t>
            </a:r>
          </a:p>
        </p:txBody>
      </p:sp>
      <p:sp>
        <p:nvSpPr>
          <p:cNvPr id="110" name="Hexagon 109"/>
          <p:cNvSpPr/>
          <p:nvPr/>
        </p:nvSpPr>
        <p:spPr>
          <a:xfrm>
            <a:off x="9765379" y="2979636"/>
            <a:ext cx="297875" cy="256789"/>
          </a:xfrm>
          <a:prstGeom prst="hexag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Hexagon 114"/>
          <p:cNvSpPr/>
          <p:nvPr/>
        </p:nvSpPr>
        <p:spPr>
          <a:xfrm>
            <a:off x="9781172" y="3513900"/>
            <a:ext cx="297875" cy="256789"/>
          </a:xfrm>
          <a:prstGeom prst="hexag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Hexagon 115"/>
          <p:cNvSpPr/>
          <p:nvPr/>
        </p:nvSpPr>
        <p:spPr>
          <a:xfrm>
            <a:off x="11221578" y="2956166"/>
            <a:ext cx="297875" cy="256789"/>
          </a:xfrm>
          <a:prstGeom prst="hexag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Hexagon 117"/>
          <p:cNvSpPr/>
          <p:nvPr/>
        </p:nvSpPr>
        <p:spPr>
          <a:xfrm>
            <a:off x="10561031" y="2978267"/>
            <a:ext cx="297875" cy="256789"/>
          </a:xfrm>
          <a:prstGeom prst="hexag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Hexagon 118"/>
          <p:cNvSpPr/>
          <p:nvPr/>
        </p:nvSpPr>
        <p:spPr>
          <a:xfrm>
            <a:off x="10561031" y="3488253"/>
            <a:ext cx="297875" cy="256789"/>
          </a:xfrm>
          <a:prstGeom prst="hexag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528107" y="4140580"/>
            <a:ext cx="1825693" cy="461665"/>
          </a:xfrm>
          <a:prstGeom prst="rect">
            <a:avLst/>
          </a:prstGeom>
          <a:noFill/>
        </p:spPr>
        <p:txBody>
          <a:bodyPr wrap="none" rtlCol="0">
            <a:spAutoFit/>
          </a:bodyPr>
          <a:lstStyle/>
          <a:p>
            <a:r>
              <a:rPr lang="en-US" sz="2400"/>
              <a:t>Slicer Service</a:t>
            </a:r>
          </a:p>
        </p:txBody>
      </p:sp>
      <p:sp>
        <p:nvSpPr>
          <p:cNvPr id="40" name="Footer Placeholder 3"/>
          <p:cNvSpPr>
            <a:spLocks noGrp="1"/>
          </p:cNvSpPr>
          <p:nvPr>
            <p:ph type="ftr" sz="quarter" idx="11"/>
          </p:nvPr>
        </p:nvSpPr>
        <p:spPr>
          <a:xfrm>
            <a:off x="2589212" y="6135808"/>
            <a:ext cx="7619999" cy="365125"/>
          </a:xfrm>
        </p:spPr>
        <p:txBody>
          <a:bodyPr/>
          <a:lstStyle/>
          <a:p>
            <a:r>
              <a:rPr lang="en-US" dirty="0" err="1"/>
              <a:t>Adya</a:t>
            </a:r>
            <a:r>
              <a:rPr lang="en-US" dirty="0"/>
              <a:t>, Atul, et al. "Slicer: Auto-</a:t>
            </a:r>
            <a:r>
              <a:rPr lang="en-US" dirty="0" err="1"/>
              <a:t>sharding</a:t>
            </a:r>
            <a:r>
              <a:rPr lang="en-US" dirty="0"/>
              <a:t> for datacenter applications." USENIX Symposium on Operating Systems Design and Implementation. 2016.</a:t>
            </a:r>
          </a:p>
          <a:p>
            <a:r>
              <a:rPr lang="en-US" dirty="0"/>
              <a:t>This slide was taken Slicer’s presentation OSDI`16 </a:t>
            </a:r>
          </a:p>
          <a:p>
            <a:endParaRPr lang="en-US" dirty="0"/>
          </a:p>
        </p:txBody>
      </p:sp>
    </p:spTree>
    <p:custDataLst>
      <p:tags r:id="rId1"/>
    </p:custDataLst>
    <p:extLst>
      <p:ext uri="{BB962C8B-B14F-4D97-AF65-F5344CB8AC3E}">
        <p14:creationId xmlns:p14="http://schemas.microsoft.com/office/powerpoint/2010/main" val="186572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right)">
                                      <p:cBhvr>
                                        <p:cTn id="7" dur="2000"/>
                                        <p:tgtEl>
                                          <p:spTgt spid="92"/>
                                        </p:tgtEl>
                                      </p:cBhvr>
                                    </p:animEffect>
                                  </p:childTnLst>
                                </p:cTn>
                              </p:par>
                              <p:par>
                                <p:cTn id="8" presetID="22" presetClass="entr" presetSubtype="2" repeatCount="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2000"/>
                                        <p:tgtEl>
                                          <p:spTgt spid="17"/>
                                        </p:tgtEl>
                                      </p:cBhvr>
                                    </p:animEffect>
                                  </p:childTnLst>
                                </p:cTn>
                              </p:par>
                              <p:par>
                                <p:cTn id="11" presetID="22" presetClass="entr" presetSubtype="2" repeatCount="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right)">
                                      <p:cBhvr>
                                        <p:cTn id="13" dur="20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9"/>
                                        </p:tgtEl>
                                        <p:attrNameLst>
                                          <p:attrName>style.visibility</p:attrName>
                                        </p:attrNameLst>
                                      </p:cBhvr>
                                      <p:to>
                                        <p:strVal val="visible"/>
                                      </p:to>
                                    </p:set>
                                  </p:childTnLst>
                                </p:cTn>
                              </p:par>
                            </p:childTnLst>
                          </p:cTn>
                        </p:par>
                        <p:par>
                          <p:cTn id="26" fill="hold">
                            <p:stCondLst>
                              <p:cond delay="0"/>
                            </p:stCondLst>
                            <p:childTnLst>
                              <p:par>
                                <p:cTn id="27" presetID="0" presetClass="path" presetSubtype="0" accel="50000" decel="50000" fill="hold" grpId="1" nodeType="afterEffect">
                                  <p:stCondLst>
                                    <p:cond delay="0"/>
                                  </p:stCondLst>
                                  <p:childTnLst>
                                    <p:animMotion origin="layout" path="M 0 0 L -0.24166 0.17593 " pathEditMode="relative" ptsTypes="AA">
                                      <p:cBhvr>
                                        <p:cTn id="28" dur="2000" fill="hold"/>
                                        <p:tgtEl>
                                          <p:spTgt spid="110"/>
                                        </p:tgtEl>
                                        <p:attrNameLst>
                                          <p:attrName>ppt_x</p:attrName>
                                          <p:attrName>ppt_y</p:attrName>
                                        </p:attrNameLst>
                                      </p:cBhvr>
                                    </p:animMotion>
                                  </p:childTnLst>
                                </p:cTn>
                              </p:par>
                              <p:par>
                                <p:cTn id="29" presetID="0" presetClass="path" presetSubtype="0" accel="50000" decel="50000" fill="hold" grpId="1" nodeType="withEffect">
                                  <p:stCondLst>
                                    <p:cond delay="0"/>
                                  </p:stCondLst>
                                  <p:childTnLst>
                                    <p:animMotion origin="layout" path="M 0 0 L -0.27878 -0.15649 " pathEditMode="relative" ptsTypes="AA">
                                      <p:cBhvr>
                                        <p:cTn id="30" dur="2000" fill="hold"/>
                                        <p:tgtEl>
                                          <p:spTgt spid="115"/>
                                        </p:tgtEl>
                                        <p:attrNameLst>
                                          <p:attrName>ppt_x</p:attrName>
                                          <p:attrName>ppt_y</p:attrName>
                                        </p:attrNameLst>
                                      </p:cBhvr>
                                    </p:animMotion>
                                  </p:childTnLst>
                                </p:cTn>
                              </p:par>
                              <p:par>
                                <p:cTn id="31" presetID="0" presetClass="path" presetSubtype="0" accel="50000" decel="50000" fill="hold" grpId="1" nodeType="withEffect">
                                  <p:stCondLst>
                                    <p:cond delay="0"/>
                                  </p:stCondLst>
                                  <p:childTnLst>
                                    <p:animMotion origin="layout" path="M 4.58333E-6 7.40741E-7 C -0.13021 0.03935 -0.26029 0.07847 -0.3504 0.06574 C -0.44063 0.05301 -0.54089 -0.08519 -0.54089 -0.08495 " pathEditMode="relative" rAng="0" ptsTypes="AAA">
                                      <p:cBhvr>
                                        <p:cTn id="32" dur="2000" fill="hold"/>
                                        <p:tgtEl>
                                          <p:spTgt spid="118"/>
                                        </p:tgtEl>
                                        <p:attrNameLst>
                                          <p:attrName>ppt_x</p:attrName>
                                          <p:attrName>ppt_y</p:attrName>
                                        </p:attrNameLst>
                                      </p:cBhvr>
                                      <p:rCtr x="-27044" y="-833"/>
                                    </p:animMotion>
                                  </p:childTnLst>
                                </p:cTn>
                              </p:par>
                              <p:par>
                                <p:cTn id="33" presetID="0" presetClass="path" presetSubtype="0" accel="50000" decel="50000" fill="hold" grpId="1" nodeType="withEffect">
                                  <p:stCondLst>
                                    <p:cond delay="0"/>
                                  </p:stCondLst>
                                  <p:childTnLst>
                                    <p:animMotion origin="layout" path="M 0 0 C -0.08281 0.09838 -0.16562 0.19699 -0.24479 0.21412 C -0.32382 0.23125 -0.4746 0.10255 -0.4746 0.10255 " pathEditMode="relative" ptsTypes="AAA">
                                      <p:cBhvr>
                                        <p:cTn id="34" dur="2000" fill="hold"/>
                                        <p:tgtEl>
                                          <p:spTgt spid="119"/>
                                        </p:tgtEl>
                                        <p:attrNameLst>
                                          <p:attrName>ppt_x</p:attrName>
                                          <p:attrName>ppt_y</p:attrName>
                                        </p:attrNameLst>
                                      </p:cBhvr>
                                    </p:animMotion>
                                  </p:childTnLst>
                                </p:cTn>
                              </p:par>
                              <p:par>
                                <p:cTn id="35" presetID="0" presetClass="path" presetSubtype="0" accel="50000" decel="50000" fill="hold" grpId="1" nodeType="withEffect">
                                  <p:stCondLst>
                                    <p:cond delay="0"/>
                                  </p:stCondLst>
                                  <p:childTnLst>
                                    <p:animMotion origin="layout" path="M 0 0 C -0.0763 0.1581 -0.15247 0.31643 -0.2681 0.34745 C -0.38372 0.37847 -0.69349 0.18564 -0.69349 0.18564 " pathEditMode="relative" ptsTypes="AAA">
                                      <p:cBhvr>
                                        <p:cTn id="36" dur="2000" fill="hold"/>
                                        <p:tgtEl>
                                          <p:spTgt spid="116"/>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0" presetClass="path" presetSubtype="0" accel="50000" decel="50000" fill="hold" grpId="0" nodeType="withEffect">
                                  <p:stCondLst>
                                    <p:cond delay="0"/>
                                  </p:stCondLst>
                                  <p:childTnLst>
                                    <p:animMotion origin="layout" path="M -0.00013 -1.85185E-6 C -0.02253 0.01667 -0.04492 0.03357 -0.03984 0.07871 C -0.03477 0.12384 0.03867 0.29491 0.03867 0.29537 " pathEditMode="relative" rAng="0" ptsTypes="AAA">
                                      <p:cBhvr>
                                        <p:cTn id="44" dur="2000" fill="hold"/>
                                        <p:tgtEl>
                                          <p:spTgt spid="98"/>
                                        </p:tgtEl>
                                        <p:attrNameLst>
                                          <p:attrName>ppt_x</p:attrName>
                                          <p:attrName>ppt_y</p:attrName>
                                        </p:attrNameLst>
                                      </p:cBhvr>
                                      <p:rCtr x="-91" y="14769"/>
                                    </p:animMotion>
                                  </p:childTnLst>
                                  <p:subTnLst>
                                    <p:set>
                                      <p:cBhvr override="childStyle">
                                        <p:cTn dur="1" fill="hold" display="0" masterRel="sameClick" afterEffect="1">
                                          <p:stCondLst>
                                            <p:cond evt="end" delay="0">
                                              <p:tn val="43"/>
                                            </p:cond>
                                          </p:stCondLst>
                                        </p:cTn>
                                        <p:tgtEl>
                                          <p:spTgt spid="98"/>
                                        </p:tgtEl>
                                        <p:attrNameLst>
                                          <p:attrName>style.visibility</p:attrName>
                                        </p:attrNameLst>
                                      </p:cBhvr>
                                      <p:to>
                                        <p:strVal val="hidden"/>
                                      </p:to>
                                    </p:set>
                                  </p:subTnLst>
                                </p:cTn>
                              </p:par>
                            </p:childTnLst>
                          </p:cTn>
                        </p:par>
                        <p:par>
                          <p:cTn id="45" fill="hold">
                            <p:stCondLst>
                              <p:cond delay="2000"/>
                            </p:stCondLst>
                            <p:childTnLst>
                              <p:par>
                                <p:cTn id="46" presetID="1" presetClass="entr" presetSubtype="0"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09"/>
                                        </p:tgtEl>
                                        <p:attrNameLst>
                                          <p:attrName>style.visibility</p:attrName>
                                        </p:attrNameLst>
                                      </p:cBhvr>
                                      <p:to>
                                        <p:strVal val="visible"/>
                                      </p:to>
                                    </p:set>
                                  </p:childTnLst>
                                </p:cTn>
                              </p:par>
                              <p:par>
                                <p:cTn id="50" presetID="0" presetClass="path" presetSubtype="0" accel="50000" decel="50000" fill="hold" grpId="0" nodeType="withEffect">
                                  <p:stCondLst>
                                    <p:cond delay="0"/>
                                  </p:stCondLst>
                                  <p:childTnLst>
                                    <p:animMotion origin="layout" path="M -0.00013 -4.07407E-6 C -0.01237 0.01598 -0.08333 0.03565 -0.05156 0.0838 C -0.01992 0.13195 -0.00026 0.25764 0.0069 0.29121 " pathEditMode="relative" rAng="0" ptsTypes="AAA">
                                      <p:cBhvr>
                                        <p:cTn id="51" dur="2000" fill="hold"/>
                                        <p:tgtEl>
                                          <p:spTgt spid="102"/>
                                        </p:tgtEl>
                                        <p:attrNameLst>
                                          <p:attrName>ppt_x</p:attrName>
                                          <p:attrName>ppt_y</p:attrName>
                                        </p:attrNameLst>
                                      </p:cBhvr>
                                      <p:rCtr x="-2630" y="14560"/>
                                    </p:animMotion>
                                  </p:childTnLst>
                                  <p:subTnLst>
                                    <p:set>
                                      <p:cBhvr override="childStyle">
                                        <p:cTn dur="1" fill="hold" display="0" masterRel="sameClick" afterEffect="1">
                                          <p:stCondLst>
                                            <p:cond evt="end" delay="0">
                                              <p:tn val="50"/>
                                            </p:cond>
                                          </p:stCondLst>
                                        </p:cTn>
                                        <p:tgtEl>
                                          <p:spTgt spid="10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98" grpId="0" animBg="1"/>
      <p:bldP spid="98" grpId="1" animBg="1"/>
      <p:bldP spid="102" grpId="0" animBg="1"/>
      <p:bldP spid="102" grpId="1" animBg="1"/>
      <p:bldP spid="108" grpId="0"/>
      <p:bldP spid="109" grpId="0"/>
      <p:bldP spid="110" grpId="0" animBg="1"/>
      <p:bldP spid="110" grpId="1" animBg="1"/>
      <p:bldP spid="115" grpId="0" animBg="1"/>
      <p:bldP spid="115" grpId="1" animBg="1"/>
      <p:bldP spid="116" grpId="0" animBg="1"/>
      <p:bldP spid="116" grpId="1" animBg="1"/>
      <p:bldP spid="118" grpId="0" animBg="1"/>
      <p:bldP spid="118" grpId="1" animBg="1"/>
      <p:bldP spid="119" grpId="0" animBg="1"/>
      <p:bldP spid="119" grpId="1"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155"/>
          <p:cNvSpPr/>
          <p:nvPr/>
        </p:nvSpPr>
        <p:spPr>
          <a:xfrm>
            <a:off x="8763328" y="2198171"/>
            <a:ext cx="3237270" cy="3682631"/>
          </a:xfrm>
          <a:prstGeom prst="cloud">
            <a:avLst/>
          </a:prstGeom>
          <a:solidFill>
            <a:schemeClr val="bg1">
              <a:lumMod val="85000"/>
            </a:schemeClr>
          </a:solidFill>
          <a:ln>
            <a:noFill/>
          </a:ln>
        </p:spPr>
        <p:txBody>
          <a:bodyPr lIns="91425" tIns="91425" rIns="91425" bIns="91425" anchor="ctr" anchorCtr="0">
            <a:noAutofit/>
          </a:bodyPr>
          <a:lstStyle/>
          <a:p>
            <a:pPr lvl="0" algn="r" rtl="0">
              <a:spcBef>
                <a:spcPts val="0"/>
              </a:spcBef>
              <a:buNone/>
            </a:pPr>
            <a:endParaRPr lang="en" sz="2800" dirty="0"/>
          </a:p>
        </p:txBody>
      </p:sp>
      <p:sp>
        <p:nvSpPr>
          <p:cNvPr id="46" name="Oval 45"/>
          <p:cNvSpPr/>
          <p:nvPr/>
        </p:nvSpPr>
        <p:spPr>
          <a:xfrm>
            <a:off x="6176364" y="2335584"/>
            <a:ext cx="943860" cy="924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Slicer Architecture</a:t>
            </a:r>
          </a:p>
        </p:txBody>
      </p:sp>
      <p:sp>
        <p:nvSpPr>
          <p:cNvPr id="4" name="Rounded Rectangle 3"/>
          <p:cNvSpPr/>
          <p:nvPr/>
        </p:nvSpPr>
        <p:spPr>
          <a:xfrm>
            <a:off x="2655028" y="3950069"/>
            <a:ext cx="1058779" cy="831766"/>
          </a:xfrm>
          <a:prstGeom prst="round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651661" y="3970125"/>
            <a:ext cx="1058779" cy="811709"/>
          </a:xfrm>
          <a:prstGeom prst="round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25986" y="2318836"/>
            <a:ext cx="943860" cy="9246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49965" y="2660059"/>
            <a:ext cx="1238481" cy="400110"/>
          </a:xfrm>
          <a:prstGeom prst="rect">
            <a:avLst/>
          </a:prstGeom>
          <a:noFill/>
        </p:spPr>
        <p:txBody>
          <a:bodyPr wrap="none" rtlCol="0">
            <a:spAutoFit/>
          </a:bodyPr>
          <a:lstStyle/>
          <a:p>
            <a:r>
              <a:rPr lang="en-US" sz="2000" dirty="0"/>
              <a:t>Frontends</a:t>
            </a:r>
          </a:p>
        </p:txBody>
      </p:sp>
      <p:sp>
        <p:nvSpPr>
          <p:cNvPr id="13" name="TextBox 12"/>
          <p:cNvSpPr txBox="1"/>
          <p:nvPr/>
        </p:nvSpPr>
        <p:spPr>
          <a:xfrm>
            <a:off x="149965" y="3976240"/>
            <a:ext cx="1273105" cy="707886"/>
          </a:xfrm>
          <a:prstGeom prst="rect">
            <a:avLst/>
          </a:prstGeom>
          <a:noFill/>
        </p:spPr>
        <p:txBody>
          <a:bodyPr wrap="none" rtlCol="0">
            <a:spAutoFit/>
          </a:bodyPr>
          <a:lstStyle/>
          <a:p>
            <a:r>
              <a:rPr lang="en-US" sz="2000" dirty="0"/>
              <a:t>Caching</a:t>
            </a:r>
          </a:p>
          <a:p>
            <a:r>
              <a:rPr lang="en-US" sz="2000" dirty="0"/>
              <a:t>servers</a:t>
            </a:r>
          </a:p>
        </p:txBody>
      </p:sp>
      <p:sp>
        <p:nvSpPr>
          <p:cNvPr id="6" name="Rounded Rectangle 5"/>
          <p:cNvSpPr/>
          <p:nvPr/>
        </p:nvSpPr>
        <p:spPr>
          <a:xfrm>
            <a:off x="6648294" y="3954080"/>
            <a:ext cx="1058779" cy="827753"/>
          </a:xfrm>
          <a:prstGeom prst="round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846302" y="4458088"/>
            <a:ext cx="581642" cy="221673"/>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4851060" y="4458088"/>
            <a:ext cx="581642" cy="221673"/>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6874424" y="4458088"/>
            <a:ext cx="581642" cy="221673"/>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p:cNvSpPr/>
          <p:nvPr/>
        </p:nvSpPr>
        <p:spPr>
          <a:xfrm>
            <a:off x="4007095" y="2655212"/>
            <a:ext cx="581642" cy="221673"/>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a:off x="6357473" y="2687047"/>
            <a:ext cx="581642" cy="221673"/>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589797" y="3669649"/>
            <a:ext cx="912814" cy="400110"/>
          </a:xfrm>
          <a:prstGeom prst="rect">
            <a:avLst/>
          </a:prstGeom>
          <a:noFill/>
        </p:spPr>
        <p:txBody>
          <a:bodyPr wrap="none" rtlCol="0">
            <a:spAutoFit/>
          </a:bodyPr>
          <a:lstStyle>
            <a:defPPr>
              <a:defRPr lang="en-US"/>
            </a:defPPr>
            <a:lvl1pPr>
              <a:defRPr sz="2000" i="1">
                <a:solidFill>
                  <a:schemeClr val="accent6">
                    <a:lumMod val="75000"/>
                  </a:schemeClr>
                </a:solidFill>
              </a:defRPr>
            </a:lvl1pPr>
          </a:lstStyle>
          <a:p>
            <a:r>
              <a:rPr lang="en-US" dirty="0"/>
              <a:t>Slicelet</a:t>
            </a:r>
          </a:p>
        </p:txBody>
      </p:sp>
      <p:cxnSp>
        <p:nvCxnSpPr>
          <p:cNvPr id="25" name="Straight Arrow Connector 24"/>
          <p:cNvCxnSpPr>
            <a:stCxn id="22" idx="2"/>
            <a:endCxn id="21" idx="1"/>
          </p:cNvCxnSpPr>
          <p:nvPr/>
        </p:nvCxnSpPr>
        <p:spPr>
          <a:xfrm>
            <a:off x="2046204" y="4069759"/>
            <a:ext cx="800098" cy="499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660923" y="2797884"/>
            <a:ext cx="705642" cy="400110"/>
          </a:xfrm>
          <a:prstGeom prst="rect">
            <a:avLst/>
          </a:prstGeom>
          <a:noFill/>
        </p:spPr>
        <p:txBody>
          <a:bodyPr wrap="none" rtlCol="0">
            <a:spAutoFit/>
          </a:bodyPr>
          <a:lstStyle>
            <a:defPPr>
              <a:defRPr lang="en-US"/>
            </a:defPPr>
            <a:lvl1pPr>
              <a:defRPr i="1">
                <a:solidFill>
                  <a:schemeClr val="accent6">
                    <a:lumMod val="75000"/>
                  </a:schemeClr>
                </a:solidFill>
              </a:defRPr>
            </a:lvl1pPr>
          </a:lstStyle>
          <a:p>
            <a:r>
              <a:rPr lang="en-US" sz="2000" dirty="0"/>
              <a:t>Clerk</a:t>
            </a:r>
          </a:p>
        </p:txBody>
      </p:sp>
      <p:cxnSp>
        <p:nvCxnSpPr>
          <p:cNvPr id="56" name="Straight Arrow Connector 55"/>
          <p:cNvCxnSpPr>
            <a:stCxn id="55" idx="0"/>
          </p:cNvCxnSpPr>
          <p:nvPr/>
        </p:nvCxnSpPr>
        <p:spPr>
          <a:xfrm>
            <a:off x="3013744" y="2797884"/>
            <a:ext cx="1010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Can 7"/>
          <p:cNvSpPr/>
          <p:nvPr/>
        </p:nvSpPr>
        <p:spPr>
          <a:xfrm>
            <a:off x="10996538" y="2607897"/>
            <a:ext cx="679914" cy="623454"/>
          </a:xfrm>
          <a:prstGeom prst="can">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p:cNvSpPr/>
          <p:nvPr/>
        </p:nvSpPr>
        <p:spPr>
          <a:xfrm>
            <a:off x="10938163" y="3833280"/>
            <a:ext cx="831273" cy="854356"/>
          </a:xfrm>
          <a:prstGeom prst="diamon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elay 56"/>
          <p:cNvSpPr/>
          <p:nvPr/>
        </p:nvSpPr>
        <p:spPr>
          <a:xfrm rot="10800000">
            <a:off x="9692283" y="4018456"/>
            <a:ext cx="706169" cy="489484"/>
          </a:xfrm>
          <a:prstGeom prst="flowChartDelay">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558929" y="5202184"/>
            <a:ext cx="1297663" cy="400110"/>
          </a:xfrm>
          <a:prstGeom prst="rect">
            <a:avLst/>
          </a:prstGeom>
          <a:noFill/>
        </p:spPr>
        <p:txBody>
          <a:bodyPr wrap="none" rtlCol="0">
            <a:spAutoFit/>
          </a:bodyPr>
          <a:lstStyle>
            <a:defPPr>
              <a:defRPr lang="en-US"/>
            </a:defPPr>
            <a:lvl1pPr>
              <a:defRPr sz="2000" i="1">
                <a:solidFill>
                  <a:schemeClr val="accent6">
                    <a:lumMod val="75000"/>
                  </a:schemeClr>
                </a:solidFill>
              </a:defRPr>
            </a:lvl1pPr>
          </a:lstStyle>
          <a:p>
            <a:r>
              <a:rPr lang="en-US" dirty="0"/>
              <a:t>Distributor</a:t>
            </a:r>
          </a:p>
        </p:txBody>
      </p:sp>
      <p:sp>
        <p:nvSpPr>
          <p:cNvPr id="58" name="TextBox 57"/>
          <p:cNvSpPr txBox="1"/>
          <p:nvPr/>
        </p:nvSpPr>
        <p:spPr>
          <a:xfrm>
            <a:off x="9571078" y="3184390"/>
            <a:ext cx="1297664" cy="707886"/>
          </a:xfrm>
          <a:prstGeom prst="rect">
            <a:avLst/>
          </a:prstGeom>
          <a:noFill/>
        </p:spPr>
        <p:txBody>
          <a:bodyPr wrap="none" rtlCol="0">
            <a:spAutoFit/>
          </a:bodyPr>
          <a:lstStyle>
            <a:defPPr>
              <a:defRPr lang="en-US"/>
            </a:defPPr>
            <a:lvl1pPr>
              <a:defRPr sz="2000" i="1">
                <a:solidFill>
                  <a:schemeClr val="accent6">
                    <a:lumMod val="75000"/>
                  </a:schemeClr>
                </a:solidFill>
              </a:defRPr>
            </a:lvl1pPr>
          </a:lstStyle>
          <a:p>
            <a:r>
              <a:rPr lang="en-US" dirty="0"/>
              <a:t>Backup</a:t>
            </a:r>
          </a:p>
          <a:p>
            <a:r>
              <a:rPr lang="en-US" dirty="0"/>
              <a:t>Distributor</a:t>
            </a:r>
          </a:p>
        </p:txBody>
      </p:sp>
      <p:sp>
        <p:nvSpPr>
          <p:cNvPr id="59" name="TextBox 58"/>
          <p:cNvSpPr txBox="1"/>
          <p:nvPr/>
        </p:nvSpPr>
        <p:spPr>
          <a:xfrm>
            <a:off x="10868742" y="4744301"/>
            <a:ext cx="1064715" cy="400110"/>
          </a:xfrm>
          <a:prstGeom prst="rect">
            <a:avLst/>
          </a:prstGeom>
          <a:noFill/>
        </p:spPr>
        <p:txBody>
          <a:bodyPr wrap="none" rtlCol="0">
            <a:spAutoFit/>
          </a:bodyPr>
          <a:lstStyle>
            <a:defPPr>
              <a:defRPr lang="en-US"/>
            </a:defPPr>
            <a:lvl1pPr>
              <a:defRPr sz="2000" i="1">
                <a:solidFill>
                  <a:schemeClr val="accent6">
                    <a:lumMod val="75000"/>
                  </a:schemeClr>
                </a:solidFill>
              </a:defRPr>
            </a:lvl1pPr>
          </a:lstStyle>
          <a:p>
            <a:r>
              <a:rPr lang="en-US" dirty="0"/>
              <a:t>Assigner</a:t>
            </a:r>
          </a:p>
        </p:txBody>
      </p:sp>
      <p:cxnSp>
        <p:nvCxnSpPr>
          <p:cNvPr id="26" name="Straight Arrow Connector 25"/>
          <p:cNvCxnSpPr>
            <a:stCxn id="8" idx="3"/>
            <a:endCxn id="11" idx="0"/>
          </p:cNvCxnSpPr>
          <p:nvPr/>
        </p:nvCxnSpPr>
        <p:spPr>
          <a:xfrm>
            <a:off x="11336495" y="3231351"/>
            <a:ext cx="17305" cy="601929"/>
          </a:xfrm>
          <a:prstGeom prst="straightConnector1">
            <a:avLst/>
          </a:prstGeom>
          <a:ln w="12700">
            <a:solidFill>
              <a:schemeClr val="tx1"/>
            </a:solidFill>
            <a:prstDash val="dash"/>
            <a:headEnd type="stealth" w="lg" len="lg"/>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8" idx="2"/>
          </p:cNvCxnSpPr>
          <p:nvPr/>
        </p:nvCxnSpPr>
        <p:spPr>
          <a:xfrm flipH="1">
            <a:off x="10398452" y="2919624"/>
            <a:ext cx="598086" cy="317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1" idx="1"/>
            <a:endCxn id="57" idx="1"/>
          </p:cNvCxnSpPr>
          <p:nvPr/>
        </p:nvCxnSpPr>
        <p:spPr>
          <a:xfrm flipH="1">
            <a:off x="10398452" y="4260458"/>
            <a:ext cx="539711" cy="274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3" idx="3"/>
          </p:cNvCxnSpPr>
          <p:nvPr/>
        </p:nvCxnSpPr>
        <p:spPr>
          <a:xfrm flipH="1" flipV="1">
            <a:off x="6939115" y="2797884"/>
            <a:ext cx="2753168" cy="124918"/>
          </a:xfrm>
          <a:prstGeom prst="straightConnector1">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51" idx="3"/>
          </p:cNvCxnSpPr>
          <p:nvPr/>
        </p:nvCxnSpPr>
        <p:spPr>
          <a:xfrm flipH="1" flipV="1">
            <a:off x="4588737" y="2766049"/>
            <a:ext cx="5103546" cy="156753"/>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3427945" y="2922802"/>
            <a:ext cx="6264338" cy="1668593"/>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48" idx="0"/>
          </p:cNvCxnSpPr>
          <p:nvPr/>
        </p:nvCxnSpPr>
        <p:spPr>
          <a:xfrm flipH="1">
            <a:off x="5141881" y="2922802"/>
            <a:ext cx="4550402" cy="1535286"/>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49" idx="0"/>
          </p:cNvCxnSpPr>
          <p:nvPr/>
        </p:nvCxnSpPr>
        <p:spPr>
          <a:xfrm flipH="1">
            <a:off x="7165245" y="2922802"/>
            <a:ext cx="2527038" cy="1535286"/>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7" idx="3"/>
            <a:endCxn id="51" idx="2"/>
          </p:cNvCxnSpPr>
          <p:nvPr/>
        </p:nvCxnSpPr>
        <p:spPr>
          <a:xfrm flipH="1" flipV="1">
            <a:off x="4297916" y="2876885"/>
            <a:ext cx="5394367" cy="1386313"/>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4" idx="3"/>
            <a:endCxn id="53" idx="2"/>
          </p:cNvCxnSpPr>
          <p:nvPr/>
        </p:nvCxnSpPr>
        <p:spPr>
          <a:xfrm flipH="1" flipV="1">
            <a:off x="6648294" y="2908720"/>
            <a:ext cx="3030525" cy="2035903"/>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57" idx="3"/>
          </p:cNvCxnSpPr>
          <p:nvPr/>
        </p:nvCxnSpPr>
        <p:spPr>
          <a:xfrm flipH="1">
            <a:off x="3521091" y="4263198"/>
            <a:ext cx="6171192" cy="373627"/>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57" idx="3"/>
            <a:endCxn id="48" idx="3"/>
          </p:cNvCxnSpPr>
          <p:nvPr/>
        </p:nvCxnSpPr>
        <p:spPr>
          <a:xfrm flipH="1">
            <a:off x="5432702" y="4263198"/>
            <a:ext cx="4259581" cy="305727"/>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4" idx="3"/>
            <a:endCxn id="49" idx="3"/>
          </p:cNvCxnSpPr>
          <p:nvPr/>
        </p:nvCxnSpPr>
        <p:spPr>
          <a:xfrm flipH="1" flipV="1">
            <a:off x="7456066" y="4568925"/>
            <a:ext cx="2222753" cy="375698"/>
          </a:xfrm>
          <a:prstGeom prst="straightConnector1">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7" name="Left Brace 176"/>
          <p:cNvSpPr/>
          <p:nvPr/>
        </p:nvSpPr>
        <p:spPr>
          <a:xfrm>
            <a:off x="1654574" y="5580609"/>
            <a:ext cx="630207" cy="91440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p:cNvSpPr/>
          <p:nvPr/>
        </p:nvSpPr>
        <p:spPr>
          <a:xfrm>
            <a:off x="2345743" y="5415381"/>
            <a:ext cx="6632002" cy="1154975"/>
          </a:xfrm>
          <a:prstGeom prst="rect">
            <a:avLst/>
          </a:prstGeom>
          <a:solidFill>
            <a:schemeClr val="bg1">
              <a:lumMod val="85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3"/>
          <p:cNvGrpSpPr/>
          <p:nvPr/>
        </p:nvGrpSpPr>
        <p:grpSpPr>
          <a:xfrm>
            <a:off x="2930614" y="4679757"/>
            <a:ext cx="360215" cy="735624"/>
            <a:chOff x="2930614" y="4679757"/>
            <a:chExt cx="360215" cy="735624"/>
          </a:xfrm>
        </p:grpSpPr>
        <p:cxnSp>
          <p:nvCxnSpPr>
            <p:cNvPr id="37" name="Straight Arrow Connector 36"/>
            <p:cNvCxnSpPr/>
            <p:nvPr/>
          </p:nvCxnSpPr>
          <p:spPr>
            <a:xfrm>
              <a:off x="2930614" y="4679761"/>
              <a:ext cx="0" cy="735620"/>
            </a:xfrm>
            <a:prstGeom prst="straightConnector1">
              <a:avLst/>
            </a:pr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Arrow Connector 88"/>
            <p:cNvCxnSpPr/>
            <p:nvPr/>
          </p:nvCxnSpPr>
          <p:spPr>
            <a:xfrm>
              <a:off x="3041449" y="4679761"/>
              <a:ext cx="0" cy="735620"/>
            </a:xfrm>
            <a:prstGeom prst="straightConnector1">
              <a:avLst/>
            </a:prstGeom>
            <a:noFill/>
            <a:ln>
              <a:solidFill>
                <a:srgbClr val="7030A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Arrow Connector 89"/>
            <p:cNvCxnSpPr/>
            <p:nvPr/>
          </p:nvCxnSpPr>
          <p:spPr>
            <a:xfrm>
              <a:off x="3166139" y="4679761"/>
              <a:ext cx="0" cy="735620"/>
            </a:xfrm>
            <a:prstGeom prst="straightConnector1">
              <a:avLst/>
            </a:pr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95" name="Straight Arrow Connector 94"/>
            <p:cNvCxnSpPr/>
            <p:nvPr/>
          </p:nvCxnSpPr>
          <p:spPr>
            <a:xfrm>
              <a:off x="3290829" y="4679757"/>
              <a:ext cx="0" cy="735620"/>
            </a:xfrm>
            <a:prstGeom prst="straightConnector1">
              <a:avLst/>
            </a:pr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35" name="Group 134"/>
          <p:cNvGrpSpPr/>
          <p:nvPr/>
        </p:nvGrpSpPr>
        <p:grpSpPr>
          <a:xfrm>
            <a:off x="4967231" y="4679752"/>
            <a:ext cx="360215" cy="735624"/>
            <a:chOff x="4967231" y="4679752"/>
            <a:chExt cx="360215" cy="735624"/>
          </a:xfrm>
        </p:grpSpPr>
        <p:cxnSp>
          <p:nvCxnSpPr>
            <p:cNvPr id="96" name="Straight Arrow Connector 95"/>
            <p:cNvCxnSpPr/>
            <p:nvPr/>
          </p:nvCxnSpPr>
          <p:spPr>
            <a:xfrm>
              <a:off x="4967231" y="4679756"/>
              <a:ext cx="0" cy="735620"/>
            </a:xfrm>
            <a:prstGeom prst="straightConnector1">
              <a:avLst/>
            </a:pr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Arrow Connector 98"/>
            <p:cNvCxnSpPr/>
            <p:nvPr/>
          </p:nvCxnSpPr>
          <p:spPr>
            <a:xfrm>
              <a:off x="5078066" y="4679756"/>
              <a:ext cx="0" cy="735620"/>
            </a:xfrm>
            <a:prstGeom prst="straightConnector1">
              <a:avLst/>
            </a:prstGeom>
            <a:noFill/>
            <a:ln>
              <a:solidFill>
                <a:srgbClr val="7030A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Arrow Connector 99"/>
            <p:cNvCxnSpPr/>
            <p:nvPr/>
          </p:nvCxnSpPr>
          <p:spPr>
            <a:xfrm>
              <a:off x="5202756" y="4679756"/>
              <a:ext cx="0" cy="735620"/>
            </a:xfrm>
            <a:prstGeom prst="straightConnector1">
              <a:avLst/>
            </a:pr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101" name="Straight Arrow Connector 100"/>
            <p:cNvCxnSpPr/>
            <p:nvPr/>
          </p:nvCxnSpPr>
          <p:spPr>
            <a:xfrm>
              <a:off x="5327446" y="4679752"/>
              <a:ext cx="0" cy="735620"/>
            </a:xfrm>
            <a:prstGeom prst="straightConnector1">
              <a:avLst/>
            </a:pr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36" name="Group 135"/>
          <p:cNvGrpSpPr/>
          <p:nvPr/>
        </p:nvGrpSpPr>
        <p:grpSpPr>
          <a:xfrm>
            <a:off x="7017701" y="4693602"/>
            <a:ext cx="360215" cy="735624"/>
            <a:chOff x="7017701" y="4693602"/>
            <a:chExt cx="360215" cy="735624"/>
          </a:xfrm>
        </p:grpSpPr>
        <p:cxnSp>
          <p:nvCxnSpPr>
            <p:cNvPr id="103" name="Straight Arrow Connector 102"/>
            <p:cNvCxnSpPr/>
            <p:nvPr/>
          </p:nvCxnSpPr>
          <p:spPr>
            <a:xfrm>
              <a:off x="7017701" y="4693606"/>
              <a:ext cx="0" cy="735620"/>
            </a:xfrm>
            <a:prstGeom prst="straightConnector1">
              <a:avLst/>
            </a:pr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104" name="Straight Arrow Connector 103"/>
            <p:cNvCxnSpPr/>
            <p:nvPr/>
          </p:nvCxnSpPr>
          <p:spPr>
            <a:xfrm>
              <a:off x="7128536" y="4693606"/>
              <a:ext cx="0" cy="735620"/>
            </a:xfrm>
            <a:prstGeom prst="straightConnector1">
              <a:avLst/>
            </a:prstGeom>
            <a:noFill/>
            <a:ln>
              <a:solidFill>
                <a:srgbClr val="7030A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Arrow Connector 104"/>
            <p:cNvCxnSpPr/>
            <p:nvPr/>
          </p:nvCxnSpPr>
          <p:spPr>
            <a:xfrm>
              <a:off x="7253226" y="4693606"/>
              <a:ext cx="0" cy="735620"/>
            </a:xfrm>
            <a:prstGeom prst="straightConnector1">
              <a:avLst/>
            </a:pr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Arrow Connector 105"/>
            <p:cNvCxnSpPr/>
            <p:nvPr/>
          </p:nvCxnSpPr>
          <p:spPr>
            <a:xfrm>
              <a:off x="7377916" y="4693602"/>
              <a:ext cx="0" cy="735620"/>
            </a:xfrm>
            <a:prstGeom prst="straightConnector1">
              <a:avLst/>
            </a:pr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sp>
        <p:nvSpPr>
          <p:cNvPr id="111" name="TextBox 110"/>
          <p:cNvSpPr txBox="1"/>
          <p:nvPr/>
        </p:nvSpPr>
        <p:spPr>
          <a:xfrm>
            <a:off x="149965" y="5550122"/>
            <a:ext cx="1815177" cy="707886"/>
          </a:xfrm>
          <a:prstGeom prst="rect">
            <a:avLst/>
          </a:prstGeom>
          <a:noFill/>
        </p:spPr>
        <p:txBody>
          <a:bodyPr wrap="none" rtlCol="0">
            <a:spAutoFit/>
          </a:bodyPr>
          <a:lstStyle/>
          <a:p>
            <a:r>
              <a:rPr lang="en-US" sz="2000" dirty="0"/>
              <a:t>Existing Google</a:t>
            </a:r>
          </a:p>
          <a:p>
            <a:r>
              <a:rPr lang="en-US" sz="2000" dirty="0"/>
              <a:t>Infrastructure</a:t>
            </a:r>
          </a:p>
        </p:txBody>
      </p:sp>
      <p:grpSp>
        <p:nvGrpSpPr>
          <p:cNvPr id="138" name="Group 137"/>
          <p:cNvGrpSpPr/>
          <p:nvPr/>
        </p:nvGrpSpPr>
        <p:grpSpPr>
          <a:xfrm>
            <a:off x="8977741" y="4365952"/>
            <a:ext cx="2712576" cy="1514850"/>
            <a:chOff x="8977741" y="4365952"/>
            <a:chExt cx="2712576" cy="1514850"/>
          </a:xfrm>
        </p:grpSpPr>
        <p:cxnSp>
          <p:nvCxnSpPr>
            <p:cNvPr id="47" name="Elbow Connector 46"/>
            <p:cNvCxnSpPr>
              <a:endCxn id="11" idx="2"/>
            </p:cNvCxnSpPr>
            <p:nvPr/>
          </p:nvCxnSpPr>
          <p:spPr>
            <a:xfrm flipV="1">
              <a:off x="8977745" y="4687636"/>
              <a:ext cx="2376055" cy="939752"/>
            </a:xfrm>
            <a:prstGeom prst="bentConnector2">
              <a:avLst/>
            </a:prstGeom>
            <a:ln w="1905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flipV="1">
              <a:off x="8991595" y="4591395"/>
              <a:ext cx="2486896" cy="1132977"/>
            </a:xfrm>
            <a:prstGeom prst="bentConnector3">
              <a:avLst>
                <a:gd name="adj1" fmla="val 100139"/>
              </a:avLst>
            </a:prstGeom>
            <a:ln w="1905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Elbow Connector 130"/>
            <p:cNvCxnSpPr/>
            <p:nvPr/>
          </p:nvCxnSpPr>
          <p:spPr>
            <a:xfrm flipV="1">
              <a:off x="8977741" y="4476876"/>
              <a:ext cx="2625441" cy="1318868"/>
            </a:xfrm>
            <a:prstGeom prst="bentConnector3">
              <a:avLst>
                <a:gd name="adj1" fmla="val 100660"/>
              </a:avLst>
            </a:prstGeom>
            <a:ln w="1905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Elbow Connector 132"/>
            <p:cNvCxnSpPr/>
            <p:nvPr/>
          </p:nvCxnSpPr>
          <p:spPr>
            <a:xfrm flipV="1">
              <a:off x="9005596" y="4365952"/>
              <a:ext cx="2684721" cy="1514850"/>
            </a:xfrm>
            <a:prstGeom prst="bentConnector3">
              <a:avLst>
                <a:gd name="adj1" fmla="val 100057"/>
              </a:avLst>
            </a:prstGeom>
            <a:ln w="1905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Display 9"/>
          <p:cNvSpPr/>
          <p:nvPr/>
        </p:nvSpPr>
        <p:spPr>
          <a:xfrm rot="10800000">
            <a:off x="9706072" y="2673914"/>
            <a:ext cx="716491" cy="525605"/>
          </a:xfrm>
          <a:prstGeom prst="flowChartDisplay">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Delay 73"/>
          <p:cNvSpPr/>
          <p:nvPr/>
        </p:nvSpPr>
        <p:spPr>
          <a:xfrm rot="10800000">
            <a:off x="9678819" y="4699881"/>
            <a:ext cx="706169" cy="489484"/>
          </a:xfrm>
          <a:prstGeom prst="flowChartDelay">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p:cNvCxnSpPr>
            <a:stCxn id="11" idx="1"/>
            <a:endCxn id="74" idx="1"/>
          </p:cNvCxnSpPr>
          <p:nvPr/>
        </p:nvCxnSpPr>
        <p:spPr>
          <a:xfrm flipH="1">
            <a:off x="10384988" y="4260458"/>
            <a:ext cx="553175" cy="684165"/>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12"/>
          </p:nvPr>
        </p:nvSpPr>
        <p:spPr/>
        <p:txBody>
          <a:bodyPr/>
          <a:lstStyle/>
          <a:p>
            <a:fld id="{B607A49C-9C29-4B40-A71A-6258E0A888E7}" type="slidenum">
              <a:rPr lang="en-US" smtClean="0"/>
              <a:t>125</a:t>
            </a:fld>
            <a:endParaRPr lang="en-US"/>
          </a:p>
        </p:txBody>
      </p:sp>
      <p:sp>
        <p:nvSpPr>
          <p:cNvPr id="83" name="Rectangle 82"/>
          <p:cNvSpPr/>
          <p:nvPr/>
        </p:nvSpPr>
        <p:spPr>
          <a:xfrm>
            <a:off x="2480548" y="5641747"/>
            <a:ext cx="1445135" cy="687393"/>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Capacity Monitoring</a:t>
            </a:r>
          </a:p>
        </p:txBody>
      </p:sp>
      <p:sp>
        <p:nvSpPr>
          <p:cNvPr id="84" name="Rectangle 83"/>
          <p:cNvSpPr/>
          <p:nvPr/>
        </p:nvSpPr>
        <p:spPr>
          <a:xfrm>
            <a:off x="4136162" y="5641747"/>
            <a:ext cx="1440931" cy="687393"/>
          </a:xfrm>
          <a:prstGeom prst="rect">
            <a:avLst/>
          </a:prstGeom>
          <a:solidFill>
            <a:srgbClr val="942092">
              <a:alpha val="902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Health Monitoring</a:t>
            </a:r>
          </a:p>
        </p:txBody>
      </p:sp>
      <p:sp>
        <p:nvSpPr>
          <p:cNvPr id="86" name="Rectangle 85"/>
          <p:cNvSpPr/>
          <p:nvPr/>
        </p:nvSpPr>
        <p:spPr>
          <a:xfrm>
            <a:off x="5787572" y="5641746"/>
            <a:ext cx="1430691" cy="685800"/>
          </a:xfrm>
          <a:prstGeom prst="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75000"/>
                  </a:schemeClr>
                </a:solidFill>
              </a:rPr>
              <a:t>Load Monitoring</a:t>
            </a:r>
          </a:p>
        </p:txBody>
      </p:sp>
      <p:sp>
        <p:nvSpPr>
          <p:cNvPr id="87" name="Rectangle 86"/>
          <p:cNvSpPr/>
          <p:nvPr/>
        </p:nvSpPr>
        <p:spPr>
          <a:xfrm>
            <a:off x="7428742" y="5627388"/>
            <a:ext cx="1438162" cy="6858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Lease Manager</a:t>
            </a:r>
          </a:p>
        </p:txBody>
      </p:sp>
      <p:sp>
        <p:nvSpPr>
          <p:cNvPr id="70" name="Footer Placeholder 3"/>
          <p:cNvSpPr>
            <a:spLocks noGrp="1"/>
          </p:cNvSpPr>
          <p:nvPr>
            <p:ph type="ftr" sz="quarter" idx="11"/>
          </p:nvPr>
        </p:nvSpPr>
        <p:spPr>
          <a:xfrm>
            <a:off x="2345743" y="6614158"/>
            <a:ext cx="7619999" cy="365125"/>
          </a:xfrm>
        </p:spPr>
        <p:txBody>
          <a:bodyPr/>
          <a:lstStyle/>
          <a:p>
            <a:r>
              <a:rPr lang="en-US" dirty="0"/>
              <a:t>This slide was taken Slicer’s presentation OSDI`16 </a:t>
            </a:r>
          </a:p>
          <a:p>
            <a:endParaRPr lang="en-US" dirty="0"/>
          </a:p>
        </p:txBody>
      </p:sp>
    </p:spTree>
    <p:custDataLst>
      <p:tags r:id="rId1"/>
    </p:custDataLst>
    <p:extLst>
      <p:ext uri="{BB962C8B-B14F-4D97-AF65-F5344CB8AC3E}">
        <p14:creationId xmlns:p14="http://schemas.microsoft.com/office/powerpoint/2010/main" val="27043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repeatCount="0" fill="hold" grpId="0" nodeType="clickEffect">
                                  <p:stCondLst>
                                    <p:cond delay="0"/>
                                  </p:stCondLst>
                                  <p:childTnLst>
                                    <p:animClr clrSpc="rgb" dir="cw">
                                      <p:cBhvr>
                                        <p:cTn id="6" dur="1000" fill="hold"/>
                                        <p:tgtEl>
                                          <p:spTgt spid="11"/>
                                        </p:tgtEl>
                                        <p:attrNameLst>
                                          <p:attrName>fillcolor</p:attrName>
                                        </p:attrNameLst>
                                      </p:cBhvr>
                                      <p:to>
                                        <a:srgbClr val="FF2600"/>
                                      </p:to>
                                    </p:animClr>
                                    <p:set>
                                      <p:cBhvr>
                                        <p:cTn id="7" dur="1000" fill="hold"/>
                                        <p:tgtEl>
                                          <p:spTgt spid="11"/>
                                        </p:tgtEl>
                                        <p:attrNameLst>
                                          <p:attrName>fill.type</p:attrName>
                                        </p:attrNameLst>
                                      </p:cBhvr>
                                      <p:to>
                                        <p:strVal val="solid"/>
                                      </p:to>
                                    </p:set>
                                    <p:set>
                                      <p:cBhvr>
                                        <p:cTn id="8" dur="1000" fill="hold"/>
                                        <p:tgtEl>
                                          <p:spTgt spid="1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11"/>
                                        </p:tgtEl>
                                        <p:attrNameLst>
                                          <p:attrName>fillcolor</p:attrName>
                                        </p:attrNameLst>
                                      </p:cBhvr>
                                      <p:to>
                                        <a:srgbClr val="548234"/>
                                      </p:to>
                                    </p:animClr>
                                    <p:set>
                                      <p:cBhvr>
                                        <p:cTn id="13" dur="500" fill="hold"/>
                                        <p:tgtEl>
                                          <p:spTgt spid="11"/>
                                        </p:tgtEl>
                                        <p:attrNameLst>
                                          <p:attrName>fill.type</p:attrName>
                                        </p:attrNameLst>
                                      </p:cBhvr>
                                      <p:to>
                                        <p:strVal val="solid"/>
                                      </p:to>
                                    </p:set>
                                    <p:set>
                                      <p:cBhvr>
                                        <p:cTn id="14" dur="500" fill="hold"/>
                                        <p:tgtEl>
                                          <p:spTgt spid="11"/>
                                        </p:tgtEl>
                                        <p:attrNameLst>
                                          <p:attrName>fill.on</p:attrName>
                                        </p:attrNameLst>
                                      </p:cBhvr>
                                      <p:to>
                                        <p:strVal val="true"/>
                                      </p:to>
                                    </p:set>
                                  </p:childTnLst>
                                </p:cTn>
                              </p:par>
                            </p:childTnLst>
                          </p:cTn>
                        </p:par>
                        <p:par>
                          <p:cTn id="15" fill="hold">
                            <p:stCondLst>
                              <p:cond delay="500"/>
                            </p:stCondLst>
                            <p:childTnLst>
                              <p:par>
                                <p:cTn id="16" presetID="1" presetClass="emph" presetSubtype="2" fill="hold" grpId="0" nodeType="afterEffect">
                                  <p:stCondLst>
                                    <p:cond delay="0"/>
                                  </p:stCondLst>
                                  <p:childTnLst>
                                    <p:animClr clrSpc="rgb" dir="cw">
                                      <p:cBhvr>
                                        <p:cTn id="17" dur="1000" fill="hold"/>
                                        <p:tgtEl>
                                          <p:spTgt spid="34"/>
                                        </p:tgtEl>
                                        <p:attrNameLst>
                                          <p:attrName>fillcolor</p:attrName>
                                        </p:attrNameLst>
                                      </p:cBhvr>
                                      <p:to>
                                        <a:srgbClr val="FF2600"/>
                                      </p:to>
                                    </p:animClr>
                                    <p:set>
                                      <p:cBhvr>
                                        <p:cTn id="18" dur="1000" fill="hold"/>
                                        <p:tgtEl>
                                          <p:spTgt spid="34"/>
                                        </p:tgtEl>
                                        <p:attrNameLst>
                                          <p:attrName>fill.type</p:attrName>
                                        </p:attrNameLst>
                                      </p:cBhvr>
                                      <p:to>
                                        <p:strVal val="solid"/>
                                      </p:to>
                                    </p:set>
                                    <p:set>
                                      <p:cBhvr>
                                        <p:cTn id="19" dur="1000" fill="hold"/>
                                        <p:tgtEl>
                                          <p:spTgt spid="34"/>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mph" presetSubtype="2" fill="hold" nodeType="clickEffect">
                                  <p:stCondLst>
                                    <p:cond delay="0"/>
                                  </p:stCondLst>
                                  <p:childTnLst>
                                    <p:animClr clrSpc="rgb" dir="cw">
                                      <p:cBhvr>
                                        <p:cTn id="23" dur="2000" fill="hold"/>
                                        <p:tgtEl>
                                          <p:spTgt spid="34"/>
                                        </p:tgtEl>
                                        <p:attrNameLst>
                                          <p:attrName>fillcolor</p:attrName>
                                        </p:attrNameLst>
                                      </p:cBhvr>
                                      <p:to>
                                        <a:srgbClr val="F8F8F8"/>
                                      </p:to>
                                    </p:animClr>
                                    <p:set>
                                      <p:cBhvr>
                                        <p:cTn id="24" dur="2000" fill="hold"/>
                                        <p:tgtEl>
                                          <p:spTgt spid="34"/>
                                        </p:tgtEl>
                                        <p:attrNameLst>
                                          <p:attrName>fill.type</p:attrName>
                                        </p:attrNameLst>
                                      </p:cBhvr>
                                      <p:to>
                                        <p:strVal val="solid"/>
                                      </p:to>
                                    </p:set>
                                    <p:set>
                                      <p:cBhvr>
                                        <p:cTn id="25" dur="2000" fill="hold"/>
                                        <p:tgtEl>
                                          <p:spTgt spid="34"/>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 presetClass="emph" presetSubtype="2" repeatCount="0" fill="hold" nodeType="clickEffect">
                                  <p:stCondLst>
                                    <p:cond delay="0"/>
                                  </p:stCondLst>
                                  <p:childTnLst>
                                    <p:animClr clrSpc="rgb" dir="cw">
                                      <p:cBhvr>
                                        <p:cTn id="29" dur="1000" fill="hold"/>
                                        <p:tgtEl>
                                          <p:spTgt spid="8"/>
                                        </p:tgtEl>
                                        <p:attrNameLst>
                                          <p:attrName>fillcolor</p:attrName>
                                        </p:attrNameLst>
                                      </p:cBhvr>
                                      <p:to>
                                        <a:srgbClr val="FF2600"/>
                                      </p:to>
                                    </p:animClr>
                                    <p:set>
                                      <p:cBhvr>
                                        <p:cTn id="30" dur="1000" fill="hold"/>
                                        <p:tgtEl>
                                          <p:spTgt spid="8"/>
                                        </p:tgtEl>
                                        <p:attrNameLst>
                                          <p:attrName>fill.type</p:attrName>
                                        </p:attrNameLst>
                                      </p:cBhvr>
                                      <p:to>
                                        <p:strVal val="solid"/>
                                      </p:to>
                                    </p:set>
                                    <p:set>
                                      <p:cBhvr>
                                        <p:cTn id="31" dur="1000" fill="hold"/>
                                        <p:tgtEl>
                                          <p:spTgt spid="8"/>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mph" presetSubtype="2" fill="hold" nodeType="clickEffect">
                                  <p:stCondLst>
                                    <p:cond delay="0"/>
                                  </p:stCondLst>
                                  <p:childTnLst>
                                    <p:animClr clrSpc="rgb" dir="cw">
                                      <p:cBhvr>
                                        <p:cTn id="35" dur="10" fill="hold"/>
                                        <p:tgtEl>
                                          <p:spTgt spid="8"/>
                                        </p:tgtEl>
                                        <p:attrNameLst>
                                          <p:attrName>fillcolor</p:attrName>
                                        </p:attrNameLst>
                                      </p:cBhvr>
                                      <p:to>
                                        <a:srgbClr val="FEE79A"/>
                                      </p:to>
                                    </p:animClr>
                                    <p:set>
                                      <p:cBhvr>
                                        <p:cTn id="36" dur="10" fill="hold"/>
                                        <p:tgtEl>
                                          <p:spTgt spid="8"/>
                                        </p:tgtEl>
                                        <p:attrNameLst>
                                          <p:attrName>fill.type</p:attrName>
                                        </p:attrNameLst>
                                      </p:cBhvr>
                                      <p:to>
                                        <p:strVal val="solid"/>
                                      </p:to>
                                    </p:set>
                                    <p:set>
                                      <p:cBhvr>
                                        <p:cTn id="37" dur="10" fill="hold"/>
                                        <p:tgtEl>
                                          <p:spTgt spid="8"/>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2000" fill="hold"/>
                                        <p:tgtEl>
                                          <p:spTgt spid="57"/>
                                        </p:tgtEl>
                                        <p:attrNameLst>
                                          <p:attrName>fillcolor</p:attrName>
                                        </p:attrNameLst>
                                      </p:cBhvr>
                                      <p:to>
                                        <a:srgbClr val="FF2600"/>
                                      </p:to>
                                    </p:animClr>
                                    <p:set>
                                      <p:cBhvr>
                                        <p:cTn id="42" dur="2000" fill="hold"/>
                                        <p:tgtEl>
                                          <p:spTgt spid="57"/>
                                        </p:tgtEl>
                                        <p:attrNameLst>
                                          <p:attrName>fill.type</p:attrName>
                                        </p:attrNameLst>
                                      </p:cBhvr>
                                      <p:to>
                                        <p:strVal val="solid"/>
                                      </p:to>
                                    </p:set>
                                    <p:set>
                                      <p:cBhvr>
                                        <p:cTn id="43" dur="2000" fill="hold"/>
                                        <p:tgtEl>
                                          <p:spTgt spid="57"/>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2000" fill="hold"/>
                                        <p:tgtEl>
                                          <p:spTgt spid="74"/>
                                        </p:tgtEl>
                                        <p:attrNameLst>
                                          <p:attrName>fillcolor</p:attrName>
                                        </p:attrNameLst>
                                      </p:cBhvr>
                                      <p:to>
                                        <a:srgbClr val="FF2600"/>
                                      </p:to>
                                    </p:animClr>
                                    <p:set>
                                      <p:cBhvr>
                                        <p:cTn id="46" dur="2000" fill="hold"/>
                                        <p:tgtEl>
                                          <p:spTgt spid="74"/>
                                        </p:tgtEl>
                                        <p:attrNameLst>
                                          <p:attrName>fill.type</p:attrName>
                                        </p:attrNameLst>
                                      </p:cBhvr>
                                      <p:to>
                                        <p:strVal val="solid"/>
                                      </p:to>
                                    </p:set>
                                    <p:set>
                                      <p:cBhvr>
                                        <p:cTn id="47" dur="2000" fill="hold"/>
                                        <p:tgtEl>
                                          <p:spTgt spid="74"/>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1" presetClass="emph" presetSubtype="2" fill="hold" nodeType="clickEffect">
                                  <p:stCondLst>
                                    <p:cond delay="0"/>
                                  </p:stCondLst>
                                  <p:childTnLst>
                                    <p:animClr clrSpc="rgb" dir="cw">
                                      <p:cBhvr>
                                        <p:cTn id="51" dur="2000" fill="hold"/>
                                        <p:tgtEl>
                                          <p:spTgt spid="57"/>
                                        </p:tgtEl>
                                        <p:attrNameLst>
                                          <p:attrName>fillcolor</p:attrName>
                                        </p:attrNameLst>
                                      </p:cBhvr>
                                      <p:to>
                                        <a:srgbClr val="548234"/>
                                      </p:to>
                                    </p:animClr>
                                    <p:set>
                                      <p:cBhvr>
                                        <p:cTn id="52" dur="2000" fill="hold"/>
                                        <p:tgtEl>
                                          <p:spTgt spid="57"/>
                                        </p:tgtEl>
                                        <p:attrNameLst>
                                          <p:attrName>fill.type</p:attrName>
                                        </p:attrNameLst>
                                      </p:cBhvr>
                                      <p:to>
                                        <p:strVal val="solid"/>
                                      </p:to>
                                    </p:set>
                                    <p:set>
                                      <p:cBhvr>
                                        <p:cTn id="53" dur="2000" fill="hold"/>
                                        <p:tgtEl>
                                          <p:spTgt spid="57"/>
                                        </p:tgtEl>
                                        <p:attrNameLst>
                                          <p:attrName>fill.on</p:attrName>
                                        </p:attrNameLst>
                                      </p:cBhvr>
                                      <p:to>
                                        <p:strVal val="true"/>
                                      </p:to>
                                    </p:set>
                                  </p:childTnLst>
                                </p:cTn>
                              </p:par>
                              <p:par>
                                <p:cTn id="54" presetID="1" presetClass="emph" presetSubtype="2" fill="hold" nodeType="withEffect">
                                  <p:stCondLst>
                                    <p:cond delay="0"/>
                                  </p:stCondLst>
                                  <p:childTnLst>
                                    <p:animClr clrSpc="rgb" dir="cw">
                                      <p:cBhvr>
                                        <p:cTn id="55" dur="2000" fill="hold"/>
                                        <p:tgtEl>
                                          <p:spTgt spid="74"/>
                                        </p:tgtEl>
                                        <p:attrNameLst>
                                          <p:attrName>fillcolor</p:attrName>
                                        </p:attrNameLst>
                                      </p:cBhvr>
                                      <p:to>
                                        <a:srgbClr val="548234"/>
                                      </p:to>
                                    </p:animClr>
                                    <p:set>
                                      <p:cBhvr>
                                        <p:cTn id="56" dur="2000" fill="hold"/>
                                        <p:tgtEl>
                                          <p:spTgt spid="74"/>
                                        </p:tgtEl>
                                        <p:attrNameLst>
                                          <p:attrName>fill.type</p:attrName>
                                        </p:attrNameLst>
                                      </p:cBhvr>
                                      <p:to>
                                        <p:strVal val="solid"/>
                                      </p:to>
                                    </p:set>
                                    <p:set>
                                      <p:cBhvr>
                                        <p:cTn id="57" dur="2000" fill="hold"/>
                                        <p:tgtEl>
                                          <p:spTgt spid="74"/>
                                        </p:tgtEl>
                                        <p:attrNameLst>
                                          <p:attrName>fill.on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1" presetClass="emph" presetSubtype="2" fill="hold" nodeType="clickEffect">
                                  <p:stCondLst>
                                    <p:cond delay="0"/>
                                  </p:stCondLst>
                                  <p:childTnLst>
                                    <p:animClr clrSpc="rgb" dir="cw">
                                      <p:cBhvr>
                                        <p:cTn id="61" dur="2000" fill="hold"/>
                                        <p:tgtEl>
                                          <p:spTgt spid="10"/>
                                        </p:tgtEl>
                                        <p:attrNameLst>
                                          <p:attrName>fillcolor</p:attrName>
                                        </p:attrNameLst>
                                      </p:cBhvr>
                                      <p:to>
                                        <a:srgbClr val="FF2600"/>
                                      </p:to>
                                    </p:animClr>
                                    <p:set>
                                      <p:cBhvr>
                                        <p:cTn id="62" dur="2000" fill="hold"/>
                                        <p:tgtEl>
                                          <p:spTgt spid="10"/>
                                        </p:tgtEl>
                                        <p:attrNameLst>
                                          <p:attrName>fill.type</p:attrName>
                                        </p:attrNameLst>
                                      </p:cBhvr>
                                      <p:to>
                                        <p:strVal val="solid"/>
                                      </p:to>
                                    </p:set>
                                    <p:set>
                                      <p:cBhvr>
                                        <p:cTn id="63" dur="20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Summarize</a:t>
            </a:r>
          </a:p>
        </p:txBody>
      </p:sp>
      <p:sp>
        <p:nvSpPr>
          <p:cNvPr id="3" name="Content Placeholder 2"/>
          <p:cNvSpPr>
            <a:spLocks noGrp="1"/>
          </p:cNvSpPr>
          <p:nvPr>
            <p:ph idx="1"/>
          </p:nvPr>
        </p:nvSpPr>
        <p:spPr>
          <a:xfrm>
            <a:off x="2589212" y="2133600"/>
            <a:ext cx="8915400" cy="4432300"/>
          </a:xfrm>
        </p:spPr>
        <p:txBody>
          <a:bodyPr>
            <a:normAutofit lnSpcReduction="10000"/>
          </a:bodyPr>
          <a:lstStyle/>
          <a:p>
            <a:r>
              <a:rPr lang="en-US" dirty="0"/>
              <a:t>Replacement Policy</a:t>
            </a:r>
          </a:p>
          <a:p>
            <a:r>
              <a:rPr lang="en-US" dirty="0"/>
              <a:t>Partitioning caches</a:t>
            </a:r>
          </a:p>
          <a:p>
            <a:pPr lvl="1"/>
            <a:r>
              <a:rPr lang="en-US" dirty="0"/>
              <a:t>Fragmentation</a:t>
            </a:r>
          </a:p>
          <a:p>
            <a:pPr lvl="2"/>
            <a:r>
              <a:rPr lang="en-US" dirty="0"/>
              <a:t>Cliffhangers</a:t>
            </a:r>
          </a:p>
          <a:p>
            <a:pPr lvl="2"/>
            <a:r>
              <a:rPr lang="en-US" dirty="0"/>
              <a:t>Cuckoo hashing</a:t>
            </a:r>
          </a:p>
          <a:p>
            <a:r>
              <a:rPr lang="en-US" dirty="0"/>
              <a:t>Cluster management</a:t>
            </a:r>
          </a:p>
          <a:p>
            <a:pPr lvl="1"/>
            <a:r>
              <a:rPr lang="en-US" dirty="0" err="1"/>
              <a:t>Memcached</a:t>
            </a:r>
            <a:endParaRPr lang="en-US" dirty="0"/>
          </a:p>
          <a:p>
            <a:pPr lvl="1"/>
            <a:r>
              <a:rPr lang="en-US" dirty="0" err="1"/>
              <a:t>Redis</a:t>
            </a:r>
            <a:endParaRPr lang="en-US" dirty="0"/>
          </a:p>
          <a:p>
            <a:r>
              <a:rPr lang="en-US" dirty="0"/>
              <a:t>Cross-datacenter caching</a:t>
            </a:r>
          </a:p>
          <a:p>
            <a:pPr lvl="1"/>
            <a:r>
              <a:rPr lang="en-US" dirty="0" err="1"/>
              <a:t>Memcache</a:t>
            </a:r>
            <a:r>
              <a:rPr lang="en-US" dirty="0"/>
              <a:t> at Facebook</a:t>
            </a:r>
          </a:p>
          <a:p>
            <a:pPr lvl="1"/>
            <a:r>
              <a:rPr lang="en-US" dirty="0"/>
              <a:t>Domain knowledge caching</a:t>
            </a:r>
          </a:p>
          <a:p>
            <a:pPr lvl="2"/>
            <a:r>
              <a:rPr lang="en-US" dirty="0"/>
              <a:t>Tao at Facebook</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126</a:t>
            </a:fld>
            <a:endParaRPr lang="en-US" dirty="0"/>
          </a:p>
        </p:txBody>
      </p:sp>
    </p:spTree>
    <p:extLst>
      <p:ext uri="{BB962C8B-B14F-4D97-AF65-F5344CB8AC3E}">
        <p14:creationId xmlns:p14="http://schemas.microsoft.com/office/powerpoint/2010/main" val="106642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Summarize</a:t>
            </a:r>
          </a:p>
        </p:txBody>
      </p:sp>
      <p:sp>
        <p:nvSpPr>
          <p:cNvPr id="3" name="Content Placeholder 2"/>
          <p:cNvSpPr>
            <a:spLocks noGrp="1"/>
          </p:cNvSpPr>
          <p:nvPr>
            <p:ph idx="1"/>
          </p:nvPr>
        </p:nvSpPr>
        <p:spPr>
          <a:xfrm>
            <a:off x="2589212" y="2133600"/>
            <a:ext cx="8915400" cy="4432300"/>
          </a:xfrm>
        </p:spPr>
        <p:txBody>
          <a:bodyPr>
            <a:normAutofit/>
          </a:bodyPr>
          <a:lstStyle/>
          <a:p>
            <a:r>
              <a:rPr lang="en-US" dirty="0"/>
              <a:t>Hardware supported distributed caches</a:t>
            </a:r>
          </a:p>
          <a:p>
            <a:pPr lvl="1"/>
            <a:r>
              <a:rPr lang="en-US" dirty="0" err="1"/>
              <a:t>FaRM</a:t>
            </a:r>
            <a:endParaRPr lang="en-US" dirty="0"/>
          </a:p>
          <a:p>
            <a:pPr lvl="1"/>
            <a:r>
              <a:rPr lang="en-US" dirty="0"/>
              <a:t>MICA</a:t>
            </a:r>
          </a:p>
          <a:p>
            <a:r>
              <a:rPr lang="en-US" dirty="0"/>
              <a:t>Caching as a service</a:t>
            </a:r>
          </a:p>
          <a:p>
            <a:pPr lvl="1"/>
            <a:r>
              <a:rPr lang="en-US" dirty="0" err="1"/>
              <a:t>Memcachier</a:t>
            </a:r>
            <a:endParaRPr lang="en-US" dirty="0"/>
          </a:p>
          <a:p>
            <a:pPr lvl="1"/>
            <a:r>
              <a:rPr lang="en-US" dirty="0" err="1"/>
              <a:t>ElastiCache</a:t>
            </a:r>
            <a:endParaRPr lang="en-US" dirty="0"/>
          </a:p>
          <a:p>
            <a:r>
              <a:rPr lang="en-US" dirty="0"/>
              <a:t>Fairness for Caching</a:t>
            </a:r>
          </a:p>
          <a:p>
            <a:pPr lvl="1"/>
            <a:r>
              <a:rPr lang="en-US" dirty="0" err="1"/>
              <a:t>FairRide</a:t>
            </a:r>
            <a:endParaRPr lang="en-US" dirty="0"/>
          </a:p>
          <a:p>
            <a:r>
              <a:rPr lang="en-US" dirty="0" err="1"/>
              <a:t>Autosharding</a:t>
            </a:r>
            <a:endParaRPr lang="en-US" dirty="0"/>
          </a:p>
          <a:p>
            <a:pPr lvl="1"/>
            <a:r>
              <a:rPr lang="en-US" dirty="0"/>
              <a:t>Slicer</a:t>
            </a:r>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127</a:t>
            </a:fld>
            <a:endParaRPr lang="en-US" dirty="0"/>
          </a:p>
        </p:txBody>
      </p:sp>
    </p:spTree>
    <p:extLst>
      <p:ext uri="{BB962C8B-B14F-4D97-AF65-F5344CB8AC3E}">
        <p14:creationId xmlns:p14="http://schemas.microsoft.com/office/powerpoint/2010/main" val="190999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problems</a:t>
            </a:r>
          </a:p>
        </p:txBody>
      </p:sp>
      <p:sp>
        <p:nvSpPr>
          <p:cNvPr id="3" name="Content Placeholder 2"/>
          <p:cNvSpPr>
            <a:spLocks noGrp="1"/>
          </p:cNvSpPr>
          <p:nvPr>
            <p:ph idx="1"/>
          </p:nvPr>
        </p:nvSpPr>
        <p:spPr/>
        <p:txBody>
          <a:bodyPr/>
          <a:lstStyle/>
          <a:p>
            <a:r>
              <a:rPr lang="en-US" dirty="0"/>
              <a:t>Load balancing and Utilization</a:t>
            </a:r>
          </a:p>
          <a:p>
            <a:pPr lvl="1"/>
            <a:r>
              <a:rPr lang="en-US" dirty="0"/>
              <a:t>Distributed keys equally between shards</a:t>
            </a:r>
          </a:p>
          <a:p>
            <a:pPr lvl="2"/>
            <a:r>
              <a:rPr lang="en-US" dirty="0"/>
              <a:t>Memory utilization </a:t>
            </a:r>
          </a:p>
          <a:p>
            <a:pPr lvl="1"/>
            <a:r>
              <a:rPr lang="en-US" dirty="0"/>
              <a:t>Load per key (Hotspots problem)</a:t>
            </a:r>
          </a:p>
          <a:p>
            <a:pPr lvl="2"/>
            <a:r>
              <a:rPr lang="en-US" dirty="0"/>
              <a:t>Re-</a:t>
            </a:r>
            <a:r>
              <a:rPr lang="en-US" dirty="0" err="1"/>
              <a:t>Sharding</a:t>
            </a:r>
            <a:endParaRPr lang="en-US" dirty="0"/>
          </a:p>
          <a:p>
            <a:pPr lvl="3"/>
            <a:r>
              <a:rPr lang="en-US" dirty="0"/>
              <a:t>Mapping?</a:t>
            </a:r>
          </a:p>
          <a:p>
            <a:pPr lvl="2"/>
            <a:r>
              <a:rPr lang="en-US" dirty="0"/>
              <a:t>Replication</a:t>
            </a:r>
          </a:p>
          <a:p>
            <a:pPr lvl="3"/>
            <a:r>
              <a:rPr lang="en-US" dirty="0"/>
              <a:t>Propagate updates</a:t>
            </a:r>
          </a:p>
          <a:p>
            <a:pPr lvl="3"/>
            <a:r>
              <a:rPr lang="en-US" dirty="0"/>
              <a:t>Consistency vs Latency</a:t>
            </a:r>
          </a:p>
          <a:p>
            <a:pPr lvl="1"/>
            <a:r>
              <a:rPr lang="en-US" dirty="0"/>
              <a:t>Geo-replication</a:t>
            </a:r>
          </a:p>
          <a:p>
            <a:pPr lvl="2"/>
            <a:r>
              <a:rPr lang="en-US" dirty="0"/>
              <a:t>Consistency vs Latency</a:t>
            </a:r>
          </a:p>
          <a:p>
            <a:pPr lvl="2"/>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128</a:t>
            </a:fld>
            <a:endParaRPr lang="en-US" dirty="0"/>
          </a:p>
        </p:txBody>
      </p:sp>
    </p:spTree>
    <p:extLst>
      <p:ext uri="{BB962C8B-B14F-4D97-AF65-F5344CB8AC3E}">
        <p14:creationId xmlns:p14="http://schemas.microsoft.com/office/powerpoint/2010/main" val="4459212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problems</a:t>
            </a:r>
          </a:p>
        </p:txBody>
      </p:sp>
      <p:sp>
        <p:nvSpPr>
          <p:cNvPr id="3" name="Content Placeholder 2"/>
          <p:cNvSpPr>
            <a:spLocks noGrp="1"/>
          </p:cNvSpPr>
          <p:nvPr>
            <p:ph idx="1"/>
          </p:nvPr>
        </p:nvSpPr>
        <p:spPr/>
        <p:txBody>
          <a:bodyPr/>
          <a:lstStyle/>
          <a:p>
            <a:r>
              <a:rPr lang="en-US" dirty="0"/>
              <a:t>Domain-knowledge caching</a:t>
            </a:r>
          </a:p>
          <a:p>
            <a:pPr lvl="1"/>
            <a:r>
              <a:rPr lang="en-US" dirty="0"/>
              <a:t>Caching for distributed real time analytics</a:t>
            </a:r>
          </a:p>
          <a:p>
            <a:r>
              <a:rPr lang="en-US" dirty="0"/>
              <a:t>Advances in Hardware</a:t>
            </a:r>
          </a:p>
          <a:p>
            <a:pPr lvl="1"/>
            <a:r>
              <a:rPr lang="en-US" dirty="0"/>
              <a:t>SDN</a:t>
            </a:r>
          </a:p>
          <a:p>
            <a:pPr lvl="1"/>
            <a:r>
              <a:rPr lang="en-US" dirty="0"/>
              <a:t>RDMA</a:t>
            </a:r>
          </a:p>
          <a:p>
            <a:pPr lvl="1"/>
            <a:r>
              <a:rPr lang="en-US" dirty="0"/>
              <a:t>NVM</a:t>
            </a:r>
          </a:p>
          <a:p>
            <a:pPr lvl="1"/>
            <a:r>
              <a:rPr lang="en-US" dirty="0"/>
              <a:t>SSDs</a:t>
            </a:r>
          </a:p>
          <a:p>
            <a:r>
              <a:rPr lang="en-US" dirty="0"/>
              <a:t>Datacenters</a:t>
            </a:r>
          </a:p>
          <a:p>
            <a:pPr lvl="1"/>
            <a:r>
              <a:rPr lang="en-US" dirty="0"/>
              <a:t>Edge and </a:t>
            </a:r>
            <a:r>
              <a:rPr lang="en-US"/>
              <a:t>Fog computing</a:t>
            </a:r>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129</a:t>
            </a:fld>
            <a:endParaRPr lang="en-US" dirty="0"/>
          </a:p>
        </p:txBody>
      </p:sp>
    </p:spTree>
    <p:extLst>
      <p:ext uri="{BB962C8B-B14F-4D97-AF65-F5344CB8AC3E}">
        <p14:creationId xmlns:p14="http://schemas.microsoft.com/office/powerpoint/2010/main" val="1456816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Nowadays Architecture</a:t>
            </a:r>
          </a:p>
        </p:txBody>
      </p:sp>
      <p:sp>
        <p:nvSpPr>
          <p:cNvPr id="28" name="Flowchart: Magnetic Disk 27"/>
          <p:cNvSpPr/>
          <p:nvPr/>
        </p:nvSpPr>
        <p:spPr>
          <a:xfrm>
            <a:off x="10066894" y="1854507"/>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37" name="Smiley Face 36"/>
          <p:cNvSpPr/>
          <p:nvPr/>
        </p:nvSpPr>
        <p:spPr>
          <a:xfrm>
            <a:off x="2390621" y="244767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Smiley Face 37"/>
          <p:cNvSpPr/>
          <p:nvPr/>
        </p:nvSpPr>
        <p:spPr>
          <a:xfrm>
            <a:off x="2385537" y="308098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Smiley Face 38"/>
          <p:cNvSpPr/>
          <p:nvPr/>
        </p:nvSpPr>
        <p:spPr>
          <a:xfrm>
            <a:off x="2371044" y="376829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0" name="Smiley Face 39"/>
          <p:cNvSpPr/>
          <p:nvPr/>
        </p:nvSpPr>
        <p:spPr>
          <a:xfrm>
            <a:off x="2362844" y="441367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Smiley Face 40"/>
          <p:cNvSpPr/>
          <p:nvPr/>
        </p:nvSpPr>
        <p:spPr>
          <a:xfrm>
            <a:off x="2362843" y="5140846"/>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Smiley Face 41"/>
          <p:cNvSpPr/>
          <p:nvPr/>
        </p:nvSpPr>
        <p:spPr>
          <a:xfrm>
            <a:off x="2362144" y="5868015"/>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4" name="Flowchart: Magnetic Disk 53"/>
          <p:cNvSpPr/>
          <p:nvPr/>
        </p:nvSpPr>
        <p:spPr>
          <a:xfrm>
            <a:off x="10216555" y="1971221"/>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0" name="Flowchart: Magnetic Disk 59"/>
          <p:cNvSpPr/>
          <p:nvPr/>
        </p:nvSpPr>
        <p:spPr>
          <a:xfrm>
            <a:off x="10058703" y="3993681"/>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1" name="Flowchart: Magnetic Disk 60"/>
          <p:cNvSpPr/>
          <p:nvPr/>
        </p:nvSpPr>
        <p:spPr>
          <a:xfrm>
            <a:off x="10208364" y="4110395"/>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2" name="Flowchart: Magnetic Disk 61"/>
          <p:cNvSpPr/>
          <p:nvPr/>
        </p:nvSpPr>
        <p:spPr>
          <a:xfrm>
            <a:off x="10058703" y="5178132"/>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3" name="Flowchart: Magnetic Disk 62"/>
          <p:cNvSpPr/>
          <p:nvPr/>
        </p:nvSpPr>
        <p:spPr>
          <a:xfrm>
            <a:off x="10208364" y="5294846"/>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3" name="Rectangle 2"/>
          <p:cNvSpPr/>
          <p:nvPr/>
        </p:nvSpPr>
        <p:spPr>
          <a:xfrm>
            <a:off x="9677481" y="6042992"/>
            <a:ext cx="2358216" cy="72900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Partitioned and replicated</a:t>
            </a:r>
          </a:p>
        </p:txBody>
      </p:sp>
      <p:sp>
        <p:nvSpPr>
          <p:cNvPr id="100" name="Rectangle 99"/>
          <p:cNvSpPr/>
          <p:nvPr/>
        </p:nvSpPr>
        <p:spPr>
          <a:xfrm>
            <a:off x="5637653" y="1879699"/>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5637653" y="2883719"/>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639561" y="3978662"/>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637653" y="6042991"/>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rot="5400000">
            <a:off x="2850204" y="4116573"/>
            <a:ext cx="4918365" cy="444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Load Balancer</a:t>
            </a:r>
          </a:p>
        </p:txBody>
      </p:sp>
      <p:sp>
        <p:nvSpPr>
          <p:cNvPr id="109" name="Right Arrow 74"/>
          <p:cNvSpPr/>
          <p:nvPr/>
        </p:nvSpPr>
        <p:spPr>
          <a:xfrm>
            <a:off x="3276916" y="3590736"/>
            <a:ext cx="1584753" cy="104653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110" name="TextBox 109"/>
          <p:cNvSpPr txBox="1"/>
          <p:nvPr/>
        </p:nvSpPr>
        <p:spPr>
          <a:xfrm>
            <a:off x="1821562" y="1169303"/>
            <a:ext cx="1661026" cy="584775"/>
          </a:xfrm>
          <a:prstGeom prst="rect">
            <a:avLst/>
          </a:prstGeom>
          <a:noFill/>
        </p:spPr>
        <p:txBody>
          <a:bodyPr wrap="square" rtlCol="0">
            <a:spAutoFit/>
          </a:bodyPr>
          <a:lstStyle/>
          <a:p>
            <a:r>
              <a:rPr lang="en-US" sz="1600" dirty="0"/>
              <a:t>Millions of</a:t>
            </a:r>
          </a:p>
          <a:p>
            <a:r>
              <a:rPr lang="en-US" sz="1600" dirty="0"/>
              <a:t>end-users</a:t>
            </a:r>
          </a:p>
        </p:txBody>
      </p:sp>
      <p:sp>
        <p:nvSpPr>
          <p:cNvPr id="111" name="TextBox 110"/>
          <p:cNvSpPr txBox="1"/>
          <p:nvPr/>
        </p:nvSpPr>
        <p:spPr>
          <a:xfrm>
            <a:off x="3120706" y="1180334"/>
            <a:ext cx="1716804" cy="1077218"/>
          </a:xfrm>
          <a:prstGeom prst="rect">
            <a:avLst/>
          </a:prstGeom>
          <a:noFill/>
        </p:spPr>
        <p:txBody>
          <a:bodyPr wrap="square" rtlCol="0">
            <a:spAutoFit/>
          </a:bodyPr>
          <a:lstStyle/>
          <a:p>
            <a:r>
              <a:rPr lang="en-US" sz="1600" dirty="0"/>
              <a:t>Page-load and page-update</a:t>
            </a:r>
          </a:p>
          <a:p>
            <a:r>
              <a:rPr lang="en-US" sz="1600" dirty="0"/>
              <a:t>stream(millions/sec)</a:t>
            </a:r>
          </a:p>
        </p:txBody>
      </p:sp>
      <p:sp>
        <p:nvSpPr>
          <p:cNvPr id="112" name="TextBox 111"/>
          <p:cNvSpPr txBox="1"/>
          <p:nvPr/>
        </p:nvSpPr>
        <p:spPr>
          <a:xfrm>
            <a:off x="7460411" y="1192132"/>
            <a:ext cx="2213555" cy="584775"/>
          </a:xfrm>
          <a:prstGeom prst="rect">
            <a:avLst/>
          </a:prstGeom>
          <a:noFill/>
        </p:spPr>
        <p:txBody>
          <a:bodyPr wrap="square" rtlCol="0">
            <a:spAutoFit/>
          </a:bodyPr>
          <a:lstStyle/>
          <a:p>
            <a:r>
              <a:rPr lang="en-US" sz="1600" dirty="0"/>
              <a:t>Billions of key lookups per second</a:t>
            </a:r>
          </a:p>
        </p:txBody>
      </p:sp>
      <p:sp>
        <p:nvSpPr>
          <p:cNvPr id="113" name="TextBox 112"/>
          <p:cNvSpPr txBox="1"/>
          <p:nvPr/>
        </p:nvSpPr>
        <p:spPr>
          <a:xfrm>
            <a:off x="4881762" y="1182112"/>
            <a:ext cx="2328263" cy="584775"/>
          </a:xfrm>
          <a:prstGeom prst="rect">
            <a:avLst/>
          </a:prstGeom>
          <a:noFill/>
        </p:spPr>
        <p:txBody>
          <a:bodyPr wrap="square" rtlCol="0">
            <a:spAutoFit/>
          </a:bodyPr>
          <a:lstStyle/>
          <a:p>
            <a:r>
              <a:rPr lang="en-US" sz="1600" b="1" dirty="0"/>
              <a:t>Hundreds of Stateless </a:t>
            </a:r>
            <a:r>
              <a:rPr lang="en-US" sz="1600" dirty="0"/>
              <a:t>Application Servers</a:t>
            </a:r>
          </a:p>
        </p:txBody>
      </p:sp>
      <p:cxnSp>
        <p:nvCxnSpPr>
          <p:cNvPr id="114" name="Straight Connector 113"/>
          <p:cNvCxnSpPr/>
          <p:nvPr/>
        </p:nvCxnSpPr>
        <p:spPr>
          <a:xfrm>
            <a:off x="3087149" y="1192132"/>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4877164" y="1212211"/>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606127" y="1212211"/>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08629" y="1169303"/>
            <a:ext cx="33556" cy="5326114"/>
          </a:xfrm>
          <a:prstGeom prst="line">
            <a:avLst/>
          </a:prstGeom>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9549597" y="1147661"/>
            <a:ext cx="2396918" cy="338554"/>
          </a:xfrm>
          <a:prstGeom prst="rect">
            <a:avLst/>
          </a:prstGeom>
          <a:noFill/>
        </p:spPr>
        <p:txBody>
          <a:bodyPr wrap="square" rtlCol="0">
            <a:spAutoFit/>
          </a:bodyPr>
          <a:lstStyle/>
          <a:p>
            <a:r>
              <a:rPr lang="en-US" sz="1600" dirty="0"/>
              <a:t>Persistent Storage</a:t>
            </a:r>
          </a:p>
        </p:txBody>
      </p:sp>
      <p:sp>
        <p:nvSpPr>
          <p:cNvPr id="43" name="Flowchart: Magnetic Disk 42"/>
          <p:cNvSpPr/>
          <p:nvPr/>
        </p:nvSpPr>
        <p:spPr>
          <a:xfrm>
            <a:off x="10066894" y="2896924"/>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44" name="Flowchart: Magnetic Disk 43"/>
          <p:cNvSpPr/>
          <p:nvPr/>
        </p:nvSpPr>
        <p:spPr>
          <a:xfrm>
            <a:off x="10216555" y="3013638"/>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46" name="Rectangle 45"/>
          <p:cNvSpPr/>
          <p:nvPr/>
        </p:nvSpPr>
        <p:spPr>
          <a:xfrm>
            <a:off x="7892524" y="3132502"/>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219646" y="6042992"/>
            <a:ext cx="2358216" cy="72900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Caching Server</a:t>
            </a:r>
          </a:p>
        </p:txBody>
      </p:sp>
      <p:sp>
        <p:nvSpPr>
          <p:cNvPr id="4" name="Arrow: Left 3"/>
          <p:cNvSpPr/>
          <p:nvPr/>
        </p:nvSpPr>
        <p:spPr>
          <a:xfrm>
            <a:off x="7122946" y="1628136"/>
            <a:ext cx="742122" cy="31693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hit</a:t>
            </a:r>
          </a:p>
        </p:txBody>
      </p:sp>
      <p:sp>
        <p:nvSpPr>
          <p:cNvPr id="5" name="Arrow: Right 4"/>
          <p:cNvSpPr/>
          <p:nvPr/>
        </p:nvSpPr>
        <p:spPr>
          <a:xfrm>
            <a:off x="8843418" y="1642924"/>
            <a:ext cx="749644" cy="299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miss</a:t>
            </a:r>
          </a:p>
        </p:txBody>
      </p:sp>
      <p:sp>
        <p:nvSpPr>
          <p:cNvPr id="55" name="Right Arrow 1"/>
          <p:cNvSpPr/>
          <p:nvPr/>
        </p:nvSpPr>
        <p:spPr>
          <a:xfrm rot="2378345">
            <a:off x="6891943" y="2427299"/>
            <a:ext cx="1210604" cy="47826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57" name="Right Arrow 60"/>
          <p:cNvSpPr/>
          <p:nvPr/>
        </p:nvSpPr>
        <p:spPr>
          <a:xfrm>
            <a:off x="6954391" y="3133449"/>
            <a:ext cx="925877" cy="54300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58" name="Right Arrow 63"/>
          <p:cNvSpPr/>
          <p:nvPr/>
        </p:nvSpPr>
        <p:spPr>
          <a:xfrm rot="19479005">
            <a:off x="6887167" y="3890395"/>
            <a:ext cx="1116052" cy="57889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59" name="Right Arrow 67"/>
          <p:cNvSpPr/>
          <p:nvPr/>
        </p:nvSpPr>
        <p:spPr>
          <a:xfrm rot="18121411">
            <a:off x="6411168" y="4768991"/>
            <a:ext cx="2431828" cy="56778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66" name="Right Arrow 60"/>
          <p:cNvSpPr/>
          <p:nvPr/>
        </p:nvSpPr>
        <p:spPr>
          <a:xfrm>
            <a:off x="9172166" y="3388153"/>
            <a:ext cx="877706" cy="20702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67" name="Explosion: 8 Points 66"/>
          <p:cNvSpPr/>
          <p:nvPr/>
        </p:nvSpPr>
        <p:spPr>
          <a:xfrm>
            <a:off x="7141480" y="2669073"/>
            <a:ext cx="2559220" cy="177230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Overloaded</a:t>
            </a:r>
          </a:p>
        </p:txBody>
      </p:sp>
      <p:sp>
        <p:nvSpPr>
          <p:cNvPr id="6" name="Slide Number Placeholder 5"/>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94363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Sources</a:t>
            </a:r>
          </a:p>
        </p:txBody>
      </p:sp>
      <p:sp>
        <p:nvSpPr>
          <p:cNvPr id="3" name="Content Placeholder 2"/>
          <p:cNvSpPr>
            <a:spLocks noGrp="1"/>
          </p:cNvSpPr>
          <p:nvPr>
            <p:ph idx="1"/>
          </p:nvPr>
        </p:nvSpPr>
        <p:spPr>
          <a:xfrm>
            <a:off x="2589212" y="2133600"/>
            <a:ext cx="8915400" cy="4457700"/>
          </a:xfrm>
        </p:spPr>
        <p:txBody>
          <a:bodyPr>
            <a:normAutofit fontScale="92500" lnSpcReduction="10000"/>
          </a:bodyPr>
          <a:lstStyle/>
          <a:p>
            <a:r>
              <a:rPr lang="en-US" dirty="0"/>
              <a:t>http://www.visualcapitalist.com/what-happens-internet-minute-2016/</a:t>
            </a:r>
          </a:p>
          <a:p>
            <a:r>
              <a:rPr lang="en-US" dirty="0">
                <a:hlinkClick r:id="rId2"/>
              </a:rPr>
              <a:t>http://norvig.com/21-days.html#answers</a:t>
            </a:r>
            <a:endParaRPr lang="en-US" dirty="0"/>
          </a:p>
          <a:p>
            <a:r>
              <a:rPr lang="en-US" dirty="0"/>
              <a:t>Tanenbaum, Andrew S., and Herbert Bos. </a:t>
            </a:r>
            <a:r>
              <a:rPr lang="en-US" i="1" dirty="0"/>
              <a:t>Modern operating systems</a:t>
            </a:r>
            <a:r>
              <a:rPr lang="en-US" dirty="0"/>
              <a:t>. Prentice Hall Press, 2014.</a:t>
            </a:r>
          </a:p>
          <a:p>
            <a:r>
              <a:rPr lang="en-US" dirty="0"/>
              <a:t>Megiddo, Nimrod, and Dharmendra S. </a:t>
            </a:r>
            <a:r>
              <a:rPr lang="en-US" dirty="0" err="1"/>
              <a:t>Modha</a:t>
            </a:r>
            <a:r>
              <a:rPr lang="en-US" dirty="0"/>
              <a:t>. "ARC: A Self-Tuning, Low Overhead Replacement Cache." FAST. Vol. 3. 2003.</a:t>
            </a:r>
          </a:p>
          <a:p>
            <a:r>
              <a:rPr lang="en-US" dirty="0"/>
              <a:t>https://memcached.org/, </a:t>
            </a:r>
          </a:p>
          <a:p>
            <a:r>
              <a:rPr lang="en-US" dirty="0"/>
              <a:t>FITZPATRICK, B. Distributed caching with </a:t>
            </a:r>
            <a:r>
              <a:rPr lang="en-US" dirty="0" err="1"/>
              <a:t>memcached</a:t>
            </a:r>
            <a:r>
              <a:rPr lang="en-US" dirty="0"/>
              <a:t>.  Linux Journal 2004, 124 (Aug. 2004), 5.</a:t>
            </a:r>
          </a:p>
          <a:p>
            <a:r>
              <a:rPr lang="en-US" dirty="0" err="1"/>
              <a:t>Karger</a:t>
            </a:r>
            <a:r>
              <a:rPr lang="en-US" dirty="0"/>
              <a:t>, David, et al. "Consistent hashing and random trees: Distributed caching protocols for relieving hot spots on the World Wide Web." </a:t>
            </a:r>
            <a:r>
              <a:rPr lang="en-US" i="1" dirty="0"/>
              <a:t>Proceedings of the twenty-ninth annual ACM symposium on Theory of computing</a:t>
            </a:r>
            <a:r>
              <a:rPr lang="en-US" dirty="0"/>
              <a:t>. ACM, 1997.</a:t>
            </a:r>
          </a:p>
          <a:p>
            <a:r>
              <a:rPr lang="en-US" dirty="0" err="1"/>
              <a:t>Karger</a:t>
            </a:r>
            <a:r>
              <a:rPr lang="en-US" dirty="0"/>
              <a:t>, David, et al. "Web caching with consistent hashing." Computer Networks 31.11 (1999): 1203-1213.</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130</a:t>
            </a:fld>
            <a:endParaRPr lang="en-US" dirty="0"/>
          </a:p>
        </p:txBody>
      </p:sp>
    </p:spTree>
    <p:extLst>
      <p:ext uri="{BB962C8B-B14F-4D97-AF65-F5344CB8AC3E}">
        <p14:creationId xmlns:p14="http://schemas.microsoft.com/office/powerpoint/2010/main" val="40502189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Sources</a:t>
            </a:r>
          </a:p>
        </p:txBody>
      </p:sp>
      <p:sp>
        <p:nvSpPr>
          <p:cNvPr id="3" name="Content Placeholder 2"/>
          <p:cNvSpPr>
            <a:spLocks noGrp="1"/>
          </p:cNvSpPr>
          <p:nvPr>
            <p:ph idx="1"/>
          </p:nvPr>
        </p:nvSpPr>
        <p:spPr>
          <a:xfrm>
            <a:off x="2589212" y="2133600"/>
            <a:ext cx="8915400" cy="4457700"/>
          </a:xfrm>
        </p:spPr>
        <p:txBody>
          <a:bodyPr>
            <a:normAutofit fontScale="92500" lnSpcReduction="20000"/>
          </a:bodyPr>
          <a:lstStyle/>
          <a:p>
            <a:r>
              <a:rPr lang="en-US" dirty="0"/>
              <a:t>https://redis.io/</a:t>
            </a:r>
          </a:p>
          <a:p>
            <a:r>
              <a:rPr lang="en-US" dirty="0" err="1"/>
              <a:t>Cidon</a:t>
            </a:r>
            <a:r>
              <a:rPr lang="en-US" dirty="0"/>
              <a:t>, </a:t>
            </a:r>
            <a:r>
              <a:rPr lang="en-US" dirty="0" err="1"/>
              <a:t>Asaf</a:t>
            </a:r>
            <a:r>
              <a:rPr lang="en-US" dirty="0"/>
              <a:t>, et al. "</a:t>
            </a:r>
            <a:r>
              <a:rPr lang="en-US" dirty="0" err="1"/>
              <a:t>Dynacache</a:t>
            </a:r>
            <a:r>
              <a:rPr lang="en-US" dirty="0"/>
              <a:t>: Dynamic Cloud Caching." </a:t>
            </a:r>
            <a:r>
              <a:rPr lang="en-US" dirty="0" err="1"/>
              <a:t>HotStorage</a:t>
            </a:r>
            <a:r>
              <a:rPr lang="en-US" dirty="0"/>
              <a:t>. 2015.</a:t>
            </a:r>
          </a:p>
          <a:p>
            <a:r>
              <a:rPr lang="en-US" dirty="0" err="1"/>
              <a:t>Cidon</a:t>
            </a:r>
            <a:r>
              <a:rPr lang="en-US" dirty="0"/>
              <a:t>, </a:t>
            </a:r>
            <a:r>
              <a:rPr lang="en-US" dirty="0" err="1"/>
              <a:t>Asaf</a:t>
            </a:r>
            <a:r>
              <a:rPr lang="en-US" dirty="0"/>
              <a:t>, et al. "Cliffhanger: Scaling performance cliffs in web memory caches." USENIX NSDI. 2016.</a:t>
            </a:r>
          </a:p>
          <a:p>
            <a:r>
              <a:rPr lang="en-US" dirty="0" err="1"/>
              <a:t>Pagh</a:t>
            </a:r>
            <a:r>
              <a:rPr lang="en-US" dirty="0"/>
              <a:t>, Rasmus, and </a:t>
            </a:r>
            <a:r>
              <a:rPr lang="en-US" dirty="0" err="1"/>
              <a:t>Flemming</a:t>
            </a:r>
            <a:r>
              <a:rPr lang="en-US" dirty="0"/>
              <a:t> </a:t>
            </a:r>
            <a:r>
              <a:rPr lang="en-US" dirty="0" err="1"/>
              <a:t>Friche</a:t>
            </a:r>
            <a:r>
              <a:rPr lang="en-US" dirty="0"/>
              <a:t> </a:t>
            </a:r>
            <a:r>
              <a:rPr lang="en-US" dirty="0" err="1"/>
              <a:t>Rodler</a:t>
            </a:r>
            <a:r>
              <a:rPr lang="en-US" dirty="0"/>
              <a:t>. "Cuckoo hashing." Journal of Algorithms 51.2 (2004): 122-144.</a:t>
            </a:r>
          </a:p>
          <a:p>
            <a:r>
              <a:rPr lang="en-US" dirty="0"/>
              <a:t>Fan, Bin, David G. Andersen, and Michael Kaminsky. "MemC3: Compact and Concurrent </a:t>
            </a:r>
            <a:r>
              <a:rPr lang="en-US" dirty="0" err="1"/>
              <a:t>MemCache</a:t>
            </a:r>
            <a:r>
              <a:rPr lang="en-US" dirty="0"/>
              <a:t> with Dumber Caching and Smarter Hashing." NSDI. Vol. 13. 2013.</a:t>
            </a:r>
          </a:p>
          <a:p>
            <a:r>
              <a:rPr lang="en-US" dirty="0"/>
              <a:t>Li, </a:t>
            </a:r>
            <a:r>
              <a:rPr lang="en-US" dirty="0" err="1"/>
              <a:t>Xiaozhou</a:t>
            </a:r>
            <a:r>
              <a:rPr lang="en-US" dirty="0"/>
              <a:t>, et al. "Algorithmic improvements for fast concurrent cuckoo hashing." Proceedings of the Ninth European Conference on Computer Systems. ACM, 2014.</a:t>
            </a:r>
          </a:p>
          <a:p>
            <a:r>
              <a:rPr lang="en-US" dirty="0" err="1"/>
              <a:t>Nishtala</a:t>
            </a:r>
            <a:r>
              <a:rPr lang="en-US" dirty="0"/>
              <a:t>, Rajesh, et al. "Scaling </a:t>
            </a:r>
            <a:r>
              <a:rPr lang="en-US" dirty="0" err="1"/>
              <a:t>Memcache</a:t>
            </a:r>
            <a:r>
              <a:rPr lang="en-US" dirty="0"/>
              <a:t> at Facebook." </a:t>
            </a:r>
            <a:r>
              <a:rPr lang="en-US" dirty="0" err="1"/>
              <a:t>nsdi</a:t>
            </a:r>
            <a:r>
              <a:rPr lang="en-US" dirty="0"/>
              <a:t>. Vol. 13. 2013.</a:t>
            </a:r>
          </a:p>
          <a:p>
            <a:r>
              <a:rPr lang="en-US" dirty="0"/>
              <a:t>Bronson, Nathan, et al. "TAO: Facebook's Distributed Data Store for the Social Graph." USENIX Annual Technical Conference. 2013.</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131</a:t>
            </a:fld>
            <a:endParaRPr lang="en-US" dirty="0"/>
          </a:p>
        </p:txBody>
      </p:sp>
    </p:spTree>
    <p:extLst>
      <p:ext uri="{BB962C8B-B14F-4D97-AF65-F5344CB8AC3E}">
        <p14:creationId xmlns:p14="http://schemas.microsoft.com/office/powerpoint/2010/main" val="32175691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Sources</a:t>
            </a:r>
          </a:p>
        </p:txBody>
      </p:sp>
      <p:sp>
        <p:nvSpPr>
          <p:cNvPr id="3" name="Content Placeholder 2"/>
          <p:cNvSpPr>
            <a:spLocks noGrp="1"/>
          </p:cNvSpPr>
          <p:nvPr>
            <p:ph idx="1"/>
          </p:nvPr>
        </p:nvSpPr>
        <p:spPr/>
        <p:txBody>
          <a:bodyPr/>
          <a:lstStyle/>
          <a:p>
            <a:r>
              <a:rPr lang="en-US" sz="1700" dirty="0" err="1"/>
              <a:t>Dragojević</a:t>
            </a:r>
            <a:r>
              <a:rPr lang="en-US" sz="1700" dirty="0"/>
              <a:t>, Aleksandar, et al. "</a:t>
            </a:r>
            <a:r>
              <a:rPr lang="en-US" sz="1700" dirty="0" err="1"/>
              <a:t>FaRM</a:t>
            </a:r>
            <a:r>
              <a:rPr lang="en-US" sz="1700" dirty="0"/>
              <a:t>: Fast remote memory." Proceedings of the 11th USENIX Conference on Networked Systems Design and Implementation. 2014.</a:t>
            </a:r>
          </a:p>
          <a:p>
            <a:r>
              <a:rPr lang="en-US" sz="1700" dirty="0"/>
              <a:t>Lim, </a:t>
            </a:r>
            <a:r>
              <a:rPr lang="en-US" sz="1700" dirty="0" err="1"/>
              <a:t>Hyeontaek</a:t>
            </a:r>
            <a:r>
              <a:rPr lang="en-US" sz="1700" dirty="0"/>
              <a:t>, et al. "MICA: A holistic approach to fast in-memory key-value storage." management 15.32 (2014): 36.</a:t>
            </a:r>
          </a:p>
          <a:p>
            <a:r>
              <a:rPr lang="en-US" sz="1700" dirty="0"/>
              <a:t>Pu, </a:t>
            </a:r>
            <a:r>
              <a:rPr lang="en-US" sz="1700" dirty="0" err="1"/>
              <a:t>Qifan</a:t>
            </a:r>
            <a:r>
              <a:rPr lang="en-US" sz="1700" dirty="0"/>
              <a:t>, et al. "</a:t>
            </a:r>
            <a:r>
              <a:rPr lang="en-US" sz="1700" dirty="0" err="1"/>
              <a:t>Fairride</a:t>
            </a:r>
            <a:r>
              <a:rPr lang="en-US" sz="1700" dirty="0"/>
              <a:t>: Near-optimal, fair cache sharing." 13th USENIX Symposium on Networked Systems Design and Implementation (NSDI 16). USENIX Association, 2016.</a:t>
            </a:r>
          </a:p>
          <a:p>
            <a:r>
              <a:rPr lang="en-US" sz="1600" dirty="0" err="1"/>
              <a:t>Adya</a:t>
            </a:r>
            <a:r>
              <a:rPr lang="en-US" sz="1600" dirty="0"/>
              <a:t>, Atul, et al. "Slicer: Auto-</a:t>
            </a:r>
            <a:r>
              <a:rPr lang="en-US" sz="1600" dirty="0" err="1"/>
              <a:t>sharding</a:t>
            </a:r>
            <a:r>
              <a:rPr lang="en-US" sz="1600" dirty="0"/>
              <a:t> for datacenter applications." USENIX Symposium on Operating Systems Design and Implementation. 2016.</a:t>
            </a:r>
          </a:p>
          <a:p>
            <a:pPr marL="0" indent="0">
              <a:buNone/>
            </a:pPr>
            <a:endParaRPr lang="en-US" sz="1700"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132</a:t>
            </a:fld>
            <a:endParaRPr lang="en-US" dirty="0"/>
          </a:p>
        </p:txBody>
      </p:sp>
    </p:spTree>
    <p:extLst>
      <p:ext uri="{BB962C8B-B14F-4D97-AF65-F5344CB8AC3E}">
        <p14:creationId xmlns:p14="http://schemas.microsoft.com/office/powerpoint/2010/main" val="1058826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a:xfrm>
            <a:off x="2592925" y="3378200"/>
            <a:ext cx="8915400" cy="990600"/>
          </a:xfrm>
        </p:spPr>
        <p:txBody>
          <a:bodyPr>
            <a:normAutofit/>
          </a:bodyPr>
          <a:lstStyle/>
          <a:p>
            <a:pPr marL="0" indent="0" algn="ctr">
              <a:buNone/>
            </a:pPr>
            <a:r>
              <a:rPr lang="en-US" sz="4800" dirty="0"/>
              <a:t>Thank you </a:t>
            </a:r>
            <a:r>
              <a:rPr lang="en-US" sz="4800" dirty="0">
                <a:sym typeface="Wingdings" panose="05000000000000000000" pitchFamily="2" charset="2"/>
              </a:rPr>
              <a:t></a:t>
            </a:r>
            <a:endParaRPr lang="en-US" sz="48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133</a:t>
            </a:fld>
            <a:endParaRPr lang="en-US" dirty="0"/>
          </a:p>
        </p:txBody>
      </p:sp>
    </p:spTree>
    <p:extLst>
      <p:ext uri="{BB962C8B-B14F-4D97-AF65-F5344CB8AC3E}">
        <p14:creationId xmlns:p14="http://schemas.microsoft.com/office/powerpoint/2010/main" val="877368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Nowadays Architecture</a:t>
            </a:r>
          </a:p>
        </p:txBody>
      </p:sp>
      <p:sp>
        <p:nvSpPr>
          <p:cNvPr id="28" name="Flowchart: Magnetic Disk 27"/>
          <p:cNvSpPr/>
          <p:nvPr/>
        </p:nvSpPr>
        <p:spPr>
          <a:xfrm>
            <a:off x="10066894" y="1854507"/>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37" name="Smiley Face 36"/>
          <p:cNvSpPr/>
          <p:nvPr/>
        </p:nvSpPr>
        <p:spPr>
          <a:xfrm>
            <a:off x="2390621" y="244767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Smiley Face 37"/>
          <p:cNvSpPr/>
          <p:nvPr/>
        </p:nvSpPr>
        <p:spPr>
          <a:xfrm>
            <a:off x="2385537" y="308098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Smiley Face 38"/>
          <p:cNvSpPr/>
          <p:nvPr/>
        </p:nvSpPr>
        <p:spPr>
          <a:xfrm>
            <a:off x="2371044" y="376829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0" name="Smiley Face 39"/>
          <p:cNvSpPr/>
          <p:nvPr/>
        </p:nvSpPr>
        <p:spPr>
          <a:xfrm>
            <a:off x="2362844" y="441367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Smiley Face 40"/>
          <p:cNvSpPr/>
          <p:nvPr/>
        </p:nvSpPr>
        <p:spPr>
          <a:xfrm>
            <a:off x="2362843" y="5140846"/>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Smiley Face 41"/>
          <p:cNvSpPr/>
          <p:nvPr/>
        </p:nvSpPr>
        <p:spPr>
          <a:xfrm>
            <a:off x="2362144" y="5868015"/>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4" name="Flowchart: Magnetic Disk 53"/>
          <p:cNvSpPr/>
          <p:nvPr/>
        </p:nvSpPr>
        <p:spPr>
          <a:xfrm>
            <a:off x="10216555" y="1971221"/>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0" name="Flowchart: Magnetic Disk 59"/>
          <p:cNvSpPr/>
          <p:nvPr/>
        </p:nvSpPr>
        <p:spPr>
          <a:xfrm>
            <a:off x="10058703" y="3993681"/>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1" name="Flowchart: Magnetic Disk 60"/>
          <p:cNvSpPr/>
          <p:nvPr/>
        </p:nvSpPr>
        <p:spPr>
          <a:xfrm>
            <a:off x="10208364" y="4110395"/>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2" name="Flowchart: Magnetic Disk 61"/>
          <p:cNvSpPr/>
          <p:nvPr/>
        </p:nvSpPr>
        <p:spPr>
          <a:xfrm>
            <a:off x="10058703" y="5178132"/>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63" name="Flowchart: Magnetic Disk 62"/>
          <p:cNvSpPr/>
          <p:nvPr/>
        </p:nvSpPr>
        <p:spPr>
          <a:xfrm>
            <a:off x="10208364" y="5294846"/>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3" name="Rectangle 2"/>
          <p:cNvSpPr/>
          <p:nvPr/>
        </p:nvSpPr>
        <p:spPr>
          <a:xfrm>
            <a:off x="9677481" y="6042992"/>
            <a:ext cx="2358216" cy="72900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Partitioned and replicated</a:t>
            </a:r>
          </a:p>
        </p:txBody>
      </p:sp>
      <p:sp>
        <p:nvSpPr>
          <p:cNvPr id="100" name="Rectangle 99"/>
          <p:cNvSpPr/>
          <p:nvPr/>
        </p:nvSpPr>
        <p:spPr>
          <a:xfrm>
            <a:off x="5637653" y="1879699"/>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5637653" y="2883719"/>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639561" y="3978662"/>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637653" y="6042991"/>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rot="5400000">
            <a:off x="2850204" y="4116573"/>
            <a:ext cx="4918365" cy="444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Load Balancer</a:t>
            </a:r>
          </a:p>
        </p:txBody>
      </p:sp>
      <p:sp>
        <p:nvSpPr>
          <p:cNvPr id="109" name="Right Arrow 74"/>
          <p:cNvSpPr/>
          <p:nvPr/>
        </p:nvSpPr>
        <p:spPr>
          <a:xfrm>
            <a:off x="3276916" y="3590736"/>
            <a:ext cx="1584753" cy="104653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110" name="TextBox 109"/>
          <p:cNvSpPr txBox="1"/>
          <p:nvPr/>
        </p:nvSpPr>
        <p:spPr>
          <a:xfrm>
            <a:off x="1821562" y="1169303"/>
            <a:ext cx="1661026" cy="584775"/>
          </a:xfrm>
          <a:prstGeom prst="rect">
            <a:avLst/>
          </a:prstGeom>
          <a:noFill/>
        </p:spPr>
        <p:txBody>
          <a:bodyPr wrap="square" rtlCol="0">
            <a:spAutoFit/>
          </a:bodyPr>
          <a:lstStyle/>
          <a:p>
            <a:r>
              <a:rPr lang="en-US" sz="1600" dirty="0"/>
              <a:t>Millions of</a:t>
            </a:r>
          </a:p>
          <a:p>
            <a:r>
              <a:rPr lang="en-US" sz="1600" dirty="0"/>
              <a:t>end-users</a:t>
            </a:r>
          </a:p>
        </p:txBody>
      </p:sp>
      <p:sp>
        <p:nvSpPr>
          <p:cNvPr id="111" name="TextBox 110"/>
          <p:cNvSpPr txBox="1"/>
          <p:nvPr/>
        </p:nvSpPr>
        <p:spPr>
          <a:xfrm>
            <a:off x="3120706" y="1180334"/>
            <a:ext cx="1716804" cy="1077218"/>
          </a:xfrm>
          <a:prstGeom prst="rect">
            <a:avLst/>
          </a:prstGeom>
          <a:noFill/>
        </p:spPr>
        <p:txBody>
          <a:bodyPr wrap="square" rtlCol="0">
            <a:spAutoFit/>
          </a:bodyPr>
          <a:lstStyle/>
          <a:p>
            <a:r>
              <a:rPr lang="en-US" sz="1600" dirty="0"/>
              <a:t>Page-load and page-update</a:t>
            </a:r>
          </a:p>
          <a:p>
            <a:r>
              <a:rPr lang="en-US" sz="1600" dirty="0"/>
              <a:t>stream(millions/sec)</a:t>
            </a:r>
          </a:p>
        </p:txBody>
      </p:sp>
      <p:sp>
        <p:nvSpPr>
          <p:cNvPr id="112" name="TextBox 111"/>
          <p:cNvSpPr txBox="1"/>
          <p:nvPr/>
        </p:nvSpPr>
        <p:spPr>
          <a:xfrm>
            <a:off x="7460411" y="1192132"/>
            <a:ext cx="2213555" cy="584775"/>
          </a:xfrm>
          <a:prstGeom prst="rect">
            <a:avLst/>
          </a:prstGeom>
          <a:noFill/>
        </p:spPr>
        <p:txBody>
          <a:bodyPr wrap="square" rtlCol="0">
            <a:spAutoFit/>
          </a:bodyPr>
          <a:lstStyle/>
          <a:p>
            <a:r>
              <a:rPr lang="en-US" sz="1600" dirty="0"/>
              <a:t>Billions of key lookups per second</a:t>
            </a:r>
          </a:p>
        </p:txBody>
      </p:sp>
      <p:sp>
        <p:nvSpPr>
          <p:cNvPr id="113" name="TextBox 112"/>
          <p:cNvSpPr txBox="1"/>
          <p:nvPr/>
        </p:nvSpPr>
        <p:spPr>
          <a:xfrm>
            <a:off x="4881762" y="1182112"/>
            <a:ext cx="2328263" cy="584775"/>
          </a:xfrm>
          <a:prstGeom prst="rect">
            <a:avLst/>
          </a:prstGeom>
          <a:noFill/>
        </p:spPr>
        <p:txBody>
          <a:bodyPr wrap="square" rtlCol="0">
            <a:spAutoFit/>
          </a:bodyPr>
          <a:lstStyle/>
          <a:p>
            <a:r>
              <a:rPr lang="en-US" sz="1600" b="1" dirty="0"/>
              <a:t>Hundreds of Stateless </a:t>
            </a:r>
            <a:r>
              <a:rPr lang="en-US" sz="1600" dirty="0"/>
              <a:t>Application Servers</a:t>
            </a:r>
          </a:p>
        </p:txBody>
      </p:sp>
      <p:cxnSp>
        <p:nvCxnSpPr>
          <p:cNvPr id="114" name="Straight Connector 113"/>
          <p:cNvCxnSpPr/>
          <p:nvPr/>
        </p:nvCxnSpPr>
        <p:spPr>
          <a:xfrm>
            <a:off x="3087149" y="1192132"/>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4877164" y="1212211"/>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606127" y="1212211"/>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08629" y="1169303"/>
            <a:ext cx="33556" cy="5326114"/>
          </a:xfrm>
          <a:prstGeom prst="line">
            <a:avLst/>
          </a:prstGeom>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9549597" y="1147661"/>
            <a:ext cx="2396918" cy="338554"/>
          </a:xfrm>
          <a:prstGeom prst="rect">
            <a:avLst/>
          </a:prstGeom>
          <a:noFill/>
        </p:spPr>
        <p:txBody>
          <a:bodyPr wrap="square" rtlCol="0">
            <a:spAutoFit/>
          </a:bodyPr>
          <a:lstStyle/>
          <a:p>
            <a:r>
              <a:rPr lang="en-US" sz="1600" dirty="0"/>
              <a:t>Persistent Storage</a:t>
            </a:r>
          </a:p>
        </p:txBody>
      </p:sp>
      <p:sp>
        <p:nvSpPr>
          <p:cNvPr id="43" name="Flowchart: Magnetic Disk 42"/>
          <p:cNvSpPr/>
          <p:nvPr/>
        </p:nvSpPr>
        <p:spPr>
          <a:xfrm>
            <a:off x="10066894" y="2896924"/>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44" name="Flowchart: Magnetic Disk 43"/>
          <p:cNvSpPr/>
          <p:nvPr/>
        </p:nvSpPr>
        <p:spPr>
          <a:xfrm>
            <a:off x="10216555" y="3013638"/>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45" name="Rectangle 44"/>
          <p:cNvSpPr/>
          <p:nvPr/>
        </p:nvSpPr>
        <p:spPr>
          <a:xfrm>
            <a:off x="7668108" y="1908466"/>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668107" y="5178132"/>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677411" y="4022586"/>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677410" y="2955587"/>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219646" y="6042992"/>
            <a:ext cx="2358216" cy="72900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Tens of Caching Servers</a:t>
            </a:r>
          </a:p>
        </p:txBody>
      </p:sp>
      <p:sp>
        <p:nvSpPr>
          <p:cNvPr id="4" name="Arrow: Left 3"/>
          <p:cNvSpPr/>
          <p:nvPr/>
        </p:nvSpPr>
        <p:spPr>
          <a:xfrm>
            <a:off x="7122946" y="1628136"/>
            <a:ext cx="742122" cy="31693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hit</a:t>
            </a:r>
          </a:p>
        </p:txBody>
      </p:sp>
      <p:sp>
        <p:nvSpPr>
          <p:cNvPr id="5" name="Arrow: Right 4"/>
          <p:cNvSpPr/>
          <p:nvPr/>
        </p:nvSpPr>
        <p:spPr>
          <a:xfrm>
            <a:off x="8843418" y="1642924"/>
            <a:ext cx="749644" cy="299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miss</a:t>
            </a:r>
          </a:p>
        </p:txBody>
      </p:sp>
      <p:cxnSp>
        <p:nvCxnSpPr>
          <p:cNvPr id="8" name="Straight Arrow Connector 7"/>
          <p:cNvCxnSpPr>
            <a:stCxn id="100" idx="3"/>
            <a:endCxn id="45" idx="1"/>
          </p:cNvCxnSpPr>
          <p:nvPr/>
        </p:nvCxnSpPr>
        <p:spPr>
          <a:xfrm>
            <a:off x="6926126" y="2260699"/>
            <a:ext cx="741982" cy="28767"/>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p:cNvCxnSpPr>
            <a:stCxn id="100" idx="3"/>
            <a:endCxn id="48" idx="1"/>
          </p:cNvCxnSpPr>
          <p:nvPr/>
        </p:nvCxnSpPr>
        <p:spPr>
          <a:xfrm>
            <a:off x="6926126" y="2260699"/>
            <a:ext cx="751284" cy="107588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56" name="Straight Arrow Connector 55"/>
          <p:cNvCxnSpPr>
            <a:stCxn id="100" idx="3"/>
            <a:endCxn id="46" idx="1"/>
          </p:cNvCxnSpPr>
          <p:nvPr/>
        </p:nvCxnSpPr>
        <p:spPr>
          <a:xfrm>
            <a:off x="6926126" y="2260699"/>
            <a:ext cx="741981" cy="3298433"/>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p:cNvCxnSpPr>
            <a:stCxn id="101" idx="3"/>
            <a:endCxn id="45" idx="1"/>
          </p:cNvCxnSpPr>
          <p:nvPr/>
        </p:nvCxnSpPr>
        <p:spPr>
          <a:xfrm flipV="1">
            <a:off x="6926126" y="2289466"/>
            <a:ext cx="741982" cy="975253"/>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p:cNvCxnSpPr>
            <a:stCxn id="101" idx="3"/>
            <a:endCxn id="47" idx="1"/>
          </p:cNvCxnSpPr>
          <p:nvPr/>
        </p:nvCxnSpPr>
        <p:spPr>
          <a:xfrm>
            <a:off x="6926126" y="3264719"/>
            <a:ext cx="751285" cy="1138867"/>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p:cNvCxnSpPr>
            <a:stCxn id="102" idx="3"/>
            <a:endCxn id="47" idx="1"/>
          </p:cNvCxnSpPr>
          <p:nvPr/>
        </p:nvCxnSpPr>
        <p:spPr>
          <a:xfrm>
            <a:off x="6928034" y="4359662"/>
            <a:ext cx="749377" cy="4392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p:cNvCxnSpPr>
            <a:stCxn id="102" idx="3"/>
            <a:endCxn id="48" idx="1"/>
          </p:cNvCxnSpPr>
          <p:nvPr/>
        </p:nvCxnSpPr>
        <p:spPr>
          <a:xfrm flipV="1">
            <a:off x="6928034" y="3336587"/>
            <a:ext cx="749376" cy="1023075"/>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73" name="Straight Arrow Connector 72"/>
          <p:cNvCxnSpPr>
            <a:stCxn id="103" idx="3"/>
            <a:endCxn id="46" idx="1"/>
          </p:cNvCxnSpPr>
          <p:nvPr/>
        </p:nvCxnSpPr>
        <p:spPr>
          <a:xfrm flipV="1">
            <a:off x="6926126" y="5559132"/>
            <a:ext cx="741981" cy="86485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78" name="Straight Arrow Connector 77"/>
          <p:cNvCxnSpPr>
            <a:stCxn id="45" idx="3"/>
            <a:endCxn id="28" idx="2"/>
          </p:cNvCxnSpPr>
          <p:nvPr/>
        </p:nvCxnSpPr>
        <p:spPr>
          <a:xfrm flipV="1">
            <a:off x="8956581" y="2228580"/>
            <a:ext cx="1110313" cy="6088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81" name="Straight Arrow Connector 80"/>
          <p:cNvCxnSpPr>
            <a:stCxn id="45" idx="3"/>
            <a:endCxn id="60" idx="2"/>
          </p:cNvCxnSpPr>
          <p:nvPr/>
        </p:nvCxnSpPr>
        <p:spPr>
          <a:xfrm>
            <a:off x="8956581" y="2289466"/>
            <a:ext cx="1102122" cy="207828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a:stCxn id="47" idx="3"/>
            <a:endCxn id="43" idx="2"/>
          </p:cNvCxnSpPr>
          <p:nvPr/>
        </p:nvCxnSpPr>
        <p:spPr>
          <a:xfrm flipV="1">
            <a:off x="8965884" y="3270997"/>
            <a:ext cx="1101010" cy="113258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p:cNvCxnSpPr>
            <a:stCxn id="48" idx="3"/>
            <a:endCxn id="62" idx="2"/>
          </p:cNvCxnSpPr>
          <p:nvPr/>
        </p:nvCxnSpPr>
        <p:spPr>
          <a:xfrm>
            <a:off x="8965883" y="3336587"/>
            <a:ext cx="1092820" cy="221561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52" name="Explosion: 8 Points 51"/>
          <p:cNvSpPr/>
          <p:nvPr/>
        </p:nvSpPr>
        <p:spPr>
          <a:xfrm>
            <a:off x="6972077" y="1250487"/>
            <a:ext cx="2559220" cy="177230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Failures</a:t>
            </a:r>
          </a:p>
        </p:txBody>
      </p:sp>
      <p:sp>
        <p:nvSpPr>
          <p:cNvPr id="55" name="Explosion: 8 Points 54"/>
          <p:cNvSpPr/>
          <p:nvPr/>
        </p:nvSpPr>
        <p:spPr>
          <a:xfrm>
            <a:off x="6948422" y="2829289"/>
            <a:ext cx="2559220" cy="177230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Load balance</a:t>
            </a:r>
          </a:p>
        </p:txBody>
      </p:sp>
      <p:sp>
        <p:nvSpPr>
          <p:cNvPr id="57" name="Explosion: 8 Points 56"/>
          <p:cNvSpPr/>
          <p:nvPr/>
        </p:nvSpPr>
        <p:spPr>
          <a:xfrm>
            <a:off x="6942349" y="4455175"/>
            <a:ext cx="2559220" cy="177230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Lookaside vs knowledge based</a:t>
            </a:r>
          </a:p>
        </p:txBody>
      </p:sp>
      <p:sp>
        <p:nvSpPr>
          <p:cNvPr id="6" name="Slide Number Placeholder 5"/>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96986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952526" y="852692"/>
            <a:ext cx="10894918" cy="5572296"/>
          </a:xfrm>
          <a:prstGeom prst="rect">
            <a:avLst/>
          </a:prstGeom>
        </p:spPr>
      </p:pic>
      <p:pic>
        <p:nvPicPr>
          <p:cNvPr id="45" name="Picture 44"/>
          <p:cNvPicPr>
            <a:picLocks noChangeAspect="1"/>
          </p:cNvPicPr>
          <p:nvPr/>
        </p:nvPicPr>
        <p:blipFill>
          <a:blip r:embed="rId4"/>
          <a:stretch>
            <a:fillRect/>
          </a:stretch>
        </p:blipFill>
        <p:spPr>
          <a:xfrm>
            <a:off x="3379131" y="4427057"/>
            <a:ext cx="1164917" cy="655266"/>
          </a:xfrm>
          <a:prstGeom prst="rect">
            <a:avLst/>
          </a:prstGeom>
        </p:spPr>
      </p:pic>
      <p:pic>
        <p:nvPicPr>
          <p:cNvPr id="46" name="Picture 45"/>
          <p:cNvPicPr>
            <a:picLocks noChangeAspect="1"/>
          </p:cNvPicPr>
          <p:nvPr/>
        </p:nvPicPr>
        <p:blipFill>
          <a:blip r:embed="rId4"/>
          <a:stretch>
            <a:fillRect/>
          </a:stretch>
        </p:blipFill>
        <p:spPr>
          <a:xfrm>
            <a:off x="1255877" y="2533636"/>
            <a:ext cx="1164917" cy="655266"/>
          </a:xfrm>
          <a:prstGeom prst="rect">
            <a:avLst/>
          </a:prstGeom>
        </p:spPr>
      </p:pic>
      <p:pic>
        <p:nvPicPr>
          <p:cNvPr id="48" name="Picture 47"/>
          <p:cNvPicPr>
            <a:picLocks noChangeAspect="1"/>
          </p:cNvPicPr>
          <p:nvPr/>
        </p:nvPicPr>
        <p:blipFill>
          <a:blip r:embed="rId4"/>
          <a:stretch>
            <a:fillRect/>
          </a:stretch>
        </p:blipFill>
        <p:spPr>
          <a:xfrm>
            <a:off x="2892563" y="1878370"/>
            <a:ext cx="1164917" cy="655266"/>
          </a:xfrm>
          <a:prstGeom prst="rect">
            <a:avLst/>
          </a:prstGeom>
        </p:spPr>
      </p:pic>
      <p:pic>
        <p:nvPicPr>
          <p:cNvPr id="49" name="Picture 48"/>
          <p:cNvPicPr>
            <a:picLocks noChangeAspect="1"/>
          </p:cNvPicPr>
          <p:nvPr/>
        </p:nvPicPr>
        <p:blipFill>
          <a:blip r:embed="rId4"/>
          <a:stretch>
            <a:fillRect/>
          </a:stretch>
        </p:blipFill>
        <p:spPr>
          <a:xfrm>
            <a:off x="1230892" y="1693671"/>
            <a:ext cx="1164917" cy="655266"/>
          </a:xfrm>
          <a:prstGeom prst="rect">
            <a:avLst/>
          </a:prstGeom>
        </p:spPr>
      </p:pic>
      <p:pic>
        <p:nvPicPr>
          <p:cNvPr id="50" name="Picture 49"/>
          <p:cNvPicPr>
            <a:picLocks noChangeAspect="1"/>
          </p:cNvPicPr>
          <p:nvPr/>
        </p:nvPicPr>
        <p:blipFill>
          <a:blip r:embed="rId4"/>
          <a:stretch>
            <a:fillRect/>
          </a:stretch>
        </p:blipFill>
        <p:spPr>
          <a:xfrm>
            <a:off x="5817526" y="1693671"/>
            <a:ext cx="1164917" cy="655266"/>
          </a:xfrm>
          <a:prstGeom prst="rect">
            <a:avLst/>
          </a:prstGeom>
        </p:spPr>
      </p:pic>
      <p:pic>
        <p:nvPicPr>
          <p:cNvPr id="53" name="Picture 52"/>
          <p:cNvPicPr>
            <a:picLocks noChangeAspect="1"/>
          </p:cNvPicPr>
          <p:nvPr/>
        </p:nvPicPr>
        <p:blipFill>
          <a:blip r:embed="rId4"/>
          <a:stretch>
            <a:fillRect/>
          </a:stretch>
        </p:blipFill>
        <p:spPr>
          <a:xfrm>
            <a:off x="7302927" y="1491450"/>
            <a:ext cx="1164917" cy="655266"/>
          </a:xfrm>
          <a:prstGeom prst="rect">
            <a:avLst/>
          </a:prstGeom>
        </p:spPr>
      </p:pic>
      <p:pic>
        <p:nvPicPr>
          <p:cNvPr id="54" name="Picture 53"/>
          <p:cNvPicPr>
            <a:picLocks noChangeAspect="1"/>
          </p:cNvPicPr>
          <p:nvPr/>
        </p:nvPicPr>
        <p:blipFill>
          <a:blip r:embed="rId4"/>
          <a:stretch>
            <a:fillRect/>
          </a:stretch>
        </p:blipFill>
        <p:spPr>
          <a:xfrm>
            <a:off x="9821701" y="2219119"/>
            <a:ext cx="1164917" cy="655266"/>
          </a:xfrm>
          <a:prstGeom prst="rect">
            <a:avLst/>
          </a:prstGeom>
        </p:spPr>
      </p:pic>
      <p:pic>
        <p:nvPicPr>
          <p:cNvPr id="55" name="Picture 54"/>
          <p:cNvPicPr>
            <a:picLocks noChangeAspect="1"/>
          </p:cNvPicPr>
          <p:nvPr/>
        </p:nvPicPr>
        <p:blipFill>
          <a:blip r:embed="rId4"/>
          <a:stretch>
            <a:fillRect/>
          </a:stretch>
        </p:blipFill>
        <p:spPr>
          <a:xfrm>
            <a:off x="8467844" y="3015962"/>
            <a:ext cx="1164917" cy="655266"/>
          </a:xfrm>
          <a:prstGeom prst="rect">
            <a:avLst/>
          </a:prstGeom>
        </p:spPr>
      </p:pic>
      <p:pic>
        <p:nvPicPr>
          <p:cNvPr id="56" name="Picture 55"/>
          <p:cNvPicPr>
            <a:picLocks noChangeAspect="1"/>
          </p:cNvPicPr>
          <p:nvPr/>
        </p:nvPicPr>
        <p:blipFill>
          <a:blip r:embed="rId4"/>
          <a:stretch>
            <a:fillRect/>
          </a:stretch>
        </p:blipFill>
        <p:spPr>
          <a:xfrm>
            <a:off x="6096000" y="3343595"/>
            <a:ext cx="1164917" cy="655266"/>
          </a:xfrm>
          <a:prstGeom prst="rect">
            <a:avLst/>
          </a:prstGeom>
        </p:spPr>
      </p:pic>
      <p:pic>
        <p:nvPicPr>
          <p:cNvPr id="57" name="Picture 56"/>
          <p:cNvPicPr>
            <a:picLocks noChangeAspect="1"/>
          </p:cNvPicPr>
          <p:nvPr/>
        </p:nvPicPr>
        <p:blipFill>
          <a:blip r:embed="rId4"/>
          <a:stretch>
            <a:fillRect/>
          </a:stretch>
        </p:blipFill>
        <p:spPr>
          <a:xfrm>
            <a:off x="10457569" y="5082323"/>
            <a:ext cx="1164917" cy="655266"/>
          </a:xfrm>
          <a:prstGeom prst="rect">
            <a:avLst/>
          </a:prstGeom>
        </p:spPr>
      </p:pic>
      <p:pic>
        <p:nvPicPr>
          <p:cNvPr id="44" name="Picture 43"/>
          <p:cNvPicPr>
            <a:picLocks noChangeAspect="1"/>
          </p:cNvPicPr>
          <p:nvPr/>
        </p:nvPicPr>
        <p:blipFill>
          <a:blip r:embed="rId4"/>
          <a:stretch>
            <a:fillRect/>
          </a:stretch>
        </p:blipFill>
        <p:spPr>
          <a:xfrm>
            <a:off x="0" y="0"/>
            <a:ext cx="12192000" cy="6858000"/>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14428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44"/>
                                        </p:tgtEl>
                                        <p:attrNameLst>
                                          <p:attrName>ppt_w</p:attrName>
                                        </p:attrNameLst>
                                      </p:cBhvr>
                                      <p:tavLst>
                                        <p:tav tm="0">
                                          <p:val>
                                            <p:strVal val="ppt_w"/>
                                          </p:val>
                                        </p:tav>
                                        <p:tav tm="100000">
                                          <p:val>
                                            <p:fltVal val="0"/>
                                          </p:val>
                                        </p:tav>
                                      </p:tavLst>
                                    </p:anim>
                                    <p:anim calcmode="lin" valueType="num">
                                      <p:cBhvr>
                                        <p:cTn id="7" dur="500"/>
                                        <p:tgtEl>
                                          <p:spTgt spid="44"/>
                                        </p:tgtEl>
                                        <p:attrNameLst>
                                          <p:attrName>ppt_h</p:attrName>
                                        </p:attrNameLst>
                                      </p:cBhvr>
                                      <p:tavLst>
                                        <p:tav tm="0">
                                          <p:val>
                                            <p:strVal val="ppt_h"/>
                                          </p:val>
                                        </p:tav>
                                        <p:tav tm="100000">
                                          <p:val>
                                            <p:fltVal val="0"/>
                                          </p:val>
                                        </p:tav>
                                      </p:tavLst>
                                    </p:anim>
                                    <p:animEffect transition="out" filter="fade">
                                      <p:cBhvr>
                                        <p:cTn id="8" dur="500"/>
                                        <p:tgtEl>
                                          <p:spTgt spid="44"/>
                                        </p:tgtEl>
                                      </p:cBhvr>
                                    </p:animEffect>
                                    <p:set>
                                      <p:cBhvr>
                                        <p:cTn id="9" dur="1" fill="hold">
                                          <p:stCondLst>
                                            <p:cond delay="499"/>
                                          </p:stCondLst>
                                        </p:cTn>
                                        <p:tgtEl>
                                          <p:spTgt spid="4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par>
                                <p:cTn id="15" presetID="10"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172577" y="1264555"/>
            <a:ext cx="10018993" cy="5009496"/>
          </a:xfrm>
          <a:prstGeom prst="rect">
            <a:avLst/>
          </a:prstGeom>
        </p:spPr>
      </p:pic>
      <p:sp>
        <p:nvSpPr>
          <p:cNvPr id="2" name="Title 1"/>
          <p:cNvSpPr>
            <a:spLocks noGrp="1"/>
          </p:cNvSpPr>
          <p:nvPr>
            <p:ph type="title"/>
          </p:nvPr>
        </p:nvSpPr>
        <p:spPr/>
        <p:txBody>
          <a:bodyPr/>
          <a:lstStyle/>
          <a:p>
            <a:r>
              <a:rPr lang="en-US" dirty="0"/>
              <a:t>Access latency</a:t>
            </a:r>
          </a:p>
        </p:txBody>
      </p:sp>
      <p:sp>
        <p:nvSpPr>
          <p:cNvPr id="10" name="Rectangle 1"/>
          <p:cNvSpPr>
            <a:spLocks noChangeArrowheads="1"/>
          </p:cNvSpPr>
          <p:nvPr/>
        </p:nvSpPr>
        <p:spPr bwMode="auto">
          <a:xfrm>
            <a:off x="2589213" y="2359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p:nvPr/>
        </p:nvSpPr>
        <p:spPr>
          <a:xfrm>
            <a:off x="2462464" y="1749425"/>
            <a:ext cx="1612900" cy="311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7" name="Rectangle 6"/>
          <p:cNvSpPr/>
          <p:nvPr/>
        </p:nvSpPr>
        <p:spPr>
          <a:xfrm>
            <a:off x="2462464" y="2087562"/>
            <a:ext cx="1612900" cy="311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8" name="Rectangle 7"/>
          <p:cNvSpPr/>
          <p:nvPr/>
        </p:nvSpPr>
        <p:spPr>
          <a:xfrm>
            <a:off x="2426489" y="2999470"/>
            <a:ext cx="1612900" cy="493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9" name="Rectangle 8"/>
          <p:cNvSpPr/>
          <p:nvPr/>
        </p:nvSpPr>
        <p:spPr>
          <a:xfrm>
            <a:off x="4926264" y="1811338"/>
            <a:ext cx="1766636" cy="298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3" name="Rectangle 12"/>
          <p:cNvSpPr/>
          <p:nvPr/>
        </p:nvSpPr>
        <p:spPr>
          <a:xfrm>
            <a:off x="7327017" y="2109788"/>
            <a:ext cx="2119570" cy="646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4" name="Rectangle 13"/>
          <p:cNvSpPr/>
          <p:nvPr/>
        </p:nvSpPr>
        <p:spPr>
          <a:xfrm>
            <a:off x="7327017" y="3670426"/>
            <a:ext cx="2119570" cy="11174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5" name="Rectangle 14"/>
          <p:cNvSpPr/>
          <p:nvPr/>
        </p:nvSpPr>
        <p:spPr>
          <a:xfrm>
            <a:off x="9759293" y="2093913"/>
            <a:ext cx="2119570" cy="4356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6" name="Rectangle 15"/>
          <p:cNvSpPr/>
          <p:nvPr/>
        </p:nvSpPr>
        <p:spPr>
          <a:xfrm>
            <a:off x="9759293" y="3185890"/>
            <a:ext cx="2119570" cy="1792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
        <p:nvSpPr>
          <p:cNvPr id="17" name="Footer Placeholder 11"/>
          <p:cNvSpPr>
            <a:spLocks noGrp="1"/>
          </p:cNvSpPr>
          <p:nvPr>
            <p:ph type="ftr" sz="quarter" idx="11"/>
          </p:nvPr>
        </p:nvSpPr>
        <p:spPr>
          <a:xfrm>
            <a:off x="2462464" y="6274051"/>
            <a:ext cx="7619999" cy="365125"/>
          </a:xfrm>
        </p:spPr>
        <p:txBody>
          <a:bodyPr/>
          <a:lstStyle/>
          <a:p>
            <a:r>
              <a:rPr lang="en-US" dirty="0"/>
              <a:t>Peter </a:t>
            </a:r>
            <a:r>
              <a:rPr lang="en-US" dirty="0" err="1"/>
              <a:t>Norvig</a:t>
            </a:r>
            <a:r>
              <a:rPr lang="en-US" dirty="0"/>
              <a:t>: http://norvig.com/21-days.html#answers</a:t>
            </a:r>
          </a:p>
        </p:txBody>
      </p:sp>
    </p:spTree>
    <p:extLst>
      <p:ext uri="{BB962C8B-B14F-4D97-AF65-F5344CB8AC3E}">
        <p14:creationId xmlns:p14="http://schemas.microsoft.com/office/powerpoint/2010/main" val="41814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288324" y="999353"/>
            <a:ext cx="22757" cy="5790746"/>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49645" y="999353"/>
            <a:ext cx="747347" cy="369332"/>
          </a:xfrm>
          <a:prstGeom prst="rect">
            <a:avLst/>
          </a:prstGeom>
          <a:noFill/>
        </p:spPr>
        <p:txBody>
          <a:bodyPr wrap="square" rtlCol="0">
            <a:spAutoFit/>
          </a:bodyPr>
          <a:lstStyle/>
          <a:p>
            <a:r>
              <a:rPr lang="en-US" dirty="0"/>
              <a:t>Goal</a:t>
            </a:r>
          </a:p>
        </p:txBody>
      </p:sp>
      <p:sp>
        <p:nvSpPr>
          <p:cNvPr id="8" name="TextBox 7"/>
          <p:cNvSpPr txBox="1"/>
          <p:nvPr/>
        </p:nvSpPr>
        <p:spPr>
          <a:xfrm>
            <a:off x="5016618" y="999353"/>
            <a:ext cx="2919369" cy="369332"/>
          </a:xfrm>
          <a:prstGeom prst="rect">
            <a:avLst/>
          </a:prstGeom>
          <a:noFill/>
        </p:spPr>
        <p:txBody>
          <a:bodyPr wrap="square" rtlCol="0">
            <a:spAutoFit/>
          </a:bodyPr>
          <a:lstStyle/>
          <a:p>
            <a:r>
              <a:rPr lang="en-US" dirty="0"/>
              <a:t>Access Latency ↓</a:t>
            </a:r>
          </a:p>
        </p:txBody>
      </p:sp>
      <p:sp>
        <p:nvSpPr>
          <p:cNvPr id="9" name="TextBox 8"/>
          <p:cNvSpPr txBox="1"/>
          <p:nvPr/>
        </p:nvSpPr>
        <p:spPr>
          <a:xfrm>
            <a:off x="8793062" y="999353"/>
            <a:ext cx="2919369" cy="646331"/>
          </a:xfrm>
          <a:prstGeom prst="rect">
            <a:avLst/>
          </a:prstGeom>
          <a:noFill/>
        </p:spPr>
        <p:txBody>
          <a:bodyPr wrap="square" rtlCol="0">
            <a:spAutoFit/>
          </a:bodyPr>
          <a:lstStyle/>
          <a:p>
            <a:r>
              <a:rPr lang="en-US" dirty="0"/>
              <a:t>Access Latency ↓</a:t>
            </a:r>
          </a:p>
          <a:p>
            <a:r>
              <a:rPr lang="en-US" dirty="0"/>
              <a:t>Load distribution</a:t>
            </a:r>
          </a:p>
        </p:txBody>
      </p:sp>
      <p:sp>
        <p:nvSpPr>
          <p:cNvPr id="11" name="Rectangle: Rounded Corners 10"/>
          <p:cNvSpPr/>
          <p:nvPr/>
        </p:nvSpPr>
        <p:spPr>
          <a:xfrm>
            <a:off x="4848838" y="336623"/>
            <a:ext cx="2684477" cy="536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Old Caching</a:t>
            </a:r>
          </a:p>
        </p:txBody>
      </p:sp>
      <p:sp>
        <p:nvSpPr>
          <p:cNvPr id="12" name="Rectangle: Rounded Corners 11"/>
          <p:cNvSpPr/>
          <p:nvPr/>
        </p:nvSpPr>
        <p:spPr>
          <a:xfrm>
            <a:off x="8663287" y="336623"/>
            <a:ext cx="2684477" cy="536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Modern Caching</a:t>
            </a:r>
          </a:p>
        </p:txBody>
      </p:sp>
      <p:sp>
        <p:nvSpPr>
          <p:cNvPr id="14" name="TextBox 13"/>
          <p:cNvSpPr txBox="1"/>
          <p:nvPr/>
        </p:nvSpPr>
        <p:spPr>
          <a:xfrm>
            <a:off x="2349646" y="1542227"/>
            <a:ext cx="1249016" cy="646331"/>
          </a:xfrm>
          <a:prstGeom prst="rect">
            <a:avLst/>
          </a:prstGeom>
          <a:noFill/>
        </p:spPr>
        <p:txBody>
          <a:bodyPr wrap="square" rtlCol="0">
            <a:spAutoFit/>
          </a:bodyPr>
          <a:lstStyle/>
          <a:p>
            <a:r>
              <a:rPr lang="en-US" dirty="0"/>
              <a:t>Update Strategy</a:t>
            </a:r>
          </a:p>
        </p:txBody>
      </p:sp>
      <p:grpSp>
        <p:nvGrpSpPr>
          <p:cNvPr id="15" name="Group 14"/>
          <p:cNvGrpSpPr/>
          <p:nvPr/>
        </p:nvGrpSpPr>
        <p:grpSpPr>
          <a:xfrm>
            <a:off x="5255704" y="1911559"/>
            <a:ext cx="1702965" cy="799149"/>
            <a:chOff x="4373216" y="2716696"/>
            <a:chExt cx="4002157" cy="3657601"/>
          </a:xfrm>
        </p:grpSpPr>
        <p:sp>
          <p:nvSpPr>
            <p:cNvPr id="16" name="Flowchart: Magnetic Disk 15"/>
            <p:cNvSpPr/>
            <p:nvPr/>
          </p:nvSpPr>
          <p:spPr>
            <a:xfrm>
              <a:off x="4373216" y="5181601"/>
              <a:ext cx="4002157" cy="119269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35217" y="4195971"/>
              <a:ext cx="2478157" cy="503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685185" y="3432315"/>
              <a:ext cx="1285460" cy="45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897219" y="2716696"/>
              <a:ext cx="861390" cy="402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Straight Arrow Connector 20"/>
          <p:cNvCxnSpPr/>
          <p:nvPr/>
        </p:nvCxnSpPr>
        <p:spPr>
          <a:xfrm>
            <a:off x="6073022" y="1911559"/>
            <a:ext cx="0" cy="7991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8534292" y="1771518"/>
            <a:ext cx="3268840" cy="1838723"/>
          </a:xfrm>
          <a:prstGeom prst="rect">
            <a:avLst/>
          </a:prstGeom>
        </p:spPr>
      </p:pic>
      <p:cxnSp>
        <p:nvCxnSpPr>
          <p:cNvPr id="24" name="Straight Arrow Connector 23"/>
          <p:cNvCxnSpPr/>
          <p:nvPr/>
        </p:nvCxnSpPr>
        <p:spPr>
          <a:xfrm>
            <a:off x="9362114" y="2870155"/>
            <a:ext cx="191269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Freeform: Shape 35"/>
          <p:cNvSpPr/>
          <p:nvPr/>
        </p:nvSpPr>
        <p:spPr>
          <a:xfrm>
            <a:off x="9287155" y="3516051"/>
            <a:ext cx="2062607" cy="852024"/>
          </a:xfrm>
          <a:custGeom>
            <a:avLst/>
            <a:gdLst>
              <a:gd name="connsiteX0" fmla="*/ 0 w 1291904"/>
              <a:gd name="connsiteY0" fmla="*/ 0 h 729988"/>
              <a:gd name="connsiteX1" fmla="*/ 713064 w 1291904"/>
              <a:gd name="connsiteY1" fmla="*/ 729842 h 729988"/>
              <a:gd name="connsiteX2" fmla="*/ 1291904 w 1291904"/>
              <a:gd name="connsiteY2" fmla="*/ 67112 h 729988"/>
            </a:gdLst>
            <a:ahLst/>
            <a:cxnLst>
              <a:cxn ang="0">
                <a:pos x="connsiteX0" y="connsiteY0"/>
              </a:cxn>
              <a:cxn ang="0">
                <a:pos x="connsiteX1" y="connsiteY1"/>
              </a:cxn>
              <a:cxn ang="0">
                <a:pos x="connsiteX2" y="connsiteY2"/>
              </a:cxn>
            </a:cxnLst>
            <a:rect l="l" t="t" r="r" b="b"/>
            <a:pathLst>
              <a:path w="1291904" h="729988">
                <a:moveTo>
                  <a:pt x="0" y="0"/>
                </a:moveTo>
                <a:cubicBezTo>
                  <a:pt x="248873" y="359328"/>
                  <a:pt x="497747" y="718657"/>
                  <a:pt x="713064" y="729842"/>
                </a:cubicBezTo>
                <a:cubicBezTo>
                  <a:pt x="928381" y="741027"/>
                  <a:pt x="1227588" y="106261"/>
                  <a:pt x="1291904" y="67112"/>
                </a:cubicBezTo>
              </a:path>
            </a:pathLst>
          </a:cu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Straight Arrow Connector 44"/>
          <p:cNvCxnSpPr/>
          <p:nvPr/>
        </p:nvCxnSpPr>
        <p:spPr>
          <a:xfrm flipH="1" flipV="1">
            <a:off x="10922466" y="2450116"/>
            <a:ext cx="352338" cy="240763"/>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10922466" y="2936441"/>
            <a:ext cx="364133" cy="260828"/>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10922466" y="2426826"/>
            <a:ext cx="341890" cy="51670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349644" y="4455069"/>
            <a:ext cx="1443757" cy="369332"/>
          </a:xfrm>
          <a:prstGeom prst="rect">
            <a:avLst/>
          </a:prstGeom>
          <a:noFill/>
        </p:spPr>
        <p:txBody>
          <a:bodyPr wrap="square" rtlCol="0">
            <a:spAutoFit/>
          </a:bodyPr>
          <a:lstStyle/>
          <a:p>
            <a:r>
              <a:rPr lang="en-US" dirty="0"/>
              <a:t>Challenges</a:t>
            </a:r>
          </a:p>
        </p:txBody>
      </p:sp>
      <p:sp>
        <p:nvSpPr>
          <p:cNvPr id="54" name="TextBox 53"/>
          <p:cNvSpPr txBox="1"/>
          <p:nvPr/>
        </p:nvSpPr>
        <p:spPr>
          <a:xfrm>
            <a:off x="4631423" y="4520710"/>
            <a:ext cx="295152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Replacement policy</a:t>
            </a:r>
          </a:p>
          <a:p>
            <a:pPr marL="285750" indent="-285750">
              <a:buFont typeface="Arial" panose="020B0604020202020204" pitchFamily="34" charset="0"/>
              <a:buChar char="•"/>
            </a:pPr>
            <a:r>
              <a:rPr lang="en-US" dirty="0"/>
              <a:t>Update strategy</a:t>
            </a:r>
          </a:p>
          <a:p>
            <a:pPr marL="285750" indent="-285750">
              <a:buFont typeface="Arial" panose="020B0604020202020204" pitchFamily="34" charset="0"/>
              <a:buChar char="•"/>
            </a:pPr>
            <a:r>
              <a:rPr lang="en-US" dirty="0"/>
              <a:t>Update durability</a:t>
            </a:r>
          </a:p>
          <a:p>
            <a:pPr marL="285750" indent="-285750">
              <a:buFont typeface="Arial" panose="020B0604020202020204" pitchFamily="34" charset="0"/>
              <a:buChar char="•"/>
            </a:pPr>
            <a:r>
              <a:rPr lang="en-US" dirty="0"/>
              <a:t>Thread contention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7" name="Rectangle 56"/>
          <p:cNvSpPr/>
          <p:nvPr/>
        </p:nvSpPr>
        <p:spPr>
          <a:xfrm>
            <a:off x="8489604" y="4455833"/>
            <a:ext cx="3657708" cy="2031325"/>
          </a:xfrm>
          <a:prstGeom prst="rect">
            <a:avLst/>
          </a:prstGeom>
        </p:spPr>
        <p:txBody>
          <a:bodyPr wrap="square">
            <a:spAutoFit/>
          </a:bodyPr>
          <a:lstStyle/>
          <a:p>
            <a:pPr marL="285750" indent="-285750">
              <a:buFont typeface="Arial" panose="020B0604020202020204" pitchFamily="34" charset="0"/>
              <a:buChar char="•"/>
            </a:pPr>
            <a:r>
              <a:rPr lang="en-US" dirty="0"/>
              <a:t>Scale management</a:t>
            </a:r>
          </a:p>
          <a:p>
            <a:pPr marL="285750" indent="-285750">
              <a:buFont typeface="Arial" panose="020B0604020202020204" pitchFamily="34" charset="0"/>
              <a:buChar char="•"/>
            </a:pPr>
            <a:r>
              <a:rPr lang="en-US" dirty="0"/>
              <a:t>Load balancing (utilization)</a:t>
            </a:r>
          </a:p>
          <a:p>
            <a:pPr marL="285750" lvl="0" indent="-285750">
              <a:buFont typeface="Arial" panose="020B0604020202020204" pitchFamily="34" charset="0"/>
              <a:buChar char="•"/>
              <a:defRPr/>
            </a:pPr>
            <a:r>
              <a:rPr lang="en-US" dirty="0"/>
              <a:t>Update strategy</a:t>
            </a:r>
          </a:p>
          <a:p>
            <a:pPr marL="285750" lvl="0" indent="-285750">
              <a:buFont typeface="Arial" panose="020B0604020202020204" pitchFamily="34" charset="0"/>
              <a:buChar char="•"/>
              <a:defRPr/>
            </a:pPr>
            <a:r>
              <a:rPr lang="en-US" dirty="0"/>
              <a:t>Update durability</a:t>
            </a:r>
          </a:p>
          <a:p>
            <a:pPr marL="285750" indent="-285750">
              <a:buFont typeface="Arial" panose="020B0604020202020204" pitchFamily="34" charset="0"/>
              <a:buChar char="•"/>
              <a:defRPr/>
            </a:pPr>
            <a:r>
              <a:rPr lang="en-US" dirty="0"/>
              <a:t>Data consistency</a:t>
            </a:r>
          </a:p>
          <a:p>
            <a:pPr marL="285750" indent="-285750">
              <a:buFont typeface="Arial" panose="020B0604020202020204" pitchFamily="34" charset="0"/>
              <a:buChar char="•"/>
              <a:defRPr/>
            </a:pPr>
            <a:r>
              <a:rPr lang="en-US" dirty="0"/>
              <a:t>Request rate</a:t>
            </a:r>
          </a:p>
          <a:p>
            <a:pPr marL="285750" lvl="0" indent="-285750">
              <a:buFont typeface="Arial" panose="020B0604020202020204" pitchFamily="34" charset="0"/>
              <a:buChar char="•"/>
              <a:defRPr/>
            </a:pPr>
            <a:endParaRPr lang="en-US" dirty="0"/>
          </a:p>
        </p:txBody>
      </p:sp>
      <p:sp>
        <p:nvSpPr>
          <p:cNvPr id="58" name="Rectangle 57"/>
          <p:cNvSpPr/>
          <p:nvPr/>
        </p:nvSpPr>
        <p:spPr>
          <a:xfrm>
            <a:off x="6642696" y="6092040"/>
            <a:ext cx="3508741" cy="646331"/>
          </a:xfrm>
          <a:prstGeom prst="rect">
            <a:avLst/>
          </a:prstGeom>
          <a:solidFill>
            <a:srgbClr val="92D050"/>
          </a:solidFill>
        </p:spPr>
        <p:txBody>
          <a:bodyPr wrap="square">
            <a:spAutoFit/>
          </a:bodyPr>
          <a:lstStyle/>
          <a:p>
            <a:pPr lvl="0">
              <a:defRPr/>
            </a:pPr>
            <a:r>
              <a:rPr lang="en-US" sz="3600" dirty="0"/>
              <a:t>T</a:t>
            </a:r>
            <a:r>
              <a:rPr lang="en-US" sz="3600" baseline="-25000" dirty="0"/>
              <a:t>a</a:t>
            </a:r>
            <a:r>
              <a:rPr lang="en-US" sz="3600" dirty="0"/>
              <a:t>= T</a:t>
            </a:r>
            <a:r>
              <a:rPr lang="en-US" sz="3600" baseline="-25000" dirty="0"/>
              <a:t>h</a:t>
            </a:r>
            <a:r>
              <a:rPr lang="en-US" sz="3600" dirty="0"/>
              <a:t> + m x T</a:t>
            </a:r>
            <a:r>
              <a:rPr lang="en-US" sz="3600" baseline="-25000" dirty="0"/>
              <a:t>m</a:t>
            </a:r>
            <a:endParaRPr lang="en-US" sz="3600"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05531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500"/>
                                        <p:tgtEl>
                                          <p:spTgt spid="5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4" grpId="0"/>
      <p:bldP spid="36" grpId="0" animBg="1"/>
      <p:bldP spid="53" grpId="0"/>
      <p:bldP spid="54" grpId="0"/>
      <p:bldP spid="57" grpId="0"/>
      <p:bldP spid="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7057" y="3984482"/>
            <a:ext cx="8911687" cy="1280890"/>
          </a:xfrm>
        </p:spPr>
        <p:txBody>
          <a:bodyPr/>
          <a:lstStyle/>
          <a:p>
            <a:r>
              <a:rPr lang="en-US" dirty="0"/>
              <a:t>Replacement Policies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192699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Replacement Policies</a:t>
            </a:r>
          </a:p>
        </p:txBody>
      </p:sp>
      <p:grpSp>
        <p:nvGrpSpPr>
          <p:cNvPr id="22" name="Group 21"/>
          <p:cNvGrpSpPr/>
          <p:nvPr/>
        </p:nvGrpSpPr>
        <p:grpSpPr>
          <a:xfrm>
            <a:off x="3352800" y="1855300"/>
            <a:ext cx="5605668" cy="2095764"/>
            <a:chOff x="3352800" y="2451649"/>
            <a:chExt cx="5605668" cy="2095764"/>
          </a:xfrm>
        </p:grpSpPr>
        <p:sp>
          <p:nvSpPr>
            <p:cNvPr id="5" name="Rectangle 4"/>
            <p:cNvSpPr/>
            <p:nvPr/>
          </p:nvSpPr>
          <p:spPr>
            <a:xfrm>
              <a:off x="3352800" y="2451652"/>
              <a:ext cx="622852" cy="1152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975652" y="2451652"/>
              <a:ext cx="622852" cy="115293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67060" y="2451652"/>
              <a:ext cx="622852" cy="1152939"/>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44208" y="2451652"/>
              <a:ext cx="622852" cy="1152939"/>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98504" y="2451652"/>
              <a:ext cx="622852" cy="1152939"/>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12764" y="2451650"/>
              <a:ext cx="622852" cy="1152939"/>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21356" y="2451652"/>
              <a:ext cx="622852" cy="115293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35616" y="2451649"/>
              <a:ext cx="622852" cy="115293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089912" y="2451651"/>
              <a:ext cx="622852" cy="115293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p:cNvSpPr/>
            <p:nvPr/>
          </p:nvSpPr>
          <p:spPr>
            <a:xfrm rot="16200000">
              <a:off x="5894820" y="1087591"/>
              <a:ext cx="521628" cy="56056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4750903" y="4178081"/>
              <a:ext cx="2809461" cy="369332"/>
            </a:xfrm>
            <a:prstGeom prst="rect">
              <a:avLst/>
            </a:prstGeom>
            <a:noFill/>
          </p:spPr>
          <p:txBody>
            <a:bodyPr wrap="square" rtlCol="0">
              <a:spAutoFit/>
            </a:bodyPr>
            <a:lstStyle/>
            <a:p>
              <a:pPr algn="ctr"/>
              <a:r>
                <a:rPr lang="en-US" dirty="0"/>
                <a:t>Cache</a:t>
              </a:r>
            </a:p>
          </p:txBody>
        </p:sp>
      </p:grpSp>
      <p:cxnSp>
        <p:nvCxnSpPr>
          <p:cNvPr id="18" name="Straight Arrow Connector 17"/>
          <p:cNvCxnSpPr>
            <a:stCxn id="20" idx="3"/>
            <a:endCxn id="5" idx="1"/>
          </p:cNvCxnSpPr>
          <p:nvPr/>
        </p:nvCxnSpPr>
        <p:spPr>
          <a:xfrm>
            <a:off x="2729948" y="1616020"/>
            <a:ext cx="622852" cy="815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96279" y="1431354"/>
            <a:ext cx="1033669" cy="369332"/>
          </a:xfrm>
          <a:prstGeom prst="rect">
            <a:avLst/>
          </a:prstGeom>
          <a:noFill/>
        </p:spPr>
        <p:txBody>
          <a:bodyPr wrap="square" rtlCol="0">
            <a:spAutoFit/>
          </a:bodyPr>
          <a:lstStyle/>
          <a:p>
            <a:r>
              <a:rPr lang="en-US" dirty="0"/>
              <a:t>Lookup</a:t>
            </a:r>
          </a:p>
        </p:txBody>
      </p:sp>
      <p:cxnSp>
        <p:nvCxnSpPr>
          <p:cNvPr id="28" name="Straight Arrow Connector 27"/>
          <p:cNvCxnSpPr>
            <a:stCxn id="12" idx="3"/>
            <a:endCxn id="30" idx="1"/>
          </p:cNvCxnSpPr>
          <p:nvPr/>
        </p:nvCxnSpPr>
        <p:spPr>
          <a:xfrm>
            <a:off x="8958468" y="2431770"/>
            <a:ext cx="768329" cy="380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726797" y="2627358"/>
            <a:ext cx="1504120" cy="369332"/>
          </a:xfrm>
          <a:prstGeom prst="rect">
            <a:avLst/>
          </a:prstGeom>
          <a:noFill/>
        </p:spPr>
        <p:txBody>
          <a:bodyPr wrap="square" rtlCol="0">
            <a:spAutoFit/>
          </a:bodyPr>
          <a:lstStyle/>
          <a:p>
            <a:r>
              <a:rPr lang="en-US" dirty="0"/>
              <a:t>Cache miss</a:t>
            </a:r>
          </a:p>
        </p:txBody>
      </p:sp>
      <p:cxnSp>
        <p:nvCxnSpPr>
          <p:cNvPr id="32" name="Straight Arrow Connector 31"/>
          <p:cNvCxnSpPr>
            <a:stCxn id="12" idx="3"/>
            <a:endCxn id="33" idx="1"/>
          </p:cNvCxnSpPr>
          <p:nvPr/>
        </p:nvCxnSpPr>
        <p:spPr>
          <a:xfrm flipV="1">
            <a:off x="8958468" y="2004374"/>
            <a:ext cx="768329" cy="427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726797" y="1819708"/>
            <a:ext cx="1504120" cy="369332"/>
          </a:xfrm>
          <a:prstGeom prst="rect">
            <a:avLst/>
          </a:prstGeom>
          <a:noFill/>
        </p:spPr>
        <p:txBody>
          <a:bodyPr wrap="square" rtlCol="0">
            <a:spAutoFit/>
          </a:bodyPr>
          <a:lstStyle/>
          <a:p>
            <a:r>
              <a:rPr lang="en-US" dirty="0"/>
              <a:t>Cache hit</a:t>
            </a:r>
          </a:p>
        </p:txBody>
      </p:sp>
      <p:sp>
        <p:nvSpPr>
          <p:cNvPr id="40" name="TextBox 39"/>
          <p:cNvSpPr txBox="1"/>
          <p:nvPr/>
        </p:nvSpPr>
        <p:spPr>
          <a:xfrm>
            <a:off x="11105322" y="1819708"/>
            <a:ext cx="622852" cy="369332"/>
          </a:xfrm>
          <a:prstGeom prst="rect">
            <a:avLst/>
          </a:prstGeom>
          <a:noFill/>
        </p:spPr>
        <p:txBody>
          <a:bodyPr wrap="square" rtlCol="0">
            <a:spAutoFit/>
          </a:bodyPr>
          <a:lstStyle/>
          <a:p>
            <a:r>
              <a:rPr lang="en-US" dirty="0">
                <a:sym typeface="Wingdings" panose="05000000000000000000" pitchFamily="2" charset="2"/>
              </a:rPr>
              <a:t></a:t>
            </a:r>
            <a:endParaRPr lang="en-US" dirty="0"/>
          </a:p>
        </p:txBody>
      </p:sp>
      <p:cxnSp>
        <p:nvCxnSpPr>
          <p:cNvPr id="42" name="Straight Arrow Connector 41"/>
          <p:cNvCxnSpPr>
            <a:stCxn id="30" idx="2"/>
            <a:endCxn id="46" idx="0"/>
          </p:cNvCxnSpPr>
          <p:nvPr/>
        </p:nvCxnSpPr>
        <p:spPr>
          <a:xfrm>
            <a:off x="10478857" y="2996690"/>
            <a:ext cx="0" cy="2134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508135" y="5131372"/>
            <a:ext cx="1941444" cy="369332"/>
          </a:xfrm>
          <a:prstGeom prst="rect">
            <a:avLst/>
          </a:prstGeom>
          <a:noFill/>
        </p:spPr>
        <p:txBody>
          <a:bodyPr wrap="square" rtlCol="0">
            <a:spAutoFit/>
          </a:bodyPr>
          <a:lstStyle/>
          <a:p>
            <a:pPr algn="ctr"/>
            <a:r>
              <a:rPr lang="en-US" dirty="0"/>
              <a:t>Fetch page</a:t>
            </a:r>
          </a:p>
        </p:txBody>
      </p:sp>
      <p:sp>
        <p:nvSpPr>
          <p:cNvPr id="51" name="Rectangle 50"/>
          <p:cNvSpPr/>
          <p:nvPr/>
        </p:nvSpPr>
        <p:spPr>
          <a:xfrm>
            <a:off x="8444650" y="4739568"/>
            <a:ext cx="622852" cy="115293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5890292" y="4992871"/>
            <a:ext cx="1941444" cy="646331"/>
          </a:xfrm>
          <a:prstGeom prst="rect">
            <a:avLst/>
          </a:prstGeom>
          <a:noFill/>
        </p:spPr>
        <p:txBody>
          <a:bodyPr wrap="square" rtlCol="0">
            <a:spAutoFit/>
          </a:bodyPr>
          <a:lstStyle/>
          <a:p>
            <a:pPr algn="ctr"/>
            <a:r>
              <a:rPr lang="en-US" dirty="0"/>
              <a:t>Insert page</a:t>
            </a:r>
          </a:p>
          <a:p>
            <a:pPr algn="ctr"/>
            <a:r>
              <a:rPr lang="en-US" dirty="0"/>
              <a:t>to cache</a:t>
            </a:r>
          </a:p>
        </p:txBody>
      </p:sp>
      <p:cxnSp>
        <p:nvCxnSpPr>
          <p:cNvPr id="54" name="Straight Arrow Connector 53"/>
          <p:cNvCxnSpPr>
            <a:stCxn id="51" idx="1"/>
            <a:endCxn id="53" idx="3"/>
          </p:cNvCxnSpPr>
          <p:nvPr/>
        </p:nvCxnSpPr>
        <p:spPr>
          <a:xfrm flipH="1" flipV="1">
            <a:off x="7831736" y="5316037"/>
            <a:ext cx="6129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3" idx="1"/>
            <a:endCxn id="69" idx="3"/>
          </p:cNvCxnSpPr>
          <p:nvPr/>
        </p:nvCxnSpPr>
        <p:spPr>
          <a:xfrm flipH="1" flipV="1">
            <a:off x="5224670" y="4955248"/>
            <a:ext cx="665622" cy="360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3" idx="1"/>
            <a:endCxn id="71" idx="3"/>
          </p:cNvCxnSpPr>
          <p:nvPr/>
        </p:nvCxnSpPr>
        <p:spPr>
          <a:xfrm flipH="1">
            <a:off x="5224670" y="5316037"/>
            <a:ext cx="665622"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041374" y="4770582"/>
            <a:ext cx="2183296" cy="369332"/>
          </a:xfrm>
          <a:prstGeom prst="rect">
            <a:avLst/>
          </a:prstGeom>
          <a:noFill/>
        </p:spPr>
        <p:txBody>
          <a:bodyPr wrap="square" rtlCol="0">
            <a:spAutoFit/>
          </a:bodyPr>
          <a:lstStyle/>
          <a:p>
            <a:pPr algn="ctr"/>
            <a:r>
              <a:rPr lang="en-US" dirty="0"/>
              <a:t>Cache is not full</a:t>
            </a:r>
          </a:p>
        </p:txBody>
      </p:sp>
      <p:sp>
        <p:nvSpPr>
          <p:cNvPr id="71" name="TextBox 70"/>
          <p:cNvSpPr txBox="1"/>
          <p:nvPr/>
        </p:nvSpPr>
        <p:spPr>
          <a:xfrm>
            <a:off x="3041374" y="5454536"/>
            <a:ext cx="2183296" cy="369332"/>
          </a:xfrm>
          <a:prstGeom prst="rect">
            <a:avLst/>
          </a:prstGeom>
          <a:noFill/>
        </p:spPr>
        <p:txBody>
          <a:bodyPr wrap="square" rtlCol="0">
            <a:spAutoFit/>
          </a:bodyPr>
          <a:lstStyle/>
          <a:p>
            <a:pPr algn="ctr"/>
            <a:r>
              <a:rPr lang="en-US" dirty="0"/>
              <a:t>Cache is full</a:t>
            </a:r>
          </a:p>
        </p:txBody>
      </p:sp>
      <p:cxnSp>
        <p:nvCxnSpPr>
          <p:cNvPr id="78" name="Connector: Curved 77"/>
          <p:cNvCxnSpPr>
            <a:stCxn id="69" idx="1"/>
            <a:endCxn id="5" idx="1"/>
          </p:cNvCxnSpPr>
          <p:nvPr/>
        </p:nvCxnSpPr>
        <p:spPr>
          <a:xfrm rot="10800000" flipH="1">
            <a:off x="3041374" y="2431774"/>
            <a:ext cx="311426" cy="2523475"/>
          </a:xfrm>
          <a:prstGeom prst="curvedConnector3">
            <a:avLst>
              <a:gd name="adj1" fmla="val -1159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p:cNvCxnSpPr>
            <a:stCxn id="71" idx="1"/>
            <a:endCxn id="5" idx="1"/>
          </p:cNvCxnSpPr>
          <p:nvPr/>
        </p:nvCxnSpPr>
        <p:spPr>
          <a:xfrm rot="10800000" flipH="1">
            <a:off x="3041374" y="2431774"/>
            <a:ext cx="311426" cy="3207429"/>
          </a:xfrm>
          <a:prstGeom prst="curvedConnector3">
            <a:avLst>
              <a:gd name="adj1" fmla="val -324468"/>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271526" y="4493583"/>
            <a:ext cx="1505781" cy="646331"/>
          </a:xfrm>
          <a:prstGeom prst="rect">
            <a:avLst/>
          </a:prstGeom>
          <a:noFill/>
        </p:spPr>
        <p:txBody>
          <a:bodyPr wrap="square" rtlCol="0">
            <a:spAutoFit/>
          </a:bodyPr>
          <a:lstStyle/>
          <a:p>
            <a:pPr algn="ctr"/>
            <a:r>
              <a:rPr lang="en-US" dirty="0"/>
              <a:t>Evict and insert</a:t>
            </a:r>
          </a:p>
        </p:txBody>
      </p:sp>
      <p:sp>
        <p:nvSpPr>
          <p:cNvPr id="97" name="TextBox 96"/>
          <p:cNvSpPr txBox="1"/>
          <p:nvPr/>
        </p:nvSpPr>
        <p:spPr>
          <a:xfrm>
            <a:off x="2028028" y="3529826"/>
            <a:ext cx="1324772" cy="369332"/>
          </a:xfrm>
          <a:prstGeom prst="rect">
            <a:avLst/>
          </a:prstGeom>
          <a:noFill/>
        </p:spPr>
        <p:txBody>
          <a:bodyPr wrap="square" rtlCol="0">
            <a:spAutoFit/>
          </a:bodyPr>
          <a:lstStyle/>
          <a:p>
            <a:pPr algn="ctr"/>
            <a:r>
              <a:rPr lang="en-US" dirty="0"/>
              <a:t>Insert</a:t>
            </a:r>
          </a:p>
        </p:txBody>
      </p:sp>
      <p:cxnSp>
        <p:nvCxnSpPr>
          <p:cNvPr id="99" name="Straight Arrow Connector 98"/>
          <p:cNvCxnSpPr>
            <a:stCxn id="46" idx="1"/>
          </p:cNvCxnSpPr>
          <p:nvPr/>
        </p:nvCxnSpPr>
        <p:spPr>
          <a:xfrm flipH="1" flipV="1">
            <a:off x="9067502" y="5306711"/>
            <a:ext cx="440633" cy="9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39242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9"/>
                                        </p:tgtEl>
                                        <p:attrNameLst>
                                          <p:attrName>style.visibility</p:attrName>
                                        </p:attrNameLst>
                                      </p:cBhvr>
                                      <p:to>
                                        <p:strVal val="visible"/>
                                      </p:to>
                                    </p:set>
                                    <p:animEffect transition="in" filter="fade">
                                      <p:cBhvr>
                                        <p:cTn id="44" dur="500"/>
                                        <p:tgtEl>
                                          <p:spTgt spid="99"/>
                                        </p:tgtEl>
                                      </p:cBhvr>
                                    </p:animEffect>
                                  </p:childTnLst>
                                </p:cTn>
                              </p:par>
                              <p:par>
                                <p:cTn id="45" presetID="10"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10" presetClass="entr" presetSubtype="0" fill="hold"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fade">
                                      <p:cBhvr>
                                        <p:cTn id="67" dur="500"/>
                                        <p:tgtEl>
                                          <p:spTgt spid="9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fade">
                                      <p:cBhvr>
                                        <p:cTn id="75" dur="500"/>
                                        <p:tgtEl>
                                          <p:spTgt spid="7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5"/>
                                        </p:tgtEl>
                                        <p:attrNameLst>
                                          <p:attrName>style.visibility</p:attrName>
                                        </p:attrNameLst>
                                      </p:cBhvr>
                                      <p:to>
                                        <p:strVal val="visible"/>
                                      </p:to>
                                    </p:set>
                                    <p:animEffect transition="in" filter="fade">
                                      <p:cBhvr>
                                        <p:cTn id="78" dur="500"/>
                                        <p:tgtEl>
                                          <p:spTgt spid="95"/>
                                        </p:tgtEl>
                                      </p:cBhvr>
                                    </p:animEffect>
                                  </p:childTnLst>
                                </p:cTn>
                              </p:par>
                              <p:par>
                                <p:cTn id="79" presetID="10" presetClass="entr" presetSubtype="0" fill="hold" nodeType="withEffect">
                                  <p:stCondLst>
                                    <p:cond delay="0"/>
                                  </p:stCondLst>
                                  <p:childTnLst>
                                    <p:set>
                                      <p:cBhvr>
                                        <p:cTn id="80" dur="1" fill="hold">
                                          <p:stCondLst>
                                            <p:cond delay="0"/>
                                          </p:stCondLst>
                                        </p:cTn>
                                        <p:tgtEl>
                                          <p:spTgt spid="79"/>
                                        </p:tgtEl>
                                        <p:attrNameLst>
                                          <p:attrName>style.visibility</p:attrName>
                                        </p:attrNameLst>
                                      </p:cBhvr>
                                      <p:to>
                                        <p:strVal val="visible"/>
                                      </p:to>
                                    </p:set>
                                    <p:animEffect transition="in" filter="fade">
                                      <p:cBhvr>
                                        <p:cTn id="8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P spid="33" grpId="0"/>
      <p:bldP spid="40" grpId="0"/>
      <p:bldP spid="46" grpId="0"/>
      <p:bldP spid="51" grpId="0" animBg="1"/>
      <p:bldP spid="53" grpId="0"/>
      <p:bldP spid="69" grpId="0"/>
      <p:bldP spid="71" grpId="0"/>
      <p:bldP spid="95" grpId="0"/>
      <p:bldP spid="9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old problem of Caching</a:t>
            </a:r>
          </a:p>
        </p:txBody>
      </p:sp>
      <p:grpSp>
        <p:nvGrpSpPr>
          <p:cNvPr id="10" name="Group 9"/>
          <p:cNvGrpSpPr/>
          <p:nvPr/>
        </p:nvGrpSpPr>
        <p:grpSpPr>
          <a:xfrm>
            <a:off x="3412215" y="2133600"/>
            <a:ext cx="4128271" cy="3763400"/>
            <a:chOff x="4373216" y="2716696"/>
            <a:chExt cx="4002157" cy="3657601"/>
          </a:xfrm>
        </p:grpSpPr>
        <p:sp>
          <p:nvSpPr>
            <p:cNvPr id="4" name="Flowchart: Magnetic Disk 3"/>
            <p:cNvSpPr/>
            <p:nvPr/>
          </p:nvSpPr>
          <p:spPr>
            <a:xfrm>
              <a:off x="4373216" y="5181601"/>
              <a:ext cx="4002157" cy="119269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Disk</a:t>
              </a:r>
            </a:p>
          </p:txBody>
        </p:sp>
        <p:sp>
          <p:nvSpPr>
            <p:cNvPr id="5" name="Rectangle 4"/>
            <p:cNvSpPr/>
            <p:nvPr/>
          </p:nvSpPr>
          <p:spPr>
            <a:xfrm>
              <a:off x="5135217" y="4195971"/>
              <a:ext cx="2478157" cy="503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RAM</a:t>
              </a:r>
            </a:p>
          </p:txBody>
        </p:sp>
        <p:sp>
          <p:nvSpPr>
            <p:cNvPr id="6" name="Rectangle 5"/>
            <p:cNvSpPr/>
            <p:nvPr/>
          </p:nvSpPr>
          <p:spPr>
            <a:xfrm>
              <a:off x="5685185" y="3432315"/>
              <a:ext cx="1285460" cy="45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r>
                <a:rPr lang="en-US" baseline="-25000" dirty="0"/>
                <a:t>2</a:t>
              </a:r>
              <a:endParaRPr lang="en-US" dirty="0"/>
            </a:p>
          </p:txBody>
        </p:sp>
        <p:sp>
          <p:nvSpPr>
            <p:cNvPr id="7" name="Rectangle 6"/>
            <p:cNvSpPr/>
            <p:nvPr/>
          </p:nvSpPr>
          <p:spPr>
            <a:xfrm>
              <a:off x="5897219" y="2716696"/>
              <a:ext cx="861390" cy="402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r>
                <a:rPr lang="en-US" baseline="-25000" dirty="0"/>
                <a:t>1</a:t>
              </a:r>
              <a:endParaRPr lang="en-US" dirty="0"/>
            </a:p>
          </p:txBody>
        </p:sp>
      </p:grpSp>
      <p:sp>
        <p:nvSpPr>
          <p:cNvPr id="14" name="Arrow: Left 13"/>
          <p:cNvSpPr/>
          <p:nvPr/>
        </p:nvSpPr>
        <p:spPr>
          <a:xfrm rot="16200000">
            <a:off x="1477510" y="4179639"/>
            <a:ext cx="2201701" cy="12291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Larger</a:t>
            </a:r>
          </a:p>
          <a:p>
            <a:pPr algn="ctr"/>
            <a:r>
              <a:rPr lang="en-US" sz="1400" dirty="0"/>
              <a:t>Slower</a:t>
            </a:r>
          </a:p>
          <a:p>
            <a:pPr algn="ctr"/>
            <a:r>
              <a:rPr lang="en-US" sz="1400" dirty="0"/>
              <a:t>Cheaper</a:t>
            </a:r>
          </a:p>
        </p:txBody>
      </p:sp>
      <p:sp>
        <p:nvSpPr>
          <p:cNvPr id="12" name="Arrow: Right 11"/>
          <p:cNvSpPr/>
          <p:nvPr/>
        </p:nvSpPr>
        <p:spPr>
          <a:xfrm rot="16200000">
            <a:off x="6631064" y="2346008"/>
            <a:ext cx="1908311" cy="1229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Smaller</a:t>
            </a:r>
          </a:p>
          <a:p>
            <a:pPr algn="ctr"/>
            <a:r>
              <a:rPr lang="en-US" sz="1400" dirty="0"/>
              <a:t>Faster</a:t>
            </a:r>
          </a:p>
          <a:p>
            <a:pPr algn="ctr"/>
            <a:r>
              <a:rPr lang="en-US" sz="1400" dirty="0"/>
              <a:t>Expensive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898002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Replacement Policies</a:t>
            </a:r>
          </a:p>
        </p:txBody>
      </p:sp>
      <p:sp>
        <p:nvSpPr>
          <p:cNvPr id="3" name="Content Placeholder 2"/>
          <p:cNvSpPr>
            <a:spLocks noGrp="1"/>
          </p:cNvSpPr>
          <p:nvPr>
            <p:ph idx="1"/>
          </p:nvPr>
        </p:nvSpPr>
        <p:spPr/>
        <p:txBody>
          <a:bodyPr/>
          <a:lstStyle/>
          <a:p>
            <a:r>
              <a:rPr lang="en-US" dirty="0"/>
              <a:t>Cache size is limited </a:t>
            </a:r>
            <a:r>
              <a:rPr lang="en-US" dirty="0">
                <a:sym typeface="Wingdings" panose="05000000000000000000" pitchFamily="2" charset="2"/>
              </a:rPr>
              <a:t> Cannot fit everything</a:t>
            </a:r>
            <a:endParaRPr lang="en-US" dirty="0"/>
          </a:p>
          <a:p>
            <a:r>
              <a:rPr lang="en-US" dirty="0"/>
              <a:t>Eviction mechanism</a:t>
            </a:r>
          </a:p>
          <a:p>
            <a:r>
              <a:rPr lang="en-US" dirty="0"/>
              <a:t>Contention between hit access time and miss ratio</a:t>
            </a:r>
          </a:p>
          <a:p>
            <a:r>
              <a:rPr lang="en-US" dirty="0"/>
              <a:t>FIFO, </a:t>
            </a:r>
            <a:r>
              <a:rPr lang="en-US"/>
              <a:t>LIFO </a:t>
            </a:r>
          </a:p>
          <a:p>
            <a:r>
              <a:rPr lang="en-US" b="1"/>
              <a:t>LRU </a:t>
            </a:r>
            <a:r>
              <a:rPr lang="en-US" dirty="0"/>
              <a:t>(</a:t>
            </a:r>
            <a:r>
              <a:rPr lang="en-US" dirty="0" err="1"/>
              <a:t>recency</a:t>
            </a:r>
            <a:r>
              <a:rPr lang="en-US" dirty="0"/>
              <a:t> of access)</a:t>
            </a:r>
          </a:p>
          <a:p>
            <a:r>
              <a:rPr lang="en-US" b="1" dirty="0"/>
              <a:t>Pseudo-LRU</a:t>
            </a:r>
          </a:p>
          <a:p>
            <a:r>
              <a:rPr lang="en-US" b="1" dirty="0"/>
              <a:t>ARC </a:t>
            </a:r>
            <a:r>
              <a:rPr lang="en-US" dirty="0"/>
              <a:t>(Frequency and recency of access)</a:t>
            </a:r>
          </a:p>
          <a:p>
            <a:r>
              <a:rPr lang="en-US" dirty="0"/>
              <a:t>MRU</a:t>
            </a:r>
          </a:p>
          <a:p>
            <a:r>
              <a:rPr lang="en-US" dirty="0"/>
              <a:t>…</a:t>
            </a:r>
          </a:p>
          <a:p>
            <a:endParaRPr lang="en-US" b="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100203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LRU</a:t>
            </a:r>
          </a:p>
        </p:txBody>
      </p:sp>
      <p:sp>
        <p:nvSpPr>
          <p:cNvPr id="3" name="Content Placeholder 2"/>
          <p:cNvSpPr>
            <a:spLocks noGrp="1"/>
          </p:cNvSpPr>
          <p:nvPr>
            <p:ph idx="1"/>
          </p:nvPr>
        </p:nvSpPr>
        <p:spPr/>
        <p:txBody>
          <a:bodyPr/>
          <a:lstStyle/>
          <a:p>
            <a:r>
              <a:rPr lang="en-US" dirty="0"/>
              <a:t>Hardware supported implementations</a:t>
            </a:r>
          </a:p>
          <a:p>
            <a:pPr lvl="1"/>
            <a:r>
              <a:rPr lang="en-US" dirty="0"/>
              <a:t>Using counters</a:t>
            </a:r>
          </a:p>
          <a:p>
            <a:pPr lvl="1"/>
            <a:r>
              <a:rPr lang="en-US" dirty="0"/>
              <a:t>Using a binary 2D matrix</a:t>
            </a:r>
          </a:p>
          <a:p>
            <a:r>
              <a:rPr lang="en-US" dirty="0"/>
              <a:t>Software implementation</a:t>
            </a:r>
          </a:p>
          <a:p>
            <a:pPr lvl="1"/>
            <a:r>
              <a:rPr lang="en-US" dirty="0"/>
              <a:t>Using a doubly linked list and a hash table</a:t>
            </a: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876797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LRU – Hardware using Counters</a:t>
            </a:r>
          </a:p>
        </p:txBody>
      </p:sp>
      <p:sp>
        <p:nvSpPr>
          <p:cNvPr id="3" name="Content Placeholder 2"/>
          <p:cNvSpPr>
            <a:spLocks noGrp="1"/>
          </p:cNvSpPr>
          <p:nvPr>
            <p:ph idx="1"/>
          </p:nvPr>
        </p:nvSpPr>
        <p:spPr/>
        <p:txBody>
          <a:bodyPr/>
          <a:lstStyle/>
          <a:p>
            <a:r>
              <a:rPr lang="en-US" dirty="0"/>
              <a:t>Large enough counter 64 -128 bits</a:t>
            </a:r>
          </a:p>
          <a:p>
            <a:r>
              <a:rPr lang="en-US" dirty="0"/>
              <a:t>Increment the counter after each instruction</a:t>
            </a:r>
          </a:p>
          <a:p>
            <a:r>
              <a:rPr lang="en-US" dirty="0"/>
              <a:t>When accessing a page:</a:t>
            </a:r>
          </a:p>
          <a:p>
            <a:pPr lvl="1"/>
            <a:r>
              <a:rPr lang="en-US" dirty="0"/>
              <a:t>Tag the page with the current counter value at the access time</a:t>
            </a:r>
          </a:p>
          <a:p>
            <a:r>
              <a:rPr lang="en-US" dirty="0"/>
              <a:t>When a page fault happens:</a:t>
            </a:r>
          </a:p>
          <a:p>
            <a:pPr lvl="1"/>
            <a:r>
              <a:rPr lang="en-US" dirty="0"/>
              <a:t>Evict the page with the lowest counter tag</a:t>
            </a:r>
          </a:p>
          <a:p>
            <a:r>
              <a:rPr lang="en-US" dirty="0"/>
              <a:t>Very expensive to examine the counter for every page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853176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LRU – Hardware using 2D Binary Matrix</a:t>
            </a:r>
          </a:p>
        </p:txBody>
      </p:sp>
      <p:graphicFrame>
        <p:nvGraphicFramePr>
          <p:cNvPr id="4" name="Table 3"/>
          <p:cNvGraphicFramePr>
            <a:graphicFrameLocks noGrp="1"/>
          </p:cNvGraphicFramePr>
          <p:nvPr>
            <p:extLst>
              <p:ext uri="{D42A27DB-BD31-4B8C-83A1-F6EECF244321}">
                <p14:modId xmlns:p14="http://schemas.microsoft.com/office/powerpoint/2010/main" val="2415661289"/>
              </p:ext>
            </p:extLst>
          </p:nvPr>
        </p:nvGraphicFramePr>
        <p:xfrm>
          <a:off x="2244037" y="1706217"/>
          <a:ext cx="2447230" cy="1828800"/>
        </p:xfrm>
        <a:graphic>
          <a:graphicData uri="http://schemas.openxmlformats.org/drawingml/2006/table">
            <a:tbl>
              <a:tblPr firstRow="1" bandRow="1"/>
              <a:tblGrid>
                <a:gridCol w="489446">
                  <a:extLst>
                    <a:ext uri="{9D8B030D-6E8A-4147-A177-3AD203B41FA5}">
                      <a16:colId xmlns:a16="http://schemas.microsoft.com/office/drawing/2014/main" val="875582948"/>
                    </a:ext>
                  </a:extLst>
                </a:gridCol>
                <a:gridCol w="489446">
                  <a:extLst>
                    <a:ext uri="{9D8B030D-6E8A-4147-A177-3AD203B41FA5}">
                      <a16:colId xmlns:a16="http://schemas.microsoft.com/office/drawing/2014/main" val="3125693573"/>
                    </a:ext>
                  </a:extLst>
                </a:gridCol>
                <a:gridCol w="489446">
                  <a:extLst>
                    <a:ext uri="{9D8B030D-6E8A-4147-A177-3AD203B41FA5}">
                      <a16:colId xmlns:a16="http://schemas.microsoft.com/office/drawing/2014/main" val="1127008350"/>
                    </a:ext>
                  </a:extLst>
                </a:gridCol>
                <a:gridCol w="489446">
                  <a:extLst>
                    <a:ext uri="{9D8B030D-6E8A-4147-A177-3AD203B41FA5}">
                      <a16:colId xmlns:a16="http://schemas.microsoft.com/office/drawing/2014/main" val="1146507849"/>
                    </a:ext>
                  </a:extLst>
                </a:gridCol>
                <a:gridCol w="489446">
                  <a:extLst>
                    <a:ext uri="{9D8B030D-6E8A-4147-A177-3AD203B41FA5}">
                      <a16:colId xmlns:a16="http://schemas.microsoft.com/office/drawing/2014/main" val="1970142990"/>
                    </a:ext>
                  </a:extLst>
                </a:gridCol>
              </a:tblGrid>
              <a:tr h="305463">
                <a:tc>
                  <a:txBody>
                    <a:bodyPr/>
                    <a:lstStyle/>
                    <a:p>
                      <a:endParaRPr lang="en-US" dirty="0"/>
                    </a:p>
                  </a:txBody>
                  <a:tcPr>
                    <a:solidFill>
                      <a:schemeClr val="accent2">
                        <a:lumMod val="60000"/>
                        <a:lumOff val="40000"/>
                      </a:schemeClr>
                    </a:solidFill>
                  </a:tcPr>
                </a:tc>
                <a:tc>
                  <a:txBody>
                    <a:bodyPr/>
                    <a:lstStyle/>
                    <a:p>
                      <a:r>
                        <a:rPr lang="en-US" dirty="0"/>
                        <a:t>1</a:t>
                      </a:r>
                    </a:p>
                  </a:txBody>
                  <a:tcPr>
                    <a:solidFill>
                      <a:schemeClr val="accent2">
                        <a:lumMod val="60000"/>
                        <a:lumOff val="40000"/>
                      </a:schemeClr>
                    </a:solidFill>
                  </a:tcPr>
                </a:tc>
                <a:tc>
                  <a:txBody>
                    <a:bodyPr/>
                    <a:lstStyle/>
                    <a:p>
                      <a:r>
                        <a:rPr lang="en-US" dirty="0"/>
                        <a:t>2</a:t>
                      </a:r>
                    </a:p>
                  </a:txBody>
                  <a:tcPr>
                    <a:solidFill>
                      <a:schemeClr val="accent2">
                        <a:lumMod val="60000"/>
                        <a:lumOff val="40000"/>
                      </a:schemeClr>
                    </a:solidFill>
                  </a:tcPr>
                </a:tc>
                <a:tc>
                  <a:txBody>
                    <a:bodyPr/>
                    <a:lstStyle/>
                    <a:p>
                      <a:r>
                        <a:rPr lang="en-US" dirty="0"/>
                        <a:t>3</a:t>
                      </a:r>
                    </a:p>
                  </a:txBody>
                  <a:tcPr>
                    <a:solidFill>
                      <a:schemeClr val="accent2">
                        <a:lumMod val="60000"/>
                        <a:lumOff val="40000"/>
                      </a:schemeClr>
                    </a:solidFill>
                  </a:tcPr>
                </a:tc>
                <a:tc>
                  <a:txBody>
                    <a:bodyPr/>
                    <a:lstStyle/>
                    <a:p>
                      <a:r>
                        <a:rPr lang="en-US" dirty="0"/>
                        <a:t>4</a:t>
                      </a:r>
                    </a:p>
                  </a:txBody>
                  <a:tcPr>
                    <a:solidFill>
                      <a:schemeClr val="accent2">
                        <a:lumMod val="60000"/>
                        <a:lumOff val="40000"/>
                      </a:schemeClr>
                    </a:solidFill>
                  </a:tcPr>
                </a:tc>
                <a:extLst>
                  <a:ext uri="{0D108BD9-81ED-4DB2-BD59-A6C34878D82A}">
                    <a16:rowId xmlns:a16="http://schemas.microsoft.com/office/drawing/2014/main" val="2084259695"/>
                  </a:ext>
                </a:extLst>
              </a:tr>
              <a:tr h="305463">
                <a:tc>
                  <a:txBody>
                    <a:bodyPr/>
                    <a:lstStyle/>
                    <a:p>
                      <a:r>
                        <a:rPr lang="en-US" dirty="0"/>
                        <a:t>1</a:t>
                      </a:r>
                    </a:p>
                  </a:txBody>
                  <a:tcPr>
                    <a:solidFill>
                      <a:schemeClr val="accent2">
                        <a:lumMod val="60000"/>
                        <a:lumOff val="40000"/>
                      </a:schemeClr>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981052199"/>
                  </a:ext>
                </a:extLst>
              </a:tr>
              <a:tr h="305463">
                <a:tc>
                  <a:txBody>
                    <a:bodyPr/>
                    <a:lstStyle/>
                    <a:p>
                      <a:r>
                        <a:rPr lang="en-US" dirty="0"/>
                        <a:t>2</a:t>
                      </a:r>
                    </a:p>
                  </a:txBody>
                  <a:tcPr>
                    <a:solidFill>
                      <a:schemeClr val="accent2">
                        <a:lumMod val="60000"/>
                        <a:lumOff val="40000"/>
                      </a:schemeClr>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61048464"/>
                  </a:ext>
                </a:extLst>
              </a:tr>
              <a:tr h="305463">
                <a:tc>
                  <a:txBody>
                    <a:bodyPr/>
                    <a:lstStyle/>
                    <a:p>
                      <a:r>
                        <a:rPr lang="en-US" dirty="0"/>
                        <a:t>3</a:t>
                      </a:r>
                    </a:p>
                  </a:txBody>
                  <a:tcPr>
                    <a:solidFill>
                      <a:schemeClr val="accent2">
                        <a:lumMod val="60000"/>
                        <a:lumOff val="40000"/>
                      </a:schemeClr>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796417769"/>
                  </a:ext>
                </a:extLst>
              </a:tr>
              <a:tr h="305463">
                <a:tc>
                  <a:txBody>
                    <a:bodyPr/>
                    <a:lstStyle/>
                    <a:p>
                      <a:r>
                        <a:rPr lang="en-US" dirty="0"/>
                        <a:t>4</a:t>
                      </a:r>
                    </a:p>
                  </a:txBody>
                  <a:tcPr>
                    <a:solidFill>
                      <a:schemeClr val="accent2">
                        <a:lumMod val="60000"/>
                        <a:lumOff val="40000"/>
                      </a:schemeClr>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405308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70497420"/>
              </p:ext>
            </p:extLst>
          </p:nvPr>
        </p:nvGraphicFramePr>
        <p:xfrm>
          <a:off x="5285410" y="1706217"/>
          <a:ext cx="2447230" cy="1828800"/>
        </p:xfrm>
        <a:graphic>
          <a:graphicData uri="http://schemas.openxmlformats.org/drawingml/2006/table">
            <a:tbl>
              <a:tblPr firstRow="1" bandRow="1"/>
              <a:tblGrid>
                <a:gridCol w="489446">
                  <a:extLst>
                    <a:ext uri="{9D8B030D-6E8A-4147-A177-3AD203B41FA5}">
                      <a16:colId xmlns:a16="http://schemas.microsoft.com/office/drawing/2014/main" val="875582948"/>
                    </a:ext>
                  </a:extLst>
                </a:gridCol>
                <a:gridCol w="489446">
                  <a:extLst>
                    <a:ext uri="{9D8B030D-6E8A-4147-A177-3AD203B41FA5}">
                      <a16:colId xmlns:a16="http://schemas.microsoft.com/office/drawing/2014/main" val="3125693573"/>
                    </a:ext>
                  </a:extLst>
                </a:gridCol>
                <a:gridCol w="489446">
                  <a:extLst>
                    <a:ext uri="{9D8B030D-6E8A-4147-A177-3AD203B41FA5}">
                      <a16:colId xmlns:a16="http://schemas.microsoft.com/office/drawing/2014/main" val="1127008350"/>
                    </a:ext>
                  </a:extLst>
                </a:gridCol>
                <a:gridCol w="489446">
                  <a:extLst>
                    <a:ext uri="{9D8B030D-6E8A-4147-A177-3AD203B41FA5}">
                      <a16:colId xmlns:a16="http://schemas.microsoft.com/office/drawing/2014/main" val="1146507849"/>
                    </a:ext>
                  </a:extLst>
                </a:gridCol>
                <a:gridCol w="489446">
                  <a:extLst>
                    <a:ext uri="{9D8B030D-6E8A-4147-A177-3AD203B41FA5}">
                      <a16:colId xmlns:a16="http://schemas.microsoft.com/office/drawing/2014/main" val="1970142990"/>
                    </a:ext>
                  </a:extLst>
                </a:gridCol>
              </a:tblGrid>
              <a:tr h="305463">
                <a:tc>
                  <a:txBody>
                    <a:bodyPr/>
                    <a:lstStyle/>
                    <a:p>
                      <a:pPr marL="0" algn="l" defTabSz="457200" rtl="0" eaLnBrk="1" latinLnBrk="0" hangingPunct="1"/>
                      <a:endParaRPr lang="en-US" sz="1800" kern="1200" dirty="0">
                        <a:solidFill>
                          <a:schemeClr val="tx1"/>
                        </a:solidFill>
                        <a:latin typeface="+mn-lt"/>
                        <a:ea typeface="+mn-ea"/>
                        <a:cs typeface="+mn-cs"/>
                      </a:endParaRPr>
                    </a:p>
                  </a:txBody>
                  <a:tcPr>
                    <a:solidFill>
                      <a:schemeClr val="accent2">
                        <a:lumMod val="60000"/>
                        <a:lumOff val="40000"/>
                      </a:schemeClr>
                    </a:solidFill>
                  </a:tcPr>
                </a:tc>
                <a:tc>
                  <a:txBody>
                    <a:bodyPr/>
                    <a:lstStyle/>
                    <a:p>
                      <a:pPr marL="0" algn="l" defTabSz="457200" rtl="0" eaLnBrk="1" latinLnBrk="0" hangingPunct="1"/>
                      <a:r>
                        <a:rPr lang="en-US" sz="1800" kern="1200" dirty="0">
                          <a:solidFill>
                            <a:schemeClr val="tx1"/>
                          </a:solidFill>
                          <a:latin typeface="+mn-lt"/>
                          <a:ea typeface="+mn-ea"/>
                          <a:cs typeface="+mn-cs"/>
                        </a:rPr>
                        <a:t>1</a:t>
                      </a:r>
                    </a:p>
                  </a:txBody>
                  <a:tcPr>
                    <a:solidFill>
                      <a:schemeClr val="accent2">
                        <a:lumMod val="60000"/>
                        <a:lumOff val="40000"/>
                      </a:schemeClr>
                    </a:solidFill>
                  </a:tcPr>
                </a:tc>
                <a:tc>
                  <a:txBody>
                    <a:bodyPr/>
                    <a:lstStyle/>
                    <a:p>
                      <a:pPr marL="0" algn="l" defTabSz="457200" rtl="0" eaLnBrk="1" latinLnBrk="0" hangingPunct="1"/>
                      <a:r>
                        <a:rPr lang="en-US" sz="1800" kern="1200" dirty="0">
                          <a:solidFill>
                            <a:schemeClr val="tx1"/>
                          </a:solidFill>
                          <a:latin typeface="+mn-lt"/>
                          <a:ea typeface="+mn-ea"/>
                          <a:cs typeface="+mn-cs"/>
                        </a:rPr>
                        <a:t>2</a:t>
                      </a:r>
                    </a:p>
                  </a:txBody>
                  <a:tcPr>
                    <a:solidFill>
                      <a:schemeClr val="accent2">
                        <a:lumMod val="60000"/>
                        <a:lumOff val="40000"/>
                      </a:schemeClr>
                    </a:solidFill>
                  </a:tcPr>
                </a:tc>
                <a:tc>
                  <a:txBody>
                    <a:bodyPr/>
                    <a:lstStyle/>
                    <a:p>
                      <a:pPr marL="0" algn="l" defTabSz="457200" rtl="0" eaLnBrk="1" latinLnBrk="0" hangingPunct="1"/>
                      <a:r>
                        <a:rPr lang="en-US" sz="1800" kern="1200" dirty="0">
                          <a:solidFill>
                            <a:schemeClr val="tx1"/>
                          </a:solidFill>
                          <a:latin typeface="+mn-lt"/>
                          <a:ea typeface="+mn-ea"/>
                          <a:cs typeface="+mn-cs"/>
                        </a:rPr>
                        <a:t>3</a:t>
                      </a:r>
                    </a:p>
                  </a:txBody>
                  <a:tcPr>
                    <a:solidFill>
                      <a:schemeClr val="accent2">
                        <a:lumMod val="60000"/>
                        <a:lumOff val="40000"/>
                      </a:schemeClr>
                    </a:solidFill>
                  </a:tcPr>
                </a:tc>
                <a:tc>
                  <a:txBody>
                    <a:bodyPr/>
                    <a:lstStyle/>
                    <a:p>
                      <a:pPr marL="0" algn="l" defTabSz="457200" rtl="0" eaLnBrk="1" latinLnBrk="0" hangingPunct="1"/>
                      <a:r>
                        <a:rPr lang="en-US" sz="1800" kern="1200" dirty="0">
                          <a:solidFill>
                            <a:schemeClr val="tx1"/>
                          </a:solidFill>
                          <a:latin typeface="+mn-lt"/>
                          <a:ea typeface="+mn-ea"/>
                          <a:cs typeface="+mn-cs"/>
                        </a:rPr>
                        <a:t>4</a:t>
                      </a:r>
                    </a:p>
                  </a:txBody>
                  <a:tcPr>
                    <a:solidFill>
                      <a:schemeClr val="accent2">
                        <a:lumMod val="60000"/>
                        <a:lumOff val="40000"/>
                      </a:schemeClr>
                    </a:solidFill>
                  </a:tcPr>
                </a:tc>
                <a:extLst>
                  <a:ext uri="{0D108BD9-81ED-4DB2-BD59-A6C34878D82A}">
                    <a16:rowId xmlns:a16="http://schemas.microsoft.com/office/drawing/2014/main" val="2084259695"/>
                  </a:ext>
                </a:extLst>
              </a:tr>
              <a:tr h="305463">
                <a:tc>
                  <a:txBody>
                    <a:bodyPr/>
                    <a:lstStyle/>
                    <a:p>
                      <a:r>
                        <a:rPr lang="en-US" dirty="0"/>
                        <a:t>1</a:t>
                      </a:r>
                    </a:p>
                  </a:txBody>
                  <a:tcPr>
                    <a:solidFill>
                      <a:schemeClr val="accent2">
                        <a:lumMod val="60000"/>
                        <a:lumOff val="40000"/>
                      </a:schemeClr>
                    </a:solidFill>
                  </a:tcPr>
                </a:tc>
                <a:tc>
                  <a:txBody>
                    <a:bodyPr/>
                    <a:lstStyle/>
                    <a:p>
                      <a:r>
                        <a:rPr lang="en-US" b="1" dirty="0"/>
                        <a:t>0</a:t>
                      </a:r>
                    </a:p>
                  </a:txBody>
                  <a:tcPr/>
                </a:tc>
                <a:tc>
                  <a:txBody>
                    <a:bodyPr/>
                    <a:lstStyle/>
                    <a:p>
                      <a:r>
                        <a:rPr lang="en-US" b="1" dirty="0"/>
                        <a:t>1</a:t>
                      </a:r>
                    </a:p>
                  </a:txBody>
                  <a:tcPr/>
                </a:tc>
                <a:tc>
                  <a:txBody>
                    <a:bodyPr/>
                    <a:lstStyle/>
                    <a:p>
                      <a:r>
                        <a:rPr lang="en-US" b="1" dirty="0"/>
                        <a:t>1</a:t>
                      </a:r>
                    </a:p>
                  </a:txBody>
                  <a:tcPr/>
                </a:tc>
                <a:tc>
                  <a:txBody>
                    <a:bodyPr/>
                    <a:lstStyle/>
                    <a:p>
                      <a:r>
                        <a:rPr lang="en-US" b="1" dirty="0"/>
                        <a:t>1</a:t>
                      </a:r>
                    </a:p>
                  </a:txBody>
                  <a:tcPr/>
                </a:tc>
                <a:extLst>
                  <a:ext uri="{0D108BD9-81ED-4DB2-BD59-A6C34878D82A}">
                    <a16:rowId xmlns:a16="http://schemas.microsoft.com/office/drawing/2014/main" val="2981052199"/>
                  </a:ext>
                </a:extLst>
              </a:tr>
              <a:tr h="305463">
                <a:tc>
                  <a:txBody>
                    <a:bodyPr/>
                    <a:lstStyle/>
                    <a:p>
                      <a:r>
                        <a:rPr lang="en-US" dirty="0"/>
                        <a:t>2</a:t>
                      </a:r>
                    </a:p>
                  </a:txBody>
                  <a:tcPr>
                    <a:solidFill>
                      <a:schemeClr val="accent2">
                        <a:lumMod val="60000"/>
                        <a:lumOff val="40000"/>
                      </a:schemeClr>
                    </a:solidFill>
                  </a:tcPr>
                </a:tc>
                <a:tc>
                  <a:txBody>
                    <a:bodyPr/>
                    <a:lstStyle/>
                    <a:p>
                      <a:r>
                        <a:rPr lang="en-US" b="1"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61048464"/>
                  </a:ext>
                </a:extLst>
              </a:tr>
              <a:tr h="305463">
                <a:tc>
                  <a:txBody>
                    <a:bodyPr/>
                    <a:lstStyle/>
                    <a:p>
                      <a:r>
                        <a:rPr lang="en-US" dirty="0"/>
                        <a:t>3</a:t>
                      </a:r>
                    </a:p>
                  </a:txBody>
                  <a:tcPr>
                    <a:solidFill>
                      <a:schemeClr val="accent2">
                        <a:lumMod val="60000"/>
                        <a:lumOff val="40000"/>
                      </a:schemeClr>
                    </a:solidFill>
                  </a:tcPr>
                </a:tc>
                <a:tc>
                  <a:txBody>
                    <a:bodyPr/>
                    <a:lstStyle/>
                    <a:p>
                      <a:r>
                        <a:rPr lang="en-US" b="1"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796417769"/>
                  </a:ext>
                </a:extLst>
              </a:tr>
              <a:tr h="305463">
                <a:tc>
                  <a:txBody>
                    <a:bodyPr/>
                    <a:lstStyle/>
                    <a:p>
                      <a:r>
                        <a:rPr lang="en-US" dirty="0"/>
                        <a:t>4</a:t>
                      </a:r>
                    </a:p>
                  </a:txBody>
                  <a:tcPr>
                    <a:solidFill>
                      <a:schemeClr val="accent2">
                        <a:lumMod val="60000"/>
                        <a:lumOff val="40000"/>
                      </a:schemeClr>
                    </a:solidFill>
                  </a:tcPr>
                </a:tc>
                <a:tc>
                  <a:txBody>
                    <a:bodyPr/>
                    <a:lstStyle/>
                    <a:p>
                      <a:r>
                        <a:rPr lang="en-US" b="1"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4053081"/>
                  </a:ext>
                </a:extLst>
              </a:tr>
            </a:tbl>
          </a:graphicData>
        </a:graphic>
      </p:graphicFrame>
      <p:cxnSp>
        <p:nvCxnSpPr>
          <p:cNvPr id="7" name="Straight Arrow Connector 6"/>
          <p:cNvCxnSpPr>
            <a:stCxn id="4" idx="3"/>
            <a:endCxn id="5" idx="1"/>
          </p:cNvCxnSpPr>
          <p:nvPr/>
        </p:nvCxnSpPr>
        <p:spPr>
          <a:xfrm>
            <a:off x="4691267" y="2620617"/>
            <a:ext cx="594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82377" y="2251285"/>
            <a:ext cx="411922" cy="369332"/>
          </a:xfrm>
          <a:prstGeom prst="rect">
            <a:avLst/>
          </a:prstGeom>
          <a:noFill/>
        </p:spPr>
        <p:txBody>
          <a:bodyPr wrap="square" rtlCol="0">
            <a:spAutoFit/>
          </a:bodyPr>
          <a:lstStyle/>
          <a:p>
            <a:pPr algn="ctr"/>
            <a:r>
              <a:rPr lang="en-US" b="1" dirty="0"/>
              <a:t>1</a:t>
            </a:r>
          </a:p>
        </p:txBody>
      </p:sp>
      <p:graphicFrame>
        <p:nvGraphicFramePr>
          <p:cNvPr id="12" name="Table 11"/>
          <p:cNvGraphicFramePr>
            <a:graphicFrameLocks noGrp="1"/>
          </p:cNvGraphicFramePr>
          <p:nvPr>
            <p:extLst>
              <p:ext uri="{D42A27DB-BD31-4B8C-83A1-F6EECF244321}">
                <p14:modId xmlns:p14="http://schemas.microsoft.com/office/powerpoint/2010/main" val="3606876050"/>
              </p:ext>
            </p:extLst>
          </p:nvPr>
        </p:nvGraphicFramePr>
        <p:xfrm>
          <a:off x="8207515" y="1706217"/>
          <a:ext cx="2447230" cy="1828800"/>
        </p:xfrm>
        <a:graphic>
          <a:graphicData uri="http://schemas.openxmlformats.org/drawingml/2006/table">
            <a:tbl>
              <a:tblPr firstRow="1" bandRow="1"/>
              <a:tblGrid>
                <a:gridCol w="489446">
                  <a:extLst>
                    <a:ext uri="{9D8B030D-6E8A-4147-A177-3AD203B41FA5}">
                      <a16:colId xmlns:a16="http://schemas.microsoft.com/office/drawing/2014/main" val="875582948"/>
                    </a:ext>
                  </a:extLst>
                </a:gridCol>
                <a:gridCol w="489446">
                  <a:extLst>
                    <a:ext uri="{9D8B030D-6E8A-4147-A177-3AD203B41FA5}">
                      <a16:colId xmlns:a16="http://schemas.microsoft.com/office/drawing/2014/main" val="3125693573"/>
                    </a:ext>
                  </a:extLst>
                </a:gridCol>
                <a:gridCol w="489446">
                  <a:extLst>
                    <a:ext uri="{9D8B030D-6E8A-4147-A177-3AD203B41FA5}">
                      <a16:colId xmlns:a16="http://schemas.microsoft.com/office/drawing/2014/main" val="1127008350"/>
                    </a:ext>
                  </a:extLst>
                </a:gridCol>
                <a:gridCol w="489446">
                  <a:extLst>
                    <a:ext uri="{9D8B030D-6E8A-4147-A177-3AD203B41FA5}">
                      <a16:colId xmlns:a16="http://schemas.microsoft.com/office/drawing/2014/main" val="1146507849"/>
                    </a:ext>
                  </a:extLst>
                </a:gridCol>
                <a:gridCol w="489446">
                  <a:extLst>
                    <a:ext uri="{9D8B030D-6E8A-4147-A177-3AD203B41FA5}">
                      <a16:colId xmlns:a16="http://schemas.microsoft.com/office/drawing/2014/main" val="1970142990"/>
                    </a:ext>
                  </a:extLst>
                </a:gridCol>
              </a:tblGrid>
              <a:tr h="305463">
                <a:tc>
                  <a:txBody>
                    <a:bodyPr/>
                    <a:lstStyle/>
                    <a:p>
                      <a:endParaRPr lang="en-US" dirty="0"/>
                    </a:p>
                  </a:txBody>
                  <a:tcPr>
                    <a:solidFill>
                      <a:schemeClr val="accent2">
                        <a:lumMod val="60000"/>
                        <a:lumOff val="40000"/>
                      </a:schemeClr>
                    </a:solidFill>
                  </a:tcPr>
                </a:tc>
                <a:tc>
                  <a:txBody>
                    <a:bodyPr/>
                    <a:lstStyle/>
                    <a:p>
                      <a:r>
                        <a:rPr lang="en-US" dirty="0"/>
                        <a:t>1</a:t>
                      </a:r>
                    </a:p>
                  </a:txBody>
                  <a:tcPr>
                    <a:solidFill>
                      <a:schemeClr val="accent2">
                        <a:lumMod val="60000"/>
                        <a:lumOff val="40000"/>
                      </a:schemeClr>
                    </a:solidFill>
                  </a:tcPr>
                </a:tc>
                <a:tc>
                  <a:txBody>
                    <a:bodyPr/>
                    <a:lstStyle/>
                    <a:p>
                      <a:r>
                        <a:rPr lang="en-US" dirty="0"/>
                        <a:t>2</a:t>
                      </a:r>
                    </a:p>
                  </a:txBody>
                  <a:tcPr>
                    <a:solidFill>
                      <a:schemeClr val="accent2">
                        <a:lumMod val="60000"/>
                        <a:lumOff val="40000"/>
                      </a:schemeClr>
                    </a:solidFill>
                  </a:tcPr>
                </a:tc>
                <a:tc>
                  <a:txBody>
                    <a:bodyPr/>
                    <a:lstStyle/>
                    <a:p>
                      <a:r>
                        <a:rPr lang="en-US" dirty="0"/>
                        <a:t>3</a:t>
                      </a:r>
                    </a:p>
                  </a:txBody>
                  <a:tcPr>
                    <a:solidFill>
                      <a:schemeClr val="accent2">
                        <a:lumMod val="60000"/>
                        <a:lumOff val="40000"/>
                      </a:schemeClr>
                    </a:solidFill>
                  </a:tcPr>
                </a:tc>
                <a:tc>
                  <a:txBody>
                    <a:bodyPr/>
                    <a:lstStyle/>
                    <a:p>
                      <a:r>
                        <a:rPr lang="en-US" dirty="0"/>
                        <a:t>4</a:t>
                      </a:r>
                    </a:p>
                  </a:txBody>
                  <a:tcPr>
                    <a:solidFill>
                      <a:schemeClr val="accent2">
                        <a:lumMod val="60000"/>
                        <a:lumOff val="40000"/>
                      </a:schemeClr>
                    </a:solidFill>
                  </a:tcPr>
                </a:tc>
                <a:extLst>
                  <a:ext uri="{0D108BD9-81ED-4DB2-BD59-A6C34878D82A}">
                    <a16:rowId xmlns:a16="http://schemas.microsoft.com/office/drawing/2014/main" val="2084259695"/>
                  </a:ext>
                </a:extLst>
              </a:tr>
              <a:tr h="305463">
                <a:tc>
                  <a:txBody>
                    <a:bodyPr/>
                    <a:lstStyle/>
                    <a:p>
                      <a:r>
                        <a:rPr lang="en-US" dirty="0"/>
                        <a:t>1</a:t>
                      </a:r>
                    </a:p>
                  </a:txBody>
                  <a:tcPr>
                    <a:solidFill>
                      <a:schemeClr val="accent2">
                        <a:lumMod val="60000"/>
                        <a:lumOff val="40000"/>
                      </a:schemeClr>
                    </a:solidFill>
                  </a:tcPr>
                </a:tc>
                <a:tc>
                  <a:txBody>
                    <a:bodyPr/>
                    <a:lstStyle/>
                    <a:p>
                      <a:r>
                        <a:rPr lang="en-US" dirty="0"/>
                        <a:t>0</a:t>
                      </a:r>
                    </a:p>
                  </a:txBody>
                  <a:tcPr/>
                </a:tc>
                <a:tc>
                  <a:txBody>
                    <a:bodyPr/>
                    <a:lstStyle/>
                    <a:p>
                      <a:r>
                        <a:rPr lang="en-US" b="1"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981052199"/>
                  </a:ext>
                </a:extLst>
              </a:tr>
              <a:tr h="305463">
                <a:tc>
                  <a:txBody>
                    <a:bodyPr/>
                    <a:lstStyle/>
                    <a:p>
                      <a:r>
                        <a:rPr lang="en-US" dirty="0"/>
                        <a:t>2</a:t>
                      </a:r>
                    </a:p>
                  </a:txBody>
                  <a:tcPr>
                    <a:solidFill>
                      <a:schemeClr val="accent2">
                        <a:lumMod val="60000"/>
                        <a:lumOff val="40000"/>
                      </a:schemeClr>
                    </a:solidFill>
                  </a:tcPr>
                </a:tc>
                <a:tc>
                  <a:txBody>
                    <a:bodyPr/>
                    <a:lstStyle/>
                    <a:p>
                      <a:r>
                        <a:rPr lang="en-US" b="1" dirty="0"/>
                        <a:t>1</a:t>
                      </a:r>
                    </a:p>
                  </a:txBody>
                  <a:tcPr/>
                </a:tc>
                <a:tc>
                  <a:txBody>
                    <a:bodyPr/>
                    <a:lstStyle/>
                    <a:p>
                      <a:r>
                        <a:rPr lang="en-US" b="1" dirty="0"/>
                        <a:t>0</a:t>
                      </a:r>
                    </a:p>
                  </a:txBody>
                  <a:tcPr/>
                </a:tc>
                <a:tc>
                  <a:txBody>
                    <a:bodyPr/>
                    <a:lstStyle/>
                    <a:p>
                      <a:r>
                        <a:rPr lang="en-US" b="1" dirty="0"/>
                        <a:t>1</a:t>
                      </a:r>
                    </a:p>
                  </a:txBody>
                  <a:tcPr/>
                </a:tc>
                <a:tc>
                  <a:txBody>
                    <a:bodyPr/>
                    <a:lstStyle/>
                    <a:p>
                      <a:r>
                        <a:rPr lang="en-US" b="1" dirty="0"/>
                        <a:t>1</a:t>
                      </a:r>
                    </a:p>
                  </a:txBody>
                  <a:tcPr/>
                </a:tc>
                <a:extLst>
                  <a:ext uri="{0D108BD9-81ED-4DB2-BD59-A6C34878D82A}">
                    <a16:rowId xmlns:a16="http://schemas.microsoft.com/office/drawing/2014/main" val="2061048464"/>
                  </a:ext>
                </a:extLst>
              </a:tr>
              <a:tr h="305463">
                <a:tc>
                  <a:txBody>
                    <a:bodyPr/>
                    <a:lstStyle/>
                    <a:p>
                      <a:r>
                        <a:rPr lang="en-US" dirty="0"/>
                        <a:t>3</a:t>
                      </a:r>
                    </a:p>
                  </a:txBody>
                  <a:tcPr>
                    <a:solidFill>
                      <a:schemeClr val="accent2">
                        <a:lumMod val="60000"/>
                        <a:lumOff val="40000"/>
                      </a:schemeClr>
                    </a:solidFill>
                  </a:tcPr>
                </a:tc>
                <a:tc>
                  <a:txBody>
                    <a:bodyPr/>
                    <a:lstStyle/>
                    <a:p>
                      <a:r>
                        <a:rPr lang="en-US" dirty="0"/>
                        <a:t>0</a:t>
                      </a:r>
                    </a:p>
                  </a:txBody>
                  <a:tcPr/>
                </a:tc>
                <a:tc>
                  <a:txBody>
                    <a:bodyPr/>
                    <a:lstStyle/>
                    <a:p>
                      <a:r>
                        <a:rPr lang="en-US" b="1"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796417769"/>
                  </a:ext>
                </a:extLst>
              </a:tr>
              <a:tr h="305463">
                <a:tc>
                  <a:txBody>
                    <a:bodyPr/>
                    <a:lstStyle/>
                    <a:p>
                      <a:r>
                        <a:rPr lang="en-US" dirty="0"/>
                        <a:t>4</a:t>
                      </a:r>
                    </a:p>
                  </a:txBody>
                  <a:tcPr>
                    <a:solidFill>
                      <a:schemeClr val="accent2">
                        <a:lumMod val="60000"/>
                        <a:lumOff val="40000"/>
                      </a:schemeClr>
                    </a:solidFill>
                  </a:tcPr>
                </a:tc>
                <a:tc>
                  <a:txBody>
                    <a:bodyPr/>
                    <a:lstStyle/>
                    <a:p>
                      <a:r>
                        <a:rPr lang="en-US" dirty="0"/>
                        <a:t>0</a:t>
                      </a:r>
                    </a:p>
                  </a:txBody>
                  <a:tcPr/>
                </a:tc>
                <a:tc>
                  <a:txBody>
                    <a:bodyPr/>
                    <a:lstStyle/>
                    <a:p>
                      <a:r>
                        <a:rPr lang="en-US" b="1"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4053081"/>
                  </a:ext>
                </a:extLst>
              </a:tr>
            </a:tbl>
          </a:graphicData>
        </a:graphic>
      </p:graphicFrame>
      <p:sp>
        <p:nvSpPr>
          <p:cNvPr id="13" name="TextBox 12"/>
          <p:cNvSpPr txBox="1"/>
          <p:nvPr/>
        </p:nvSpPr>
        <p:spPr>
          <a:xfrm>
            <a:off x="7764424" y="2251285"/>
            <a:ext cx="411922" cy="369332"/>
          </a:xfrm>
          <a:prstGeom prst="rect">
            <a:avLst/>
          </a:prstGeom>
          <a:noFill/>
        </p:spPr>
        <p:txBody>
          <a:bodyPr wrap="square" rtlCol="0">
            <a:spAutoFit/>
          </a:bodyPr>
          <a:lstStyle/>
          <a:p>
            <a:pPr algn="ctr"/>
            <a:r>
              <a:rPr lang="en-US" b="1" dirty="0"/>
              <a:t>2</a:t>
            </a:r>
          </a:p>
        </p:txBody>
      </p:sp>
      <p:cxnSp>
        <p:nvCxnSpPr>
          <p:cNvPr id="14" name="Straight Arrow Connector 13"/>
          <p:cNvCxnSpPr>
            <a:stCxn id="5" idx="3"/>
            <a:endCxn id="12" idx="1"/>
          </p:cNvCxnSpPr>
          <p:nvPr/>
        </p:nvCxnSpPr>
        <p:spPr>
          <a:xfrm>
            <a:off x="7732640" y="2620617"/>
            <a:ext cx="474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extLst>
              <p:ext uri="{D42A27DB-BD31-4B8C-83A1-F6EECF244321}">
                <p14:modId xmlns:p14="http://schemas.microsoft.com/office/powerpoint/2010/main" val="2915597127"/>
              </p:ext>
            </p:extLst>
          </p:nvPr>
        </p:nvGraphicFramePr>
        <p:xfrm>
          <a:off x="8207515" y="4058477"/>
          <a:ext cx="2447230" cy="1828800"/>
        </p:xfrm>
        <a:graphic>
          <a:graphicData uri="http://schemas.openxmlformats.org/drawingml/2006/table">
            <a:tbl>
              <a:tblPr firstRow="1" bandRow="1"/>
              <a:tblGrid>
                <a:gridCol w="489446">
                  <a:extLst>
                    <a:ext uri="{9D8B030D-6E8A-4147-A177-3AD203B41FA5}">
                      <a16:colId xmlns:a16="http://schemas.microsoft.com/office/drawing/2014/main" val="875582948"/>
                    </a:ext>
                  </a:extLst>
                </a:gridCol>
                <a:gridCol w="489446">
                  <a:extLst>
                    <a:ext uri="{9D8B030D-6E8A-4147-A177-3AD203B41FA5}">
                      <a16:colId xmlns:a16="http://schemas.microsoft.com/office/drawing/2014/main" val="3125693573"/>
                    </a:ext>
                  </a:extLst>
                </a:gridCol>
                <a:gridCol w="489446">
                  <a:extLst>
                    <a:ext uri="{9D8B030D-6E8A-4147-A177-3AD203B41FA5}">
                      <a16:colId xmlns:a16="http://schemas.microsoft.com/office/drawing/2014/main" val="1127008350"/>
                    </a:ext>
                  </a:extLst>
                </a:gridCol>
                <a:gridCol w="489446">
                  <a:extLst>
                    <a:ext uri="{9D8B030D-6E8A-4147-A177-3AD203B41FA5}">
                      <a16:colId xmlns:a16="http://schemas.microsoft.com/office/drawing/2014/main" val="1146507849"/>
                    </a:ext>
                  </a:extLst>
                </a:gridCol>
                <a:gridCol w="489446">
                  <a:extLst>
                    <a:ext uri="{9D8B030D-6E8A-4147-A177-3AD203B41FA5}">
                      <a16:colId xmlns:a16="http://schemas.microsoft.com/office/drawing/2014/main" val="1970142990"/>
                    </a:ext>
                  </a:extLst>
                </a:gridCol>
              </a:tblGrid>
              <a:tr h="305463">
                <a:tc>
                  <a:txBody>
                    <a:bodyPr/>
                    <a:lstStyle/>
                    <a:p>
                      <a:endParaRPr lang="en-US" dirty="0"/>
                    </a:p>
                  </a:txBody>
                  <a:tcPr>
                    <a:solidFill>
                      <a:schemeClr val="accent2">
                        <a:lumMod val="60000"/>
                        <a:lumOff val="40000"/>
                      </a:schemeClr>
                    </a:solidFill>
                  </a:tcPr>
                </a:tc>
                <a:tc>
                  <a:txBody>
                    <a:bodyPr/>
                    <a:lstStyle/>
                    <a:p>
                      <a:r>
                        <a:rPr lang="en-US" dirty="0"/>
                        <a:t>1</a:t>
                      </a:r>
                    </a:p>
                  </a:txBody>
                  <a:tcPr>
                    <a:solidFill>
                      <a:schemeClr val="accent2">
                        <a:lumMod val="60000"/>
                        <a:lumOff val="40000"/>
                      </a:schemeClr>
                    </a:solidFill>
                  </a:tcPr>
                </a:tc>
                <a:tc>
                  <a:txBody>
                    <a:bodyPr/>
                    <a:lstStyle/>
                    <a:p>
                      <a:r>
                        <a:rPr lang="en-US" dirty="0"/>
                        <a:t>2</a:t>
                      </a:r>
                    </a:p>
                  </a:txBody>
                  <a:tcPr>
                    <a:solidFill>
                      <a:schemeClr val="accent2">
                        <a:lumMod val="60000"/>
                        <a:lumOff val="40000"/>
                      </a:schemeClr>
                    </a:solidFill>
                  </a:tcPr>
                </a:tc>
                <a:tc>
                  <a:txBody>
                    <a:bodyPr/>
                    <a:lstStyle/>
                    <a:p>
                      <a:r>
                        <a:rPr lang="en-US" dirty="0"/>
                        <a:t>3</a:t>
                      </a:r>
                    </a:p>
                  </a:txBody>
                  <a:tcPr>
                    <a:solidFill>
                      <a:schemeClr val="accent2">
                        <a:lumMod val="60000"/>
                        <a:lumOff val="40000"/>
                      </a:schemeClr>
                    </a:solidFill>
                  </a:tcPr>
                </a:tc>
                <a:tc>
                  <a:txBody>
                    <a:bodyPr/>
                    <a:lstStyle/>
                    <a:p>
                      <a:r>
                        <a:rPr lang="en-US" dirty="0"/>
                        <a:t>4</a:t>
                      </a:r>
                    </a:p>
                  </a:txBody>
                  <a:tcPr>
                    <a:solidFill>
                      <a:schemeClr val="accent2">
                        <a:lumMod val="60000"/>
                        <a:lumOff val="40000"/>
                      </a:schemeClr>
                    </a:solidFill>
                  </a:tcPr>
                </a:tc>
                <a:extLst>
                  <a:ext uri="{0D108BD9-81ED-4DB2-BD59-A6C34878D82A}">
                    <a16:rowId xmlns:a16="http://schemas.microsoft.com/office/drawing/2014/main" val="2084259695"/>
                  </a:ext>
                </a:extLst>
              </a:tr>
              <a:tr h="305463">
                <a:tc>
                  <a:txBody>
                    <a:bodyPr/>
                    <a:lstStyle/>
                    <a:p>
                      <a:r>
                        <a:rPr lang="en-US" dirty="0"/>
                        <a:t>1</a:t>
                      </a:r>
                    </a:p>
                  </a:txBody>
                  <a:tcPr>
                    <a:solidFill>
                      <a:schemeClr val="accent2">
                        <a:lumMod val="60000"/>
                        <a:lumOff val="40000"/>
                      </a:schemeClr>
                    </a:solidFill>
                  </a:tcPr>
                </a:tc>
                <a:tc>
                  <a:txBody>
                    <a:bodyPr/>
                    <a:lstStyle/>
                    <a:p>
                      <a:r>
                        <a:rPr lang="en-US" dirty="0"/>
                        <a:t>0</a:t>
                      </a:r>
                    </a:p>
                  </a:txBody>
                  <a:tcPr/>
                </a:tc>
                <a:tc>
                  <a:txBody>
                    <a:bodyPr/>
                    <a:lstStyle/>
                    <a:p>
                      <a:r>
                        <a:rPr lang="en-US" b="0" dirty="0"/>
                        <a:t>0</a:t>
                      </a:r>
                    </a:p>
                  </a:txBody>
                  <a:tcPr/>
                </a:tc>
                <a:tc>
                  <a:txBody>
                    <a:bodyPr/>
                    <a:lstStyle/>
                    <a:p>
                      <a:r>
                        <a:rPr lang="en-US" b="1" dirty="0"/>
                        <a:t>0</a:t>
                      </a:r>
                    </a:p>
                  </a:txBody>
                  <a:tcPr/>
                </a:tc>
                <a:tc>
                  <a:txBody>
                    <a:bodyPr/>
                    <a:lstStyle/>
                    <a:p>
                      <a:r>
                        <a:rPr lang="en-US" dirty="0"/>
                        <a:t>1</a:t>
                      </a:r>
                    </a:p>
                  </a:txBody>
                  <a:tcPr/>
                </a:tc>
                <a:extLst>
                  <a:ext uri="{0D108BD9-81ED-4DB2-BD59-A6C34878D82A}">
                    <a16:rowId xmlns:a16="http://schemas.microsoft.com/office/drawing/2014/main" val="2981052199"/>
                  </a:ext>
                </a:extLst>
              </a:tr>
              <a:tr h="305463">
                <a:tc>
                  <a:txBody>
                    <a:bodyPr/>
                    <a:lstStyle/>
                    <a:p>
                      <a:r>
                        <a:rPr lang="en-US" dirty="0"/>
                        <a:t>2</a:t>
                      </a:r>
                    </a:p>
                  </a:txBody>
                  <a:tcPr>
                    <a:solidFill>
                      <a:schemeClr val="accent2">
                        <a:lumMod val="60000"/>
                        <a:lumOff val="40000"/>
                      </a:schemeClr>
                    </a:solidFill>
                  </a:tcPr>
                </a:tc>
                <a:tc>
                  <a:txBody>
                    <a:bodyPr/>
                    <a:lstStyle/>
                    <a:p>
                      <a:r>
                        <a:rPr lang="en-US" b="0" dirty="0"/>
                        <a:t>1</a:t>
                      </a:r>
                    </a:p>
                  </a:txBody>
                  <a:tcPr/>
                </a:tc>
                <a:tc>
                  <a:txBody>
                    <a:bodyPr/>
                    <a:lstStyle/>
                    <a:p>
                      <a:r>
                        <a:rPr lang="en-US" b="0" dirty="0"/>
                        <a:t>0</a:t>
                      </a:r>
                    </a:p>
                  </a:txBody>
                  <a:tcPr/>
                </a:tc>
                <a:tc>
                  <a:txBody>
                    <a:bodyPr/>
                    <a:lstStyle/>
                    <a:p>
                      <a:r>
                        <a:rPr lang="en-US" b="1" dirty="0"/>
                        <a:t>0</a:t>
                      </a:r>
                    </a:p>
                  </a:txBody>
                  <a:tcPr/>
                </a:tc>
                <a:tc>
                  <a:txBody>
                    <a:bodyPr/>
                    <a:lstStyle/>
                    <a:p>
                      <a:r>
                        <a:rPr lang="en-US" b="0" dirty="0"/>
                        <a:t>1</a:t>
                      </a:r>
                    </a:p>
                  </a:txBody>
                  <a:tcPr/>
                </a:tc>
                <a:extLst>
                  <a:ext uri="{0D108BD9-81ED-4DB2-BD59-A6C34878D82A}">
                    <a16:rowId xmlns:a16="http://schemas.microsoft.com/office/drawing/2014/main" val="2061048464"/>
                  </a:ext>
                </a:extLst>
              </a:tr>
              <a:tr h="305463">
                <a:tc>
                  <a:txBody>
                    <a:bodyPr/>
                    <a:lstStyle/>
                    <a:p>
                      <a:r>
                        <a:rPr lang="en-US" dirty="0"/>
                        <a:t>3</a:t>
                      </a:r>
                    </a:p>
                  </a:txBody>
                  <a:tcPr>
                    <a:solidFill>
                      <a:schemeClr val="accent2">
                        <a:lumMod val="60000"/>
                        <a:lumOff val="40000"/>
                      </a:schemeClr>
                    </a:solidFill>
                  </a:tcPr>
                </a:tc>
                <a:tc>
                  <a:txBody>
                    <a:bodyPr/>
                    <a:lstStyle/>
                    <a:p>
                      <a:r>
                        <a:rPr lang="en-US" b="1" dirty="0"/>
                        <a:t>1</a:t>
                      </a:r>
                    </a:p>
                  </a:txBody>
                  <a:tcPr/>
                </a:tc>
                <a:tc>
                  <a:txBody>
                    <a:bodyPr/>
                    <a:lstStyle/>
                    <a:p>
                      <a:r>
                        <a:rPr lang="en-US" b="1" dirty="0"/>
                        <a:t>1</a:t>
                      </a:r>
                    </a:p>
                  </a:txBody>
                  <a:tcPr/>
                </a:tc>
                <a:tc>
                  <a:txBody>
                    <a:bodyPr/>
                    <a:lstStyle/>
                    <a:p>
                      <a:r>
                        <a:rPr lang="en-US" b="1" dirty="0"/>
                        <a:t>0</a:t>
                      </a:r>
                    </a:p>
                  </a:txBody>
                  <a:tcPr/>
                </a:tc>
                <a:tc>
                  <a:txBody>
                    <a:bodyPr/>
                    <a:lstStyle/>
                    <a:p>
                      <a:r>
                        <a:rPr lang="en-US" b="1" dirty="0"/>
                        <a:t>1</a:t>
                      </a:r>
                    </a:p>
                  </a:txBody>
                  <a:tcPr/>
                </a:tc>
                <a:extLst>
                  <a:ext uri="{0D108BD9-81ED-4DB2-BD59-A6C34878D82A}">
                    <a16:rowId xmlns:a16="http://schemas.microsoft.com/office/drawing/2014/main" val="796417769"/>
                  </a:ext>
                </a:extLst>
              </a:tr>
              <a:tr h="305463">
                <a:tc>
                  <a:txBody>
                    <a:bodyPr/>
                    <a:lstStyle/>
                    <a:p>
                      <a:r>
                        <a:rPr lang="en-US" dirty="0"/>
                        <a:t>4</a:t>
                      </a:r>
                    </a:p>
                  </a:txBody>
                  <a:tcPr>
                    <a:solidFill>
                      <a:schemeClr val="accent2">
                        <a:lumMod val="60000"/>
                        <a:lumOff val="40000"/>
                      </a:schemeClr>
                    </a:solidFill>
                  </a:tcPr>
                </a:tc>
                <a:tc>
                  <a:txBody>
                    <a:bodyPr/>
                    <a:lstStyle/>
                    <a:p>
                      <a:r>
                        <a:rPr lang="en-US" dirty="0"/>
                        <a:t>0</a:t>
                      </a:r>
                    </a:p>
                  </a:txBody>
                  <a:tcPr/>
                </a:tc>
                <a:tc>
                  <a:txBody>
                    <a:bodyPr/>
                    <a:lstStyle/>
                    <a:p>
                      <a:r>
                        <a:rPr lang="en-US" b="0" dirty="0"/>
                        <a:t>0</a:t>
                      </a:r>
                    </a:p>
                  </a:txBody>
                  <a:tcPr/>
                </a:tc>
                <a:tc>
                  <a:txBody>
                    <a:bodyPr/>
                    <a:lstStyle/>
                    <a:p>
                      <a:r>
                        <a:rPr lang="en-US" b="1" dirty="0"/>
                        <a:t>0</a:t>
                      </a:r>
                    </a:p>
                  </a:txBody>
                  <a:tcPr/>
                </a:tc>
                <a:tc>
                  <a:txBody>
                    <a:bodyPr/>
                    <a:lstStyle/>
                    <a:p>
                      <a:r>
                        <a:rPr lang="en-US" dirty="0"/>
                        <a:t>0</a:t>
                      </a:r>
                    </a:p>
                  </a:txBody>
                  <a:tcPr/>
                </a:tc>
                <a:extLst>
                  <a:ext uri="{0D108BD9-81ED-4DB2-BD59-A6C34878D82A}">
                    <a16:rowId xmlns:a16="http://schemas.microsoft.com/office/drawing/2014/main" val="1404053081"/>
                  </a:ext>
                </a:extLst>
              </a:tr>
            </a:tbl>
          </a:graphicData>
        </a:graphic>
      </p:graphicFrame>
      <p:cxnSp>
        <p:nvCxnSpPr>
          <p:cNvPr id="18" name="Straight Arrow Connector 17"/>
          <p:cNvCxnSpPr>
            <a:stCxn id="12" idx="2"/>
            <a:endCxn id="17" idx="0"/>
          </p:cNvCxnSpPr>
          <p:nvPr/>
        </p:nvCxnSpPr>
        <p:spPr>
          <a:xfrm>
            <a:off x="9431130" y="3535017"/>
            <a:ext cx="0" cy="52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019208" y="3609632"/>
            <a:ext cx="411922" cy="369332"/>
          </a:xfrm>
          <a:prstGeom prst="rect">
            <a:avLst/>
          </a:prstGeom>
          <a:noFill/>
        </p:spPr>
        <p:txBody>
          <a:bodyPr wrap="square" rtlCol="0">
            <a:spAutoFit/>
          </a:bodyPr>
          <a:lstStyle/>
          <a:p>
            <a:pPr algn="ctr"/>
            <a:r>
              <a:rPr lang="en-US" b="1" dirty="0"/>
              <a:t>3</a:t>
            </a:r>
          </a:p>
        </p:txBody>
      </p:sp>
      <p:cxnSp>
        <p:nvCxnSpPr>
          <p:cNvPr id="22" name="Straight Arrow Connector 21"/>
          <p:cNvCxnSpPr>
            <a:stCxn id="17" idx="1"/>
          </p:cNvCxnSpPr>
          <p:nvPr/>
        </p:nvCxnSpPr>
        <p:spPr>
          <a:xfrm flipH="1">
            <a:off x="7804180" y="4972877"/>
            <a:ext cx="4033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Table 24"/>
          <p:cNvGraphicFramePr>
            <a:graphicFrameLocks noGrp="1"/>
          </p:cNvGraphicFramePr>
          <p:nvPr>
            <p:extLst>
              <p:ext uri="{D42A27DB-BD31-4B8C-83A1-F6EECF244321}">
                <p14:modId xmlns:p14="http://schemas.microsoft.com/office/powerpoint/2010/main" val="4084464624"/>
              </p:ext>
            </p:extLst>
          </p:nvPr>
        </p:nvGraphicFramePr>
        <p:xfrm>
          <a:off x="5356950" y="4058477"/>
          <a:ext cx="2447230" cy="1828800"/>
        </p:xfrm>
        <a:graphic>
          <a:graphicData uri="http://schemas.openxmlformats.org/drawingml/2006/table">
            <a:tbl>
              <a:tblPr firstRow="1" bandRow="1"/>
              <a:tblGrid>
                <a:gridCol w="489446">
                  <a:extLst>
                    <a:ext uri="{9D8B030D-6E8A-4147-A177-3AD203B41FA5}">
                      <a16:colId xmlns:a16="http://schemas.microsoft.com/office/drawing/2014/main" val="875582948"/>
                    </a:ext>
                  </a:extLst>
                </a:gridCol>
                <a:gridCol w="489446">
                  <a:extLst>
                    <a:ext uri="{9D8B030D-6E8A-4147-A177-3AD203B41FA5}">
                      <a16:colId xmlns:a16="http://schemas.microsoft.com/office/drawing/2014/main" val="3125693573"/>
                    </a:ext>
                  </a:extLst>
                </a:gridCol>
                <a:gridCol w="489446">
                  <a:extLst>
                    <a:ext uri="{9D8B030D-6E8A-4147-A177-3AD203B41FA5}">
                      <a16:colId xmlns:a16="http://schemas.microsoft.com/office/drawing/2014/main" val="1127008350"/>
                    </a:ext>
                  </a:extLst>
                </a:gridCol>
                <a:gridCol w="489446">
                  <a:extLst>
                    <a:ext uri="{9D8B030D-6E8A-4147-A177-3AD203B41FA5}">
                      <a16:colId xmlns:a16="http://schemas.microsoft.com/office/drawing/2014/main" val="1146507849"/>
                    </a:ext>
                  </a:extLst>
                </a:gridCol>
                <a:gridCol w="489446">
                  <a:extLst>
                    <a:ext uri="{9D8B030D-6E8A-4147-A177-3AD203B41FA5}">
                      <a16:colId xmlns:a16="http://schemas.microsoft.com/office/drawing/2014/main" val="1970142990"/>
                    </a:ext>
                  </a:extLst>
                </a:gridCol>
              </a:tblGrid>
              <a:tr h="305463">
                <a:tc>
                  <a:txBody>
                    <a:bodyPr/>
                    <a:lstStyle/>
                    <a:p>
                      <a:endParaRPr lang="en-US" dirty="0"/>
                    </a:p>
                  </a:txBody>
                  <a:tcPr>
                    <a:solidFill>
                      <a:schemeClr val="accent2">
                        <a:lumMod val="60000"/>
                        <a:lumOff val="40000"/>
                      </a:schemeClr>
                    </a:solidFill>
                  </a:tcPr>
                </a:tc>
                <a:tc>
                  <a:txBody>
                    <a:bodyPr/>
                    <a:lstStyle/>
                    <a:p>
                      <a:r>
                        <a:rPr lang="en-US" dirty="0"/>
                        <a:t>1</a:t>
                      </a:r>
                    </a:p>
                  </a:txBody>
                  <a:tcPr>
                    <a:solidFill>
                      <a:schemeClr val="accent2">
                        <a:lumMod val="60000"/>
                        <a:lumOff val="40000"/>
                      </a:schemeClr>
                    </a:solidFill>
                  </a:tcPr>
                </a:tc>
                <a:tc>
                  <a:txBody>
                    <a:bodyPr/>
                    <a:lstStyle/>
                    <a:p>
                      <a:r>
                        <a:rPr lang="en-US" dirty="0"/>
                        <a:t>2</a:t>
                      </a:r>
                    </a:p>
                  </a:txBody>
                  <a:tcPr>
                    <a:solidFill>
                      <a:schemeClr val="accent2">
                        <a:lumMod val="60000"/>
                        <a:lumOff val="40000"/>
                      </a:schemeClr>
                    </a:solidFill>
                  </a:tcPr>
                </a:tc>
                <a:tc>
                  <a:txBody>
                    <a:bodyPr/>
                    <a:lstStyle/>
                    <a:p>
                      <a:r>
                        <a:rPr lang="en-US" dirty="0"/>
                        <a:t>3</a:t>
                      </a:r>
                    </a:p>
                  </a:txBody>
                  <a:tcPr>
                    <a:solidFill>
                      <a:schemeClr val="accent2">
                        <a:lumMod val="60000"/>
                        <a:lumOff val="40000"/>
                      </a:schemeClr>
                    </a:solidFill>
                  </a:tcPr>
                </a:tc>
                <a:tc>
                  <a:txBody>
                    <a:bodyPr/>
                    <a:lstStyle/>
                    <a:p>
                      <a:r>
                        <a:rPr lang="en-US" dirty="0"/>
                        <a:t>4</a:t>
                      </a:r>
                    </a:p>
                  </a:txBody>
                  <a:tcPr>
                    <a:solidFill>
                      <a:schemeClr val="accent2">
                        <a:lumMod val="60000"/>
                        <a:lumOff val="40000"/>
                      </a:schemeClr>
                    </a:solidFill>
                  </a:tcPr>
                </a:tc>
                <a:extLst>
                  <a:ext uri="{0D108BD9-81ED-4DB2-BD59-A6C34878D82A}">
                    <a16:rowId xmlns:a16="http://schemas.microsoft.com/office/drawing/2014/main" val="2084259695"/>
                  </a:ext>
                </a:extLst>
              </a:tr>
              <a:tr h="305463">
                <a:tc>
                  <a:txBody>
                    <a:bodyPr/>
                    <a:lstStyle/>
                    <a:p>
                      <a:r>
                        <a:rPr lang="en-US" dirty="0"/>
                        <a:t>1</a:t>
                      </a:r>
                    </a:p>
                  </a:txBody>
                  <a:tcPr>
                    <a:solidFill>
                      <a:schemeClr val="accent2">
                        <a:lumMod val="60000"/>
                        <a:lumOff val="40000"/>
                      </a:schemeClr>
                    </a:solidFill>
                  </a:tcPr>
                </a:tc>
                <a:tc>
                  <a:txBody>
                    <a:bodyPr/>
                    <a:lstStyle/>
                    <a:p>
                      <a:r>
                        <a:rPr lang="en-US" dirty="0"/>
                        <a:t>0</a:t>
                      </a:r>
                    </a:p>
                  </a:txBody>
                  <a:tcPr/>
                </a:tc>
                <a:tc>
                  <a:txBody>
                    <a:bodyPr/>
                    <a:lstStyle/>
                    <a:p>
                      <a:r>
                        <a:rPr lang="en-US" b="0" dirty="0"/>
                        <a:t>0</a:t>
                      </a:r>
                    </a:p>
                  </a:txBody>
                  <a:tcPr/>
                </a:tc>
                <a:tc>
                  <a:txBody>
                    <a:bodyPr/>
                    <a:lstStyle/>
                    <a:p>
                      <a:r>
                        <a:rPr lang="en-US" b="0" dirty="0"/>
                        <a:t>0</a:t>
                      </a:r>
                    </a:p>
                  </a:txBody>
                  <a:tcPr/>
                </a:tc>
                <a:tc>
                  <a:txBody>
                    <a:bodyPr/>
                    <a:lstStyle/>
                    <a:p>
                      <a:r>
                        <a:rPr lang="en-US" b="1" dirty="0"/>
                        <a:t>0</a:t>
                      </a:r>
                    </a:p>
                  </a:txBody>
                  <a:tcPr/>
                </a:tc>
                <a:extLst>
                  <a:ext uri="{0D108BD9-81ED-4DB2-BD59-A6C34878D82A}">
                    <a16:rowId xmlns:a16="http://schemas.microsoft.com/office/drawing/2014/main" val="2981052199"/>
                  </a:ext>
                </a:extLst>
              </a:tr>
              <a:tr h="305463">
                <a:tc>
                  <a:txBody>
                    <a:bodyPr/>
                    <a:lstStyle/>
                    <a:p>
                      <a:r>
                        <a:rPr lang="en-US" dirty="0"/>
                        <a:t>2</a:t>
                      </a:r>
                    </a:p>
                  </a:txBody>
                  <a:tcPr>
                    <a:solidFill>
                      <a:schemeClr val="accent2">
                        <a:lumMod val="60000"/>
                        <a:lumOff val="40000"/>
                      </a:schemeClr>
                    </a:solidFill>
                  </a:tcPr>
                </a:tc>
                <a:tc>
                  <a:txBody>
                    <a:bodyPr/>
                    <a:lstStyle/>
                    <a:p>
                      <a:r>
                        <a:rPr lang="en-US" b="0" dirty="0"/>
                        <a:t>1</a:t>
                      </a:r>
                    </a:p>
                  </a:txBody>
                  <a:tcPr/>
                </a:tc>
                <a:tc>
                  <a:txBody>
                    <a:bodyPr/>
                    <a:lstStyle/>
                    <a:p>
                      <a:r>
                        <a:rPr lang="en-US" b="0" dirty="0"/>
                        <a:t>0</a:t>
                      </a:r>
                    </a:p>
                  </a:txBody>
                  <a:tcPr/>
                </a:tc>
                <a:tc>
                  <a:txBody>
                    <a:bodyPr/>
                    <a:lstStyle/>
                    <a:p>
                      <a:r>
                        <a:rPr lang="en-US" b="0" dirty="0"/>
                        <a:t>0</a:t>
                      </a:r>
                    </a:p>
                  </a:txBody>
                  <a:tcPr/>
                </a:tc>
                <a:tc>
                  <a:txBody>
                    <a:bodyPr/>
                    <a:lstStyle/>
                    <a:p>
                      <a:r>
                        <a:rPr lang="en-US" b="1" dirty="0"/>
                        <a:t>0</a:t>
                      </a:r>
                    </a:p>
                  </a:txBody>
                  <a:tcPr/>
                </a:tc>
                <a:extLst>
                  <a:ext uri="{0D108BD9-81ED-4DB2-BD59-A6C34878D82A}">
                    <a16:rowId xmlns:a16="http://schemas.microsoft.com/office/drawing/2014/main" val="2061048464"/>
                  </a:ext>
                </a:extLst>
              </a:tr>
              <a:tr h="305463">
                <a:tc>
                  <a:txBody>
                    <a:bodyPr/>
                    <a:lstStyle/>
                    <a:p>
                      <a:r>
                        <a:rPr lang="en-US" dirty="0"/>
                        <a:t>3</a:t>
                      </a:r>
                    </a:p>
                  </a:txBody>
                  <a:tcPr>
                    <a:solidFill>
                      <a:schemeClr val="accent2">
                        <a:lumMod val="60000"/>
                        <a:lumOff val="40000"/>
                      </a:schemeClr>
                    </a:solidFill>
                  </a:tcPr>
                </a:tc>
                <a:tc>
                  <a:txBody>
                    <a:bodyPr/>
                    <a:lstStyle/>
                    <a:p>
                      <a:r>
                        <a:rPr lang="en-US" b="0" dirty="0"/>
                        <a:t>1</a:t>
                      </a:r>
                    </a:p>
                  </a:txBody>
                  <a:tcPr/>
                </a:tc>
                <a:tc>
                  <a:txBody>
                    <a:bodyPr/>
                    <a:lstStyle/>
                    <a:p>
                      <a:r>
                        <a:rPr lang="en-US" b="0" dirty="0"/>
                        <a:t>1</a:t>
                      </a:r>
                    </a:p>
                  </a:txBody>
                  <a:tcPr/>
                </a:tc>
                <a:tc>
                  <a:txBody>
                    <a:bodyPr/>
                    <a:lstStyle/>
                    <a:p>
                      <a:r>
                        <a:rPr lang="en-US" b="0" dirty="0"/>
                        <a:t>0</a:t>
                      </a:r>
                    </a:p>
                  </a:txBody>
                  <a:tcPr/>
                </a:tc>
                <a:tc>
                  <a:txBody>
                    <a:bodyPr/>
                    <a:lstStyle/>
                    <a:p>
                      <a:r>
                        <a:rPr lang="en-US" b="1" dirty="0"/>
                        <a:t>0</a:t>
                      </a:r>
                    </a:p>
                  </a:txBody>
                  <a:tcPr/>
                </a:tc>
                <a:extLst>
                  <a:ext uri="{0D108BD9-81ED-4DB2-BD59-A6C34878D82A}">
                    <a16:rowId xmlns:a16="http://schemas.microsoft.com/office/drawing/2014/main" val="796417769"/>
                  </a:ext>
                </a:extLst>
              </a:tr>
              <a:tr h="305463">
                <a:tc>
                  <a:txBody>
                    <a:bodyPr/>
                    <a:lstStyle/>
                    <a:p>
                      <a:r>
                        <a:rPr lang="en-US" dirty="0"/>
                        <a:t>4</a:t>
                      </a:r>
                    </a:p>
                  </a:txBody>
                  <a:tcPr>
                    <a:solidFill>
                      <a:schemeClr val="accent2">
                        <a:lumMod val="60000"/>
                        <a:lumOff val="40000"/>
                      </a:schemeClr>
                    </a:solidFill>
                  </a:tcPr>
                </a:tc>
                <a:tc>
                  <a:txBody>
                    <a:bodyPr/>
                    <a:lstStyle/>
                    <a:p>
                      <a:r>
                        <a:rPr lang="en-US" b="1" dirty="0"/>
                        <a:t>1</a:t>
                      </a:r>
                    </a:p>
                  </a:txBody>
                  <a:tcPr/>
                </a:tc>
                <a:tc>
                  <a:txBody>
                    <a:bodyPr/>
                    <a:lstStyle/>
                    <a:p>
                      <a:r>
                        <a:rPr lang="en-US" b="1" dirty="0"/>
                        <a:t>1</a:t>
                      </a:r>
                    </a:p>
                  </a:txBody>
                  <a:tcPr/>
                </a:tc>
                <a:tc>
                  <a:txBody>
                    <a:bodyPr/>
                    <a:lstStyle/>
                    <a:p>
                      <a:r>
                        <a:rPr lang="en-US" b="1" dirty="0"/>
                        <a:t>1</a:t>
                      </a:r>
                    </a:p>
                  </a:txBody>
                  <a:tcPr/>
                </a:tc>
                <a:tc>
                  <a:txBody>
                    <a:bodyPr/>
                    <a:lstStyle/>
                    <a:p>
                      <a:r>
                        <a:rPr lang="en-US" b="1" dirty="0"/>
                        <a:t>0</a:t>
                      </a:r>
                    </a:p>
                  </a:txBody>
                  <a:tcPr/>
                </a:tc>
                <a:extLst>
                  <a:ext uri="{0D108BD9-81ED-4DB2-BD59-A6C34878D82A}">
                    <a16:rowId xmlns:a16="http://schemas.microsoft.com/office/drawing/2014/main" val="1404053081"/>
                  </a:ext>
                </a:extLst>
              </a:tr>
            </a:tbl>
          </a:graphicData>
        </a:graphic>
      </p:graphicFrame>
      <p:sp>
        <p:nvSpPr>
          <p:cNvPr id="26" name="TextBox 25"/>
          <p:cNvSpPr txBox="1"/>
          <p:nvPr/>
        </p:nvSpPr>
        <p:spPr>
          <a:xfrm>
            <a:off x="7795167" y="4582801"/>
            <a:ext cx="411922" cy="369332"/>
          </a:xfrm>
          <a:prstGeom prst="rect">
            <a:avLst/>
          </a:prstGeom>
          <a:noFill/>
        </p:spPr>
        <p:txBody>
          <a:bodyPr wrap="square" rtlCol="0">
            <a:spAutoFit/>
          </a:bodyPr>
          <a:lstStyle/>
          <a:p>
            <a:pPr algn="ctr"/>
            <a:r>
              <a:rPr lang="en-US" b="1" dirty="0"/>
              <a:t>4</a:t>
            </a:r>
          </a:p>
        </p:txBody>
      </p:sp>
      <p:sp>
        <p:nvSpPr>
          <p:cNvPr id="27" name="Rectangle 26"/>
          <p:cNvSpPr/>
          <p:nvPr/>
        </p:nvSpPr>
        <p:spPr>
          <a:xfrm>
            <a:off x="5194299" y="4432058"/>
            <a:ext cx="2717249" cy="3254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974574" y="4058477"/>
            <a:ext cx="271669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 bits per page</a:t>
            </a:r>
          </a:p>
          <a:p>
            <a:pPr marL="285750" indent="-285750">
              <a:buFont typeface="Arial" panose="020B0604020202020204" pitchFamily="34" charset="0"/>
              <a:buChar char="•"/>
            </a:pPr>
            <a:r>
              <a:rPr lang="en-US" dirty="0"/>
              <a:t>The row with the smallest binary value is the eviction candidate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34999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1" grpId="0"/>
      <p:bldP spid="26" grpId="0"/>
      <p:bldP spid="27" grpId="0" animBg="1"/>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LRU – Software Implementation</a:t>
            </a:r>
          </a:p>
        </p:txBody>
      </p:sp>
      <p:grpSp>
        <p:nvGrpSpPr>
          <p:cNvPr id="25" name="Group 24"/>
          <p:cNvGrpSpPr/>
          <p:nvPr/>
        </p:nvGrpSpPr>
        <p:grpSpPr>
          <a:xfrm>
            <a:off x="1696278" y="2146854"/>
            <a:ext cx="1311965" cy="768626"/>
            <a:chOff x="1696278" y="2146854"/>
            <a:chExt cx="1473116" cy="768626"/>
          </a:xfrm>
        </p:grpSpPr>
        <p:sp>
          <p:nvSpPr>
            <p:cNvPr id="26" name="Rectangle 25"/>
            <p:cNvSpPr/>
            <p:nvPr/>
          </p:nvSpPr>
          <p:spPr>
            <a:xfrm>
              <a:off x="2016455" y="2146854"/>
              <a:ext cx="1152939" cy="76862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008243" y="2146854"/>
            <a:ext cx="1311965" cy="768626"/>
            <a:chOff x="1696278" y="2146854"/>
            <a:chExt cx="1473116" cy="768626"/>
          </a:xfrm>
        </p:grpSpPr>
        <p:sp>
          <p:nvSpPr>
            <p:cNvPr id="30" name="Rectangle 29"/>
            <p:cNvSpPr/>
            <p:nvPr/>
          </p:nvSpPr>
          <p:spPr>
            <a:xfrm>
              <a:off x="2016455" y="2146854"/>
              <a:ext cx="1152939" cy="76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320207" y="2146854"/>
            <a:ext cx="1311965" cy="768626"/>
            <a:chOff x="1696278" y="2146854"/>
            <a:chExt cx="1473116" cy="768626"/>
          </a:xfrm>
        </p:grpSpPr>
        <p:sp>
          <p:nvSpPr>
            <p:cNvPr id="34" name="Rectangle 33"/>
            <p:cNvSpPr/>
            <p:nvPr/>
          </p:nvSpPr>
          <p:spPr>
            <a:xfrm>
              <a:off x="2016455" y="2146854"/>
              <a:ext cx="1152939" cy="76862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632172" y="2146854"/>
            <a:ext cx="1311965" cy="768626"/>
            <a:chOff x="1696278" y="2146854"/>
            <a:chExt cx="1473116" cy="768626"/>
          </a:xfrm>
        </p:grpSpPr>
        <p:sp>
          <p:nvSpPr>
            <p:cNvPr id="38" name="Rectangle 37"/>
            <p:cNvSpPr/>
            <p:nvPr/>
          </p:nvSpPr>
          <p:spPr>
            <a:xfrm>
              <a:off x="2016455" y="2146854"/>
              <a:ext cx="1152939" cy="76862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967672" y="2146854"/>
            <a:ext cx="1311965" cy="768626"/>
            <a:chOff x="1696278" y="2146854"/>
            <a:chExt cx="1473116" cy="768626"/>
          </a:xfrm>
        </p:grpSpPr>
        <p:sp>
          <p:nvSpPr>
            <p:cNvPr id="42" name="Rectangle 41"/>
            <p:cNvSpPr/>
            <p:nvPr/>
          </p:nvSpPr>
          <p:spPr>
            <a:xfrm>
              <a:off x="2016455" y="2146854"/>
              <a:ext cx="1152939" cy="7686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10184295" y="3051316"/>
            <a:ext cx="1086678" cy="3631108"/>
            <a:chOff x="10184295" y="3051316"/>
            <a:chExt cx="1086678" cy="3631108"/>
          </a:xfrm>
        </p:grpSpPr>
        <p:sp>
          <p:nvSpPr>
            <p:cNvPr id="45" name="Rectangle 44"/>
            <p:cNvSpPr/>
            <p:nvPr/>
          </p:nvSpPr>
          <p:spPr>
            <a:xfrm>
              <a:off x="10184295" y="3051316"/>
              <a:ext cx="1086678" cy="74212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184295" y="3766936"/>
              <a:ext cx="1086678" cy="74212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184295" y="4509060"/>
              <a:ext cx="1086678" cy="7421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184295" y="5940300"/>
              <a:ext cx="1086678" cy="74212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0184295" y="5224680"/>
              <a:ext cx="1086678" cy="74212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Connector: Elbow 52"/>
          <p:cNvCxnSpPr>
            <a:endCxn id="42" idx="0"/>
          </p:cNvCxnSpPr>
          <p:nvPr/>
        </p:nvCxnSpPr>
        <p:spPr>
          <a:xfrm>
            <a:off x="1696278" y="1749287"/>
            <a:ext cx="6069952" cy="3975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p:cNvCxnSpPr>
            <a:stCxn id="42" idx="2"/>
            <a:endCxn id="48" idx="1"/>
          </p:cNvCxnSpPr>
          <p:nvPr/>
        </p:nvCxnSpPr>
        <p:spPr>
          <a:xfrm rot="16200000" flipH="1">
            <a:off x="7277321" y="3404388"/>
            <a:ext cx="3395882" cy="2418065"/>
          </a:xfrm>
          <a:prstGeom prst="curvedConnector2">
            <a:avLst/>
          </a:prstGeom>
          <a:solidFill>
            <a:srgbClr val="FF0000"/>
          </a:solidFill>
          <a:ln>
            <a:solidFill>
              <a:srgbClr val="FF000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Curved 56"/>
          <p:cNvCxnSpPr>
            <a:stCxn id="38" idx="2"/>
            <a:endCxn id="49" idx="1"/>
          </p:cNvCxnSpPr>
          <p:nvPr/>
        </p:nvCxnSpPr>
        <p:spPr>
          <a:xfrm rot="16200000" flipH="1">
            <a:off x="6967381" y="2378828"/>
            <a:ext cx="2680262" cy="3753565"/>
          </a:xfrm>
          <a:prstGeom prst="curvedConnector2">
            <a:avLst/>
          </a:prstGeom>
          <a:solidFill>
            <a:srgbClr val="002060"/>
          </a:solidFill>
          <a:ln>
            <a:solidFill>
              <a:srgbClr val="00206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9" name="Connector: Curved 58"/>
          <p:cNvCxnSpPr>
            <a:stCxn id="47" idx="1"/>
            <a:endCxn id="26" idx="2"/>
          </p:cNvCxnSpPr>
          <p:nvPr/>
        </p:nvCxnSpPr>
        <p:spPr>
          <a:xfrm rot="10800000">
            <a:off x="2494837" y="2915480"/>
            <a:ext cx="7689459" cy="1964642"/>
          </a:xfrm>
          <a:prstGeom prst="curvedConnector2">
            <a:avLst/>
          </a:prstGeom>
          <a:solidFill>
            <a:srgbClr val="00B050"/>
          </a:solidFill>
          <a:ln>
            <a:solidFill>
              <a:srgbClr val="00B05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1" name="Connector: Curved 60"/>
          <p:cNvCxnSpPr>
            <a:stCxn id="34" idx="2"/>
            <a:endCxn id="46" idx="1"/>
          </p:cNvCxnSpPr>
          <p:nvPr/>
        </p:nvCxnSpPr>
        <p:spPr>
          <a:xfrm rot="16200000" flipH="1">
            <a:off x="7040271" y="993974"/>
            <a:ext cx="1222518" cy="5065530"/>
          </a:xfrm>
          <a:prstGeom prst="curvedConnector2">
            <a:avLst/>
          </a:prstGeom>
          <a:solidFill>
            <a:schemeClr val="tx1">
              <a:lumMod val="75000"/>
              <a:lumOff val="25000"/>
            </a:schemeClr>
          </a:solidFill>
          <a:ln>
            <a:solidFill>
              <a:schemeClr val="tx1">
                <a:lumMod val="75000"/>
                <a:lumOff val="25000"/>
              </a:schemeClr>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Curved 62"/>
          <p:cNvCxnSpPr>
            <a:stCxn id="45" idx="1"/>
            <a:endCxn id="30" idx="2"/>
          </p:cNvCxnSpPr>
          <p:nvPr/>
        </p:nvCxnSpPr>
        <p:spPr>
          <a:xfrm rot="10800000">
            <a:off x="3806801" y="2915480"/>
            <a:ext cx="6377494" cy="506898"/>
          </a:xfrm>
          <a:prstGeom prst="curvedConnector2">
            <a:avLst/>
          </a:prstGeom>
          <a:solidFill>
            <a:srgbClr val="0070C0"/>
          </a:solidFill>
          <a:ln>
            <a:solidFill>
              <a:srgbClr val="0070C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68" name="TextBox 67"/>
          <p:cNvSpPr txBox="1"/>
          <p:nvPr/>
        </p:nvSpPr>
        <p:spPr>
          <a:xfrm>
            <a:off x="9931376" y="2104516"/>
            <a:ext cx="1592516" cy="369332"/>
          </a:xfrm>
          <a:prstGeom prst="rect">
            <a:avLst/>
          </a:prstGeom>
          <a:noFill/>
        </p:spPr>
        <p:txBody>
          <a:bodyPr wrap="square" rtlCol="0">
            <a:spAutoFit/>
          </a:bodyPr>
          <a:lstStyle/>
          <a:p>
            <a:r>
              <a:rPr lang="en-US" dirty="0"/>
              <a:t>Hash Table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9918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10"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LRU – Software Implementation</a:t>
            </a:r>
          </a:p>
        </p:txBody>
      </p:sp>
      <p:grpSp>
        <p:nvGrpSpPr>
          <p:cNvPr id="25" name="Group 24"/>
          <p:cNvGrpSpPr/>
          <p:nvPr/>
        </p:nvGrpSpPr>
        <p:grpSpPr>
          <a:xfrm>
            <a:off x="1696278" y="2146854"/>
            <a:ext cx="1311965" cy="768626"/>
            <a:chOff x="1696278" y="2146854"/>
            <a:chExt cx="1473116" cy="768626"/>
          </a:xfrm>
        </p:grpSpPr>
        <p:sp>
          <p:nvSpPr>
            <p:cNvPr id="26" name="Rectangle 25"/>
            <p:cNvSpPr/>
            <p:nvPr/>
          </p:nvSpPr>
          <p:spPr>
            <a:xfrm>
              <a:off x="2016455" y="2146854"/>
              <a:ext cx="1152939" cy="76862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008243" y="2146854"/>
            <a:ext cx="1311965" cy="768626"/>
            <a:chOff x="1696278" y="2146854"/>
            <a:chExt cx="1473116" cy="768626"/>
          </a:xfrm>
        </p:grpSpPr>
        <p:sp>
          <p:nvSpPr>
            <p:cNvPr id="30" name="Rectangle 29"/>
            <p:cNvSpPr/>
            <p:nvPr/>
          </p:nvSpPr>
          <p:spPr>
            <a:xfrm>
              <a:off x="2016455" y="2146854"/>
              <a:ext cx="1152939" cy="76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320207" y="2146854"/>
            <a:ext cx="1311965" cy="768626"/>
            <a:chOff x="1696278" y="2146854"/>
            <a:chExt cx="1473116" cy="768626"/>
          </a:xfrm>
        </p:grpSpPr>
        <p:sp>
          <p:nvSpPr>
            <p:cNvPr id="34" name="Rectangle 33"/>
            <p:cNvSpPr/>
            <p:nvPr/>
          </p:nvSpPr>
          <p:spPr>
            <a:xfrm>
              <a:off x="2016455" y="2146854"/>
              <a:ext cx="1152939" cy="76862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632172" y="2146854"/>
            <a:ext cx="1311965" cy="768626"/>
            <a:chOff x="1696278" y="2146854"/>
            <a:chExt cx="1473116" cy="768626"/>
          </a:xfrm>
        </p:grpSpPr>
        <p:sp>
          <p:nvSpPr>
            <p:cNvPr id="38" name="Rectangle 37"/>
            <p:cNvSpPr/>
            <p:nvPr/>
          </p:nvSpPr>
          <p:spPr>
            <a:xfrm>
              <a:off x="2016455" y="2146854"/>
              <a:ext cx="1152939" cy="76862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967672" y="2146854"/>
            <a:ext cx="1311965" cy="768626"/>
            <a:chOff x="1696278" y="2146854"/>
            <a:chExt cx="1473116" cy="768626"/>
          </a:xfrm>
        </p:grpSpPr>
        <p:sp>
          <p:nvSpPr>
            <p:cNvPr id="42" name="Rectangle 41"/>
            <p:cNvSpPr/>
            <p:nvPr/>
          </p:nvSpPr>
          <p:spPr>
            <a:xfrm>
              <a:off x="2016455" y="2146854"/>
              <a:ext cx="1152939" cy="7686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10184295" y="3051316"/>
            <a:ext cx="1086678" cy="3631108"/>
            <a:chOff x="10184295" y="3051316"/>
            <a:chExt cx="1086678" cy="3631108"/>
          </a:xfrm>
        </p:grpSpPr>
        <p:sp>
          <p:nvSpPr>
            <p:cNvPr id="45" name="Rectangle 44"/>
            <p:cNvSpPr/>
            <p:nvPr/>
          </p:nvSpPr>
          <p:spPr>
            <a:xfrm>
              <a:off x="10184295" y="3051316"/>
              <a:ext cx="1086678" cy="74212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184295" y="3766936"/>
              <a:ext cx="1086678" cy="74212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184295" y="4509060"/>
              <a:ext cx="1086678" cy="7421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184295" y="5940300"/>
              <a:ext cx="1086678" cy="74212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0184295" y="5224680"/>
              <a:ext cx="1086678" cy="74212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Connector: Elbow 52"/>
          <p:cNvCxnSpPr>
            <a:endCxn id="42" idx="0"/>
          </p:cNvCxnSpPr>
          <p:nvPr/>
        </p:nvCxnSpPr>
        <p:spPr>
          <a:xfrm>
            <a:off x="1696278" y="1749287"/>
            <a:ext cx="6069952" cy="3975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p:cNvCxnSpPr>
            <a:stCxn id="42" idx="2"/>
            <a:endCxn id="48" idx="1"/>
          </p:cNvCxnSpPr>
          <p:nvPr/>
        </p:nvCxnSpPr>
        <p:spPr>
          <a:xfrm rot="16200000" flipH="1">
            <a:off x="7277321" y="3404388"/>
            <a:ext cx="3395882" cy="2418065"/>
          </a:xfrm>
          <a:prstGeom prst="curvedConnector2">
            <a:avLst/>
          </a:prstGeom>
          <a:solidFill>
            <a:srgbClr val="FF0000"/>
          </a:solidFill>
          <a:ln>
            <a:solidFill>
              <a:srgbClr val="FF000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Curved 56"/>
          <p:cNvCxnSpPr>
            <a:stCxn id="38" idx="2"/>
            <a:endCxn id="49" idx="1"/>
          </p:cNvCxnSpPr>
          <p:nvPr/>
        </p:nvCxnSpPr>
        <p:spPr>
          <a:xfrm rot="16200000" flipH="1">
            <a:off x="6967381" y="2378828"/>
            <a:ext cx="2680262" cy="3753565"/>
          </a:xfrm>
          <a:prstGeom prst="curvedConnector2">
            <a:avLst/>
          </a:prstGeom>
          <a:solidFill>
            <a:srgbClr val="002060"/>
          </a:solidFill>
          <a:ln>
            <a:solidFill>
              <a:srgbClr val="00206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9" name="Connector: Curved 58"/>
          <p:cNvCxnSpPr>
            <a:stCxn id="47" idx="1"/>
            <a:endCxn id="26" idx="2"/>
          </p:cNvCxnSpPr>
          <p:nvPr/>
        </p:nvCxnSpPr>
        <p:spPr>
          <a:xfrm rot="10800000">
            <a:off x="2494837" y="2915480"/>
            <a:ext cx="7689459" cy="1964642"/>
          </a:xfrm>
          <a:prstGeom prst="curvedConnector2">
            <a:avLst/>
          </a:prstGeom>
          <a:solidFill>
            <a:srgbClr val="00B050"/>
          </a:solidFill>
          <a:ln>
            <a:solidFill>
              <a:srgbClr val="00B05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1" name="Connector: Curved 60"/>
          <p:cNvCxnSpPr>
            <a:stCxn id="34" idx="2"/>
            <a:endCxn id="46" idx="1"/>
          </p:cNvCxnSpPr>
          <p:nvPr/>
        </p:nvCxnSpPr>
        <p:spPr>
          <a:xfrm rot="16200000" flipH="1">
            <a:off x="7040271" y="993974"/>
            <a:ext cx="1222518" cy="5065530"/>
          </a:xfrm>
          <a:prstGeom prst="curvedConnector2">
            <a:avLst/>
          </a:prstGeom>
          <a:solidFill>
            <a:schemeClr val="tx1">
              <a:lumMod val="75000"/>
              <a:lumOff val="25000"/>
            </a:schemeClr>
          </a:solidFill>
          <a:ln>
            <a:solidFill>
              <a:schemeClr val="tx1">
                <a:lumMod val="75000"/>
                <a:lumOff val="25000"/>
              </a:schemeClr>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Curved 62"/>
          <p:cNvCxnSpPr>
            <a:stCxn id="45" idx="1"/>
            <a:endCxn id="30" idx="2"/>
          </p:cNvCxnSpPr>
          <p:nvPr/>
        </p:nvCxnSpPr>
        <p:spPr>
          <a:xfrm rot="10800000">
            <a:off x="3806801" y="2915480"/>
            <a:ext cx="6377494" cy="506898"/>
          </a:xfrm>
          <a:prstGeom prst="curvedConnector2">
            <a:avLst/>
          </a:prstGeom>
          <a:solidFill>
            <a:srgbClr val="0070C0"/>
          </a:solidFill>
          <a:ln>
            <a:solidFill>
              <a:srgbClr val="0070C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50" name="Rectangle 49"/>
          <p:cNvSpPr/>
          <p:nvPr/>
        </p:nvSpPr>
        <p:spPr>
          <a:xfrm>
            <a:off x="3232044" y="5838256"/>
            <a:ext cx="1086678" cy="74212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001468" y="6051156"/>
            <a:ext cx="1291926" cy="369332"/>
          </a:xfrm>
          <a:prstGeom prst="rect">
            <a:avLst/>
          </a:prstGeom>
          <a:noFill/>
        </p:spPr>
        <p:txBody>
          <a:bodyPr wrap="square" rtlCol="0">
            <a:spAutoFit/>
          </a:bodyPr>
          <a:lstStyle/>
          <a:p>
            <a:r>
              <a:rPr lang="en-US" dirty="0"/>
              <a:t>Access:</a:t>
            </a:r>
          </a:p>
        </p:txBody>
      </p:sp>
      <p:sp>
        <p:nvSpPr>
          <p:cNvPr id="52" name="TextBox 51"/>
          <p:cNvSpPr txBox="1"/>
          <p:nvPr/>
        </p:nvSpPr>
        <p:spPr>
          <a:xfrm>
            <a:off x="9931376" y="2104516"/>
            <a:ext cx="1592516" cy="369332"/>
          </a:xfrm>
          <a:prstGeom prst="rect">
            <a:avLst/>
          </a:prstGeom>
          <a:noFill/>
        </p:spPr>
        <p:txBody>
          <a:bodyPr wrap="square" rtlCol="0">
            <a:spAutoFit/>
          </a:bodyPr>
          <a:lstStyle/>
          <a:p>
            <a:r>
              <a:rPr lang="en-US" dirty="0"/>
              <a:t>Hash Table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541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LRU – Software Implementation</a:t>
            </a:r>
          </a:p>
        </p:txBody>
      </p:sp>
      <p:grpSp>
        <p:nvGrpSpPr>
          <p:cNvPr id="25" name="Group 24"/>
          <p:cNvGrpSpPr/>
          <p:nvPr/>
        </p:nvGrpSpPr>
        <p:grpSpPr>
          <a:xfrm>
            <a:off x="3016025" y="2104854"/>
            <a:ext cx="1311964" cy="768626"/>
            <a:chOff x="1696278" y="2146854"/>
            <a:chExt cx="1473116" cy="768626"/>
          </a:xfrm>
        </p:grpSpPr>
        <p:sp>
          <p:nvSpPr>
            <p:cNvPr id="26" name="Rectangle 25"/>
            <p:cNvSpPr/>
            <p:nvPr/>
          </p:nvSpPr>
          <p:spPr>
            <a:xfrm>
              <a:off x="2016455" y="2146854"/>
              <a:ext cx="1152939" cy="76862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4343738" y="2104854"/>
            <a:ext cx="1311965" cy="768626"/>
            <a:chOff x="1696278" y="2146854"/>
            <a:chExt cx="1473116" cy="768626"/>
          </a:xfrm>
        </p:grpSpPr>
        <p:sp>
          <p:nvSpPr>
            <p:cNvPr id="30" name="Rectangle 29"/>
            <p:cNvSpPr/>
            <p:nvPr/>
          </p:nvSpPr>
          <p:spPr>
            <a:xfrm>
              <a:off x="2016455" y="2146854"/>
              <a:ext cx="1152939" cy="76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5655703" y="2104853"/>
            <a:ext cx="1311965" cy="768626"/>
            <a:chOff x="1696278" y="2146854"/>
            <a:chExt cx="1473116" cy="768626"/>
          </a:xfrm>
        </p:grpSpPr>
        <p:sp>
          <p:nvSpPr>
            <p:cNvPr id="34" name="Rectangle 33"/>
            <p:cNvSpPr/>
            <p:nvPr/>
          </p:nvSpPr>
          <p:spPr>
            <a:xfrm>
              <a:off x="2016455" y="2146854"/>
              <a:ext cx="1152939" cy="76862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1696278" y="2104854"/>
            <a:ext cx="1311964" cy="768626"/>
            <a:chOff x="1696278" y="2146854"/>
            <a:chExt cx="1473116" cy="768626"/>
          </a:xfrm>
        </p:grpSpPr>
        <p:sp>
          <p:nvSpPr>
            <p:cNvPr id="38" name="Rectangle 37"/>
            <p:cNvSpPr/>
            <p:nvPr/>
          </p:nvSpPr>
          <p:spPr>
            <a:xfrm>
              <a:off x="2016455" y="2146854"/>
              <a:ext cx="1152939" cy="76862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967667" y="2104851"/>
            <a:ext cx="1311965" cy="768626"/>
            <a:chOff x="1696278" y="2146854"/>
            <a:chExt cx="1473116" cy="768626"/>
          </a:xfrm>
        </p:grpSpPr>
        <p:sp>
          <p:nvSpPr>
            <p:cNvPr id="42" name="Rectangle 41"/>
            <p:cNvSpPr/>
            <p:nvPr/>
          </p:nvSpPr>
          <p:spPr>
            <a:xfrm>
              <a:off x="2016455" y="2146854"/>
              <a:ext cx="1152939" cy="7686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10184295" y="3051316"/>
            <a:ext cx="1086678" cy="3631108"/>
            <a:chOff x="10184295" y="3051316"/>
            <a:chExt cx="1086678" cy="3631108"/>
          </a:xfrm>
        </p:grpSpPr>
        <p:sp>
          <p:nvSpPr>
            <p:cNvPr id="45" name="Rectangle 44"/>
            <p:cNvSpPr/>
            <p:nvPr/>
          </p:nvSpPr>
          <p:spPr>
            <a:xfrm>
              <a:off x="10184295" y="3051316"/>
              <a:ext cx="1086678" cy="74212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184295" y="3766936"/>
              <a:ext cx="1086678" cy="74212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184295" y="4509060"/>
              <a:ext cx="1086678" cy="7421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184295" y="5940300"/>
              <a:ext cx="1086678" cy="74212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0184295" y="5224680"/>
              <a:ext cx="1086678" cy="74212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Connector: Elbow 52"/>
          <p:cNvCxnSpPr>
            <a:endCxn id="42" idx="0"/>
          </p:cNvCxnSpPr>
          <p:nvPr/>
        </p:nvCxnSpPr>
        <p:spPr>
          <a:xfrm>
            <a:off x="1696273" y="1707284"/>
            <a:ext cx="6069952" cy="3975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p:cNvCxnSpPr>
            <a:stCxn id="42" idx="2"/>
            <a:endCxn id="48" idx="1"/>
          </p:cNvCxnSpPr>
          <p:nvPr/>
        </p:nvCxnSpPr>
        <p:spPr>
          <a:xfrm rot="16200000" flipH="1">
            <a:off x="7256318" y="3383384"/>
            <a:ext cx="3437885" cy="2418070"/>
          </a:xfrm>
          <a:prstGeom prst="curvedConnector2">
            <a:avLst/>
          </a:prstGeom>
          <a:solidFill>
            <a:srgbClr val="FF0000"/>
          </a:solidFill>
          <a:ln>
            <a:solidFill>
              <a:srgbClr val="FF000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Curved 56"/>
          <p:cNvCxnSpPr>
            <a:stCxn id="38" idx="2"/>
            <a:endCxn id="49" idx="1"/>
          </p:cNvCxnSpPr>
          <p:nvPr/>
        </p:nvCxnSpPr>
        <p:spPr>
          <a:xfrm rot="16200000" flipH="1">
            <a:off x="4978434" y="389881"/>
            <a:ext cx="2722262" cy="7689459"/>
          </a:xfrm>
          <a:prstGeom prst="curvedConnector2">
            <a:avLst/>
          </a:prstGeom>
          <a:solidFill>
            <a:srgbClr val="002060"/>
          </a:solidFill>
          <a:ln>
            <a:solidFill>
              <a:srgbClr val="00206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9" name="Connector: Curved 58"/>
          <p:cNvCxnSpPr>
            <a:stCxn id="47" idx="1"/>
            <a:endCxn id="26" idx="2"/>
          </p:cNvCxnSpPr>
          <p:nvPr/>
        </p:nvCxnSpPr>
        <p:spPr>
          <a:xfrm rot="10800000">
            <a:off x="3814583" y="2873480"/>
            <a:ext cx="6369712" cy="2006642"/>
          </a:xfrm>
          <a:prstGeom prst="curvedConnector2">
            <a:avLst/>
          </a:prstGeom>
          <a:solidFill>
            <a:srgbClr val="00B050"/>
          </a:solidFill>
          <a:ln>
            <a:solidFill>
              <a:srgbClr val="00B05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1" name="Connector: Curved 60"/>
          <p:cNvCxnSpPr>
            <a:stCxn id="34" idx="2"/>
            <a:endCxn id="46" idx="1"/>
          </p:cNvCxnSpPr>
          <p:nvPr/>
        </p:nvCxnSpPr>
        <p:spPr>
          <a:xfrm rot="16200000" flipH="1">
            <a:off x="7687019" y="1640721"/>
            <a:ext cx="1264519" cy="3730034"/>
          </a:xfrm>
          <a:prstGeom prst="curvedConnector2">
            <a:avLst/>
          </a:prstGeom>
          <a:solidFill>
            <a:schemeClr val="tx1">
              <a:lumMod val="75000"/>
              <a:lumOff val="25000"/>
            </a:schemeClr>
          </a:solidFill>
          <a:ln>
            <a:solidFill>
              <a:schemeClr val="tx1">
                <a:lumMod val="75000"/>
                <a:lumOff val="25000"/>
              </a:schemeClr>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Curved 62"/>
          <p:cNvCxnSpPr>
            <a:stCxn id="45" idx="1"/>
            <a:endCxn id="30" idx="2"/>
          </p:cNvCxnSpPr>
          <p:nvPr/>
        </p:nvCxnSpPr>
        <p:spPr>
          <a:xfrm rot="10800000">
            <a:off x="5142297" y="2873480"/>
            <a:ext cx="5041999" cy="548898"/>
          </a:xfrm>
          <a:prstGeom prst="curvedConnector2">
            <a:avLst/>
          </a:prstGeom>
          <a:solidFill>
            <a:srgbClr val="0070C0"/>
          </a:solidFill>
          <a:ln>
            <a:solidFill>
              <a:srgbClr val="0070C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54" name="Rectangle 53"/>
          <p:cNvSpPr/>
          <p:nvPr/>
        </p:nvSpPr>
        <p:spPr>
          <a:xfrm>
            <a:off x="4617123" y="5811754"/>
            <a:ext cx="1026814" cy="76862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4032" y="1905000"/>
            <a:ext cx="1316736" cy="1146316"/>
          </a:xfrm>
          <a:prstGeom prst="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232044" y="5838256"/>
            <a:ext cx="1086678" cy="74212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p:cNvSpPr txBox="1"/>
          <p:nvPr/>
        </p:nvSpPr>
        <p:spPr>
          <a:xfrm>
            <a:off x="2001468" y="6051156"/>
            <a:ext cx="1291926" cy="369332"/>
          </a:xfrm>
          <a:prstGeom prst="rect">
            <a:avLst/>
          </a:prstGeom>
          <a:noFill/>
        </p:spPr>
        <p:txBody>
          <a:bodyPr wrap="square" rtlCol="0">
            <a:spAutoFit/>
          </a:bodyPr>
          <a:lstStyle/>
          <a:p>
            <a:r>
              <a:rPr lang="en-US" dirty="0"/>
              <a:t>Access:</a:t>
            </a:r>
          </a:p>
        </p:txBody>
      </p:sp>
      <p:sp>
        <p:nvSpPr>
          <p:cNvPr id="60" name="TextBox 59"/>
          <p:cNvSpPr txBox="1"/>
          <p:nvPr/>
        </p:nvSpPr>
        <p:spPr>
          <a:xfrm>
            <a:off x="9931376" y="2104516"/>
            <a:ext cx="1592516" cy="369332"/>
          </a:xfrm>
          <a:prstGeom prst="rect">
            <a:avLst/>
          </a:prstGeom>
          <a:noFill/>
        </p:spPr>
        <p:txBody>
          <a:bodyPr wrap="square" rtlCol="0">
            <a:spAutoFit/>
          </a:bodyPr>
          <a:lstStyle/>
          <a:p>
            <a:r>
              <a:rPr lang="en-US" dirty="0"/>
              <a:t>Hash Table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9298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LRU – Software Implementation</a:t>
            </a:r>
          </a:p>
        </p:txBody>
      </p:sp>
      <p:grpSp>
        <p:nvGrpSpPr>
          <p:cNvPr id="25" name="Group 24"/>
          <p:cNvGrpSpPr/>
          <p:nvPr/>
        </p:nvGrpSpPr>
        <p:grpSpPr>
          <a:xfrm>
            <a:off x="4292427" y="2093845"/>
            <a:ext cx="1311965" cy="768626"/>
            <a:chOff x="1696278" y="2146854"/>
            <a:chExt cx="1473116" cy="768626"/>
          </a:xfrm>
        </p:grpSpPr>
        <p:sp>
          <p:nvSpPr>
            <p:cNvPr id="26" name="Rectangle 25"/>
            <p:cNvSpPr/>
            <p:nvPr/>
          </p:nvSpPr>
          <p:spPr>
            <a:xfrm>
              <a:off x="2016455" y="2146854"/>
              <a:ext cx="1152939" cy="76862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604390" y="2120351"/>
            <a:ext cx="1311965" cy="768626"/>
            <a:chOff x="1696278" y="2146854"/>
            <a:chExt cx="1473116" cy="768626"/>
          </a:xfrm>
        </p:grpSpPr>
        <p:sp>
          <p:nvSpPr>
            <p:cNvPr id="30" name="Rectangle 29"/>
            <p:cNvSpPr/>
            <p:nvPr/>
          </p:nvSpPr>
          <p:spPr>
            <a:xfrm>
              <a:off x="2016455" y="2146854"/>
              <a:ext cx="1152939" cy="76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916356" y="2146854"/>
            <a:ext cx="1311965" cy="768626"/>
            <a:chOff x="1696278" y="2146854"/>
            <a:chExt cx="1473116" cy="768626"/>
          </a:xfrm>
        </p:grpSpPr>
        <p:sp>
          <p:nvSpPr>
            <p:cNvPr id="34" name="Rectangle 33"/>
            <p:cNvSpPr/>
            <p:nvPr/>
          </p:nvSpPr>
          <p:spPr>
            <a:xfrm>
              <a:off x="2016455" y="2146854"/>
              <a:ext cx="1152939" cy="76862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965320" y="2093843"/>
            <a:ext cx="1311965" cy="768626"/>
            <a:chOff x="1696278" y="2146854"/>
            <a:chExt cx="1473116" cy="768626"/>
          </a:xfrm>
        </p:grpSpPr>
        <p:sp>
          <p:nvSpPr>
            <p:cNvPr id="38" name="Rectangle 37"/>
            <p:cNvSpPr/>
            <p:nvPr/>
          </p:nvSpPr>
          <p:spPr>
            <a:xfrm>
              <a:off x="2016455" y="2146854"/>
              <a:ext cx="1152939" cy="76862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608861" y="2093845"/>
            <a:ext cx="1311965" cy="768626"/>
            <a:chOff x="1696278" y="2146854"/>
            <a:chExt cx="1473116" cy="768626"/>
          </a:xfrm>
        </p:grpSpPr>
        <p:sp>
          <p:nvSpPr>
            <p:cNvPr id="42" name="Rectangle 41"/>
            <p:cNvSpPr/>
            <p:nvPr/>
          </p:nvSpPr>
          <p:spPr>
            <a:xfrm>
              <a:off x="2016455" y="2146854"/>
              <a:ext cx="1152939" cy="76862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10184295" y="3051316"/>
            <a:ext cx="1086678" cy="3631108"/>
            <a:chOff x="10184295" y="3051316"/>
            <a:chExt cx="1086678" cy="3631108"/>
          </a:xfrm>
        </p:grpSpPr>
        <p:sp>
          <p:nvSpPr>
            <p:cNvPr id="45" name="Rectangle 44"/>
            <p:cNvSpPr/>
            <p:nvPr/>
          </p:nvSpPr>
          <p:spPr>
            <a:xfrm>
              <a:off x="10184295" y="3051316"/>
              <a:ext cx="1086678" cy="74212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184295" y="3766936"/>
              <a:ext cx="1086678" cy="74212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184295" y="4509060"/>
              <a:ext cx="1086678" cy="7421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184295" y="5940300"/>
              <a:ext cx="1086678" cy="74212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0184295" y="5224680"/>
              <a:ext cx="1086678" cy="74212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Connector: Elbow 52"/>
          <p:cNvCxnSpPr>
            <a:endCxn id="34" idx="0"/>
          </p:cNvCxnSpPr>
          <p:nvPr/>
        </p:nvCxnSpPr>
        <p:spPr>
          <a:xfrm>
            <a:off x="1925430" y="1757236"/>
            <a:ext cx="5789484" cy="3896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p:cNvCxnSpPr>
            <a:stCxn id="42" idx="2"/>
            <a:endCxn id="48" idx="1"/>
          </p:cNvCxnSpPr>
          <p:nvPr/>
        </p:nvCxnSpPr>
        <p:spPr>
          <a:xfrm rot="16200000" flipH="1">
            <a:off x="4571412" y="698478"/>
            <a:ext cx="3448891" cy="7776876"/>
          </a:xfrm>
          <a:prstGeom prst="curvedConnector2">
            <a:avLst/>
          </a:prstGeom>
          <a:solidFill>
            <a:srgbClr val="FF0000"/>
          </a:solidFill>
          <a:ln>
            <a:solidFill>
              <a:srgbClr val="7030A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Curved 56"/>
          <p:cNvCxnSpPr>
            <a:stCxn id="38" idx="2"/>
            <a:endCxn id="49" idx="1"/>
          </p:cNvCxnSpPr>
          <p:nvPr/>
        </p:nvCxnSpPr>
        <p:spPr>
          <a:xfrm rot="16200000" flipH="1">
            <a:off x="5607450" y="1018896"/>
            <a:ext cx="2733273" cy="6420417"/>
          </a:xfrm>
          <a:prstGeom prst="curvedConnector2">
            <a:avLst/>
          </a:prstGeom>
          <a:solidFill>
            <a:srgbClr val="002060"/>
          </a:solidFill>
          <a:ln>
            <a:solidFill>
              <a:srgbClr val="00206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9" name="Connector: Curved 58"/>
          <p:cNvCxnSpPr>
            <a:stCxn id="47" idx="1"/>
            <a:endCxn id="26" idx="2"/>
          </p:cNvCxnSpPr>
          <p:nvPr/>
        </p:nvCxnSpPr>
        <p:spPr>
          <a:xfrm rot="10800000">
            <a:off x="5090985" y="2862472"/>
            <a:ext cx="5093310" cy="2017651"/>
          </a:xfrm>
          <a:prstGeom prst="curvedConnector2">
            <a:avLst/>
          </a:prstGeom>
          <a:solidFill>
            <a:srgbClr val="00B050"/>
          </a:solidFill>
          <a:ln>
            <a:solidFill>
              <a:srgbClr val="00B05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1" name="Connector: Curved 60"/>
          <p:cNvCxnSpPr>
            <a:stCxn id="34" idx="2"/>
            <a:endCxn id="46" idx="1"/>
          </p:cNvCxnSpPr>
          <p:nvPr/>
        </p:nvCxnSpPr>
        <p:spPr>
          <a:xfrm rot="16200000" flipH="1">
            <a:off x="8338345" y="2292048"/>
            <a:ext cx="1222518" cy="2469381"/>
          </a:xfrm>
          <a:prstGeom prst="curvedConnector2">
            <a:avLst/>
          </a:prstGeom>
          <a:solidFill>
            <a:schemeClr val="tx1">
              <a:lumMod val="75000"/>
              <a:lumOff val="25000"/>
            </a:schemeClr>
          </a:solidFill>
          <a:ln>
            <a:solidFill>
              <a:schemeClr val="tx1">
                <a:lumMod val="75000"/>
                <a:lumOff val="25000"/>
              </a:schemeClr>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Curved 62"/>
          <p:cNvCxnSpPr>
            <a:stCxn id="45" idx="1"/>
            <a:endCxn id="30" idx="2"/>
          </p:cNvCxnSpPr>
          <p:nvPr/>
        </p:nvCxnSpPr>
        <p:spPr>
          <a:xfrm rot="10800000">
            <a:off x="6402949" y="2888978"/>
            <a:ext cx="3781347" cy="533401"/>
          </a:xfrm>
          <a:prstGeom prst="curvedConnector2">
            <a:avLst/>
          </a:prstGeom>
          <a:solidFill>
            <a:srgbClr val="0070C0"/>
          </a:solidFill>
          <a:ln>
            <a:solidFill>
              <a:srgbClr val="0070C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52" name="Rectangle 51"/>
          <p:cNvSpPr/>
          <p:nvPr/>
        </p:nvSpPr>
        <p:spPr>
          <a:xfrm>
            <a:off x="4617123" y="5811754"/>
            <a:ext cx="1026814" cy="76862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232044" y="5838256"/>
            <a:ext cx="1086678" cy="74212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2001468" y="6051156"/>
            <a:ext cx="1291926" cy="369332"/>
          </a:xfrm>
          <a:prstGeom prst="rect">
            <a:avLst/>
          </a:prstGeom>
          <a:noFill/>
        </p:spPr>
        <p:txBody>
          <a:bodyPr wrap="square" rtlCol="0">
            <a:spAutoFit/>
          </a:bodyPr>
          <a:lstStyle/>
          <a:p>
            <a:r>
              <a:rPr lang="en-US" dirty="0"/>
              <a:t>Access:</a:t>
            </a:r>
          </a:p>
        </p:txBody>
      </p:sp>
      <p:sp>
        <p:nvSpPr>
          <p:cNvPr id="58" name="TextBox 57"/>
          <p:cNvSpPr txBox="1"/>
          <p:nvPr/>
        </p:nvSpPr>
        <p:spPr>
          <a:xfrm>
            <a:off x="9931376" y="2104516"/>
            <a:ext cx="1592516" cy="369332"/>
          </a:xfrm>
          <a:prstGeom prst="rect">
            <a:avLst/>
          </a:prstGeom>
          <a:noFill/>
        </p:spPr>
        <p:txBody>
          <a:bodyPr wrap="square" rtlCol="0">
            <a:spAutoFit/>
          </a:bodyPr>
          <a:lstStyle/>
          <a:p>
            <a:r>
              <a:rPr lang="en-US" dirty="0"/>
              <a:t>Hash Table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3855604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Pseudo-LRU (PLRU)</a:t>
            </a:r>
          </a:p>
        </p:txBody>
      </p:sp>
      <p:sp>
        <p:nvSpPr>
          <p:cNvPr id="23" name="Content Placeholder 2"/>
          <p:cNvSpPr>
            <a:spLocks noGrp="1"/>
          </p:cNvSpPr>
          <p:nvPr>
            <p:ph idx="1"/>
          </p:nvPr>
        </p:nvSpPr>
        <p:spPr>
          <a:xfrm>
            <a:off x="2589212" y="2133600"/>
            <a:ext cx="8915400" cy="3777622"/>
          </a:xfrm>
        </p:spPr>
        <p:txBody>
          <a:bodyPr/>
          <a:lstStyle/>
          <a:p>
            <a:r>
              <a:rPr lang="en-US" dirty="0"/>
              <a:t>Bit-PLRU</a:t>
            </a:r>
          </a:p>
          <a:p>
            <a:pPr lvl="1"/>
            <a:r>
              <a:rPr lang="en-US" dirty="0"/>
              <a:t>One bit per page, initially zero</a:t>
            </a:r>
          </a:p>
          <a:p>
            <a:pPr lvl="1"/>
            <a:r>
              <a:rPr lang="en-US" dirty="0"/>
              <a:t>On access, flip page’s bit to one</a:t>
            </a:r>
          </a:p>
          <a:p>
            <a:pPr lvl="1"/>
            <a:r>
              <a:rPr lang="en-US" dirty="0"/>
              <a:t>If all bits are one, flip all to zero except the last accessed page</a:t>
            </a:r>
          </a:p>
        </p:txBody>
      </p:sp>
      <p:grpSp>
        <p:nvGrpSpPr>
          <p:cNvPr id="33" name="Group 32"/>
          <p:cNvGrpSpPr/>
          <p:nvPr/>
        </p:nvGrpSpPr>
        <p:grpSpPr>
          <a:xfrm>
            <a:off x="3227295" y="4504763"/>
            <a:ext cx="591671" cy="2151400"/>
            <a:chOff x="3227295" y="4504763"/>
            <a:chExt cx="591671" cy="2151400"/>
          </a:xfrm>
        </p:grpSpPr>
        <p:sp>
          <p:nvSpPr>
            <p:cNvPr id="25" name="Rectangle 24"/>
            <p:cNvSpPr/>
            <p:nvPr/>
          </p:nvSpPr>
          <p:spPr>
            <a:xfrm>
              <a:off x="3227295" y="4504763"/>
              <a:ext cx="591671" cy="55133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dirty="0"/>
                <a:t>0</a:t>
              </a:r>
              <a:endParaRPr lang="en-US" dirty="0"/>
            </a:p>
          </p:txBody>
        </p:sp>
        <p:sp>
          <p:nvSpPr>
            <p:cNvPr id="26" name="Rectangle 25"/>
            <p:cNvSpPr/>
            <p:nvPr/>
          </p:nvSpPr>
          <p:spPr>
            <a:xfrm>
              <a:off x="3227295" y="5056093"/>
              <a:ext cx="591671" cy="55133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dirty="0"/>
                <a:t>0</a:t>
              </a:r>
              <a:endParaRPr lang="en-US" dirty="0"/>
            </a:p>
          </p:txBody>
        </p:sp>
        <p:sp>
          <p:nvSpPr>
            <p:cNvPr id="27" name="Rectangle 26"/>
            <p:cNvSpPr/>
            <p:nvPr/>
          </p:nvSpPr>
          <p:spPr>
            <a:xfrm>
              <a:off x="3227295" y="5577787"/>
              <a:ext cx="591671" cy="5513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p:cNvSpPr/>
            <p:nvPr/>
          </p:nvSpPr>
          <p:spPr>
            <a:xfrm>
              <a:off x="3227295" y="6104833"/>
              <a:ext cx="591671" cy="55133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4" name="Group 33"/>
          <p:cNvGrpSpPr/>
          <p:nvPr/>
        </p:nvGrpSpPr>
        <p:grpSpPr>
          <a:xfrm>
            <a:off x="4457049" y="4504763"/>
            <a:ext cx="591671" cy="2151400"/>
            <a:chOff x="3227295" y="4504763"/>
            <a:chExt cx="591671" cy="2151400"/>
          </a:xfrm>
        </p:grpSpPr>
        <p:sp>
          <p:nvSpPr>
            <p:cNvPr id="35" name="Rectangle 34"/>
            <p:cNvSpPr/>
            <p:nvPr/>
          </p:nvSpPr>
          <p:spPr>
            <a:xfrm>
              <a:off x="3227295" y="4504763"/>
              <a:ext cx="591671" cy="55133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6" name="Rectangle 35"/>
            <p:cNvSpPr/>
            <p:nvPr/>
          </p:nvSpPr>
          <p:spPr>
            <a:xfrm>
              <a:off x="3227295" y="5056093"/>
              <a:ext cx="591671" cy="55133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dirty="0"/>
                <a:t>0</a:t>
              </a:r>
              <a:endParaRPr lang="en-US" dirty="0"/>
            </a:p>
          </p:txBody>
        </p:sp>
        <p:sp>
          <p:nvSpPr>
            <p:cNvPr id="37" name="Rectangle 36"/>
            <p:cNvSpPr/>
            <p:nvPr/>
          </p:nvSpPr>
          <p:spPr>
            <a:xfrm>
              <a:off x="3227295" y="5577787"/>
              <a:ext cx="591671" cy="5513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8" name="Rectangle 37"/>
            <p:cNvSpPr/>
            <p:nvPr/>
          </p:nvSpPr>
          <p:spPr>
            <a:xfrm>
              <a:off x="3227295" y="6104833"/>
              <a:ext cx="591671" cy="55133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9" name="Group 38"/>
          <p:cNvGrpSpPr/>
          <p:nvPr/>
        </p:nvGrpSpPr>
        <p:grpSpPr>
          <a:xfrm>
            <a:off x="5686803" y="4496735"/>
            <a:ext cx="591671" cy="2151400"/>
            <a:chOff x="3227295" y="4504763"/>
            <a:chExt cx="591671" cy="2151400"/>
          </a:xfrm>
        </p:grpSpPr>
        <p:sp>
          <p:nvSpPr>
            <p:cNvPr id="40" name="Rectangle 39"/>
            <p:cNvSpPr/>
            <p:nvPr/>
          </p:nvSpPr>
          <p:spPr>
            <a:xfrm>
              <a:off x="3227295" y="4504763"/>
              <a:ext cx="591671" cy="55133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1" name="Rectangle 40"/>
            <p:cNvSpPr/>
            <p:nvPr/>
          </p:nvSpPr>
          <p:spPr>
            <a:xfrm>
              <a:off x="3227295" y="5056093"/>
              <a:ext cx="591671" cy="55133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Rectangle 41"/>
            <p:cNvSpPr/>
            <p:nvPr/>
          </p:nvSpPr>
          <p:spPr>
            <a:xfrm>
              <a:off x="3227295" y="5577787"/>
              <a:ext cx="591671" cy="5513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3" name="Rectangle 42"/>
            <p:cNvSpPr/>
            <p:nvPr/>
          </p:nvSpPr>
          <p:spPr>
            <a:xfrm>
              <a:off x="3227295" y="6104833"/>
              <a:ext cx="591671" cy="55133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44" name="Group 43"/>
          <p:cNvGrpSpPr/>
          <p:nvPr/>
        </p:nvGrpSpPr>
        <p:grpSpPr>
          <a:xfrm>
            <a:off x="6916557" y="4499411"/>
            <a:ext cx="591671" cy="2151400"/>
            <a:chOff x="3227295" y="4504763"/>
            <a:chExt cx="591671" cy="2151400"/>
          </a:xfrm>
        </p:grpSpPr>
        <p:sp>
          <p:nvSpPr>
            <p:cNvPr id="45" name="Rectangle 44"/>
            <p:cNvSpPr/>
            <p:nvPr/>
          </p:nvSpPr>
          <p:spPr>
            <a:xfrm>
              <a:off x="3227295" y="4504763"/>
              <a:ext cx="591671" cy="55133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6" name="Rectangle 45"/>
            <p:cNvSpPr/>
            <p:nvPr/>
          </p:nvSpPr>
          <p:spPr>
            <a:xfrm>
              <a:off x="3227295" y="5056093"/>
              <a:ext cx="591671" cy="55133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7" name="Rectangle 46"/>
            <p:cNvSpPr/>
            <p:nvPr/>
          </p:nvSpPr>
          <p:spPr>
            <a:xfrm>
              <a:off x="3227295" y="5577787"/>
              <a:ext cx="591671" cy="5513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8" name="Rectangle 47"/>
            <p:cNvSpPr/>
            <p:nvPr/>
          </p:nvSpPr>
          <p:spPr>
            <a:xfrm>
              <a:off x="3227295" y="6104833"/>
              <a:ext cx="591671" cy="55133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
        <p:nvSpPr>
          <p:cNvPr id="49" name="TextBox 48"/>
          <p:cNvSpPr txBox="1"/>
          <p:nvPr/>
        </p:nvSpPr>
        <p:spPr>
          <a:xfrm>
            <a:off x="2716309" y="3793051"/>
            <a:ext cx="3562165" cy="369332"/>
          </a:xfrm>
          <a:prstGeom prst="rect">
            <a:avLst/>
          </a:prstGeom>
          <a:noFill/>
        </p:spPr>
        <p:txBody>
          <a:bodyPr wrap="square" rtlCol="0">
            <a:spAutoFit/>
          </a:bodyPr>
          <a:lstStyle/>
          <a:p>
            <a:r>
              <a:rPr lang="en-US" dirty="0"/>
              <a:t>Access: 1, 2, 3, 4 </a:t>
            </a:r>
          </a:p>
        </p:txBody>
      </p:sp>
      <p:cxnSp>
        <p:nvCxnSpPr>
          <p:cNvPr id="52" name="Straight Arrow Connector 51"/>
          <p:cNvCxnSpPr>
            <a:stCxn id="26" idx="3"/>
            <a:endCxn id="36" idx="1"/>
          </p:cNvCxnSpPr>
          <p:nvPr/>
        </p:nvCxnSpPr>
        <p:spPr>
          <a:xfrm>
            <a:off x="3818966" y="5331758"/>
            <a:ext cx="638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6" idx="3"/>
            <a:endCxn id="41" idx="1"/>
          </p:cNvCxnSpPr>
          <p:nvPr/>
        </p:nvCxnSpPr>
        <p:spPr>
          <a:xfrm flipV="1">
            <a:off x="5048720" y="5323730"/>
            <a:ext cx="638083" cy="8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1" idx="3"/>
            <a:endCxn id="46" idx="1"/>
          </p:cNvCxnSpPr>
          <p:nvPr/>
        </p:nvCxnSpPr>
        <p:spPr>
          <a:xfrm>
            <a:off x="6278474" y="5323730"/>
            <a:ext cx="638083" cy="2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8192723" y="4494059"/>
            <a:ext cx="591671" cy="2151400"/>
            <a:chOff x="3227295" y="4504763"/>
            <a:chExt cx="591671" cy="2151400"/>
          </a:xfrm>
        </p:grpSpPr>
        <p:sp>
          <p:nvSpPr>
            <p:cNvPr id="64" name="Rectangle 63"/>
            <p:cNvSpPr/>
            <p:nvPr/>
          </p:nvSpPr>
          <p:spPr>
            <a:xfrm>
              <a:off x="3227295" y="4504763"/>
              <a:ext cx="591671" cy="55133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64"/>
            <p:cNvSpPr/>
            <p:nvPr/>
          </p:nvSpPr>
          <p:spPr>
            <a:xfrm>
              <a:off x="3227295" y="5056093"/>
              <a:ext cx="591671" cy="55133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65"/>
            <p:cNvSpPr/>
            <p:nvPr/>
          </p:nvSpPr>
          <p:spPr>
            <a:xfrm>
              <a:off x="3227295" y="5577787"/>
              <a:ext cx="591671" cy="5513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7" name="Rectangle 66"/>
            <p:cNvSpPr/>
            <p:nvPr/>
          </p:nvSpPr>
          <p:spPr>
            <a:xfrm>
              <a:off x="3227295" y="6104833"/>
              <a:ext cx="591671" cy="55133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cxnSp>
        <p:nvCxnSpPr>
          <p:cNvPr id="68" name="Straight Arrow Connector 67"/>
          <p:cNvCxnSpPr>
            <a:stCxn id="46" idx="3"/>
            <a:endCxn id="65" idx="1"/>
          </p:cNvCxnSpPr>
          <p:nvPr/>
        </p:nvCxnSpPr>
        <p:spPr>
          <a:xfrm flipV="1">
            <a:off x="7508228" y="5321054"/>
            <a:ext cx="684495" cy="5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989747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Pseudo-LRU</a:t>
            </a:r>
          </a:p>
        </p:txBody>
      </p:sp>
      <p:sp>
        <p:nvSpPr>
          <p:cNvPr id="4" name="Rectangle 3"/>
          <p:cNvSpPr/>
          <p:nvPr/>
        </p:nvSpPr>
        <p:spPr>
          <a:xfrm>
            <a:off x="8135464" y="5056090"/>
            <a:ext cx="793376" cy="1183341"/>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928840" y="5056090"/>
            <a:ext cx="793376" cy="118334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9722216" y="5056089"/>
            <a:ext cx="793376" cy="11833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515592" y="5056089"/>
            <a:ext cx="793376" cy="118334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19558" y="3877230"/>
            <a:ext cx="618564" cy="369332"/>
          </a:xfrm>
          <a:prstGeom prst="rect">
            <a:avLst/>
          </a:prstGeom>
          <a:noFill/>
        </p:spPr>
        <p:txBody>
          <a:bodyPr wrap="square" rtlCol="0">
            <a:spAutoFit/>
          </a:bodyPr>
          <a:lstStyle/>
          <a:p>
            <a:pPr algn="ctr"/>
            <a:r>
              <a:rPr lang="en-US" dirty="0"/>
              <a:t>0</a:t>
            </a:r>
          </a:p>
        </p:txBody>
      </p:sp>
      <p:sp>
        <p:nvSpPr>
          <p:cNvPr id="9" name="TextBox 8"/>
          <p:cNvSpPr txBox="1"/>
          <p:nvPr/>
        </p:nvSpPr>
        <p:spPr>
          <a:xfrm>
            <a:off x="9399486" y="2967314"/>
            <a:ext cx="618564" cy="369332"/>
          </a:xfrm>
          <a:prstGeom prst="rect">
            <a:avLst/>
          </a:prstGeom>
          <a:noFill/>
        </p:spPr>
        <p:txBody>
          <a:bodyPr wrap="square" rtlCol="0">
            <a:spAutoFit/>
          </a:bodyPr>
          <a:lstStyle/>
          <a:p>
            <a:pPr algn="ctr"/>
            <a:r>
              <a:rPr lang="en-US" dirty="0"/>
              <a:t>0</a:t>
            </a:r>
          </a:p>
        </p:txBody>
      </p:sp>
      <p:sp>
        <p:nvSpPr>
          <p:cNvPr id="10" name="TextBox 9"/>
          <p:cNvSpPr txBox="1"/>
          <p:nvPr/>
        </p:nvSpPr>
        <p:spPr>
          <a:xfrm>
            <a:off x="10206310" y="3877230"/>
            <a:ext cx="618564" cy="369332"/>
          </a:xfrm>
          <a:prstGeom prst="rect">
            <a:avLst/>
          </a:prstGeom>
          <a:noFill/>
        </p:spPr>
        <p:txBody>
          <a:bodyPr wrap="square" rtlCol="0">
            <a:spAutoFit/>
          </a:bodyPr>
          <a:lstStyle/>
          <a:p>
            <a:pPr algn="ctr"/>
            <a:r>
              <a:rPr lang="en-US" dirty="0"/>
              <a:t>0</a:t>
            </a:r>
          </a:p>
        </p:txBody>
      </p:sp>
      <p:cxnSp>
        <p:nvCxnSpPr>
          <p:cNvPr id="12" name="Straight Arrow Connector 11"/>
          <p:cNvCxnSpPr>
            <a:stCxn id="9" idx="2"/>
            <a:endCxn id="8" idx="0"/>
          </p:cNvCxnSpPr>
          <p:nvPr/>
        </p:nvCxnSpPr>
        <p:spPr>
          <a:xfrm flipH="1">
            <a:off x="8928840" y="3336646"/>
            <a:ext cx="779928" cy="54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4" idx="0"/>
          </p:cNvCxnSpPr>
          <p:nvPr/>
        </p:nvCxnSpPr>
        <p:spPr>
          <a:xfrm flipH="1">
            <a:off x="8532152" y="4246562"/>
            <a:ext cx="396688" cy="80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6" idx="0"/>
          </p:cNvCxnSpPr>
          <p:nvPr/>
        </p:nvCxnSpPr>
        <p:spPr>
          <a:xfrm flipH="1">
            <a:off x="10118904" y="4246562"/>
            <a:ext cx="396688" cy="8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p:cNvSpPr>
            <a:spLocks noGrp="1"/>
          </p:cNvSpPr>
          <p:nvPr>
            <p:ph idx="1"/>
          </p:nvPr>
        </p:nvSpPr>
        <p:spPr>
          <a:xfrm>
            <a:off x="2589212" y="2133600"/>
            <a:ext cx="8915400" cy="3777622"/>
          </a:xfrm>
        </p:spPr>
        <p:txBody>
          <a:bodyPr/>
          <a:lstStyle/>
          <a:p>
            <a:r>
              <a:rPr lang="en-US" dirty="0"/>
              <a:t>Organizes blocks on a binary tree</a:t>
            </a:r>
          </a:p>
          <a:p>
            <a:r>
              <a:rPr lang="en-US" dirty="0"/>
              <a:t>The path from the root leads to the PLRU leaf</a:t>
            </a:r>
          </a:p>
          <a:p>
            <a:r>
              <a:rPr lang="en-US" dirty="0"/>
              <a:t>On access, flip the values along the path to the leaf</a:t>
            </a:r>
          </a:p>
          <a:p>
            <a:r>
              <a:rPr lang="en-US" dirty="0"/>
              <a:t>0 goes left, 1 goes right</a:t>
            </a:r>
          </a:p>
        </p:txBody>
      </p:sp>
      <p:sp>
        <p:nvSpPr>
          <p:cNvPr id="24" name="TextBox 23"/>
          <p:cNvSpPr txBox="1"/>
          <p:nvPr/>
        </p:nvSpPr>
        <p:spPr>
          <a:xfrm>
            <a:off x="2393568" y="5056089"/>
            <a:ext cx="4752876" cy="584775"/>
          </a:xfrm>
          <a:prstGeom prst="rect">
            <a:avLst/>
          </a:prstGeom>
          <a:noFill/>
        </p:spPr>
        <p:txBody>
          <a:bodyPr wrap="square" rtlCol="0">
            <a:spAutoFit/>
          </a:bodyPr>
          <a:lstStyle/>
          <a:p>
            <a:r>
              <a:rPr lang="en-US" sz="3200" dirty="0"/>
              <a:t>Access: 1 3 2 4 1 4 5</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4008828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old problem of Caching</a:t>
            </a:r>
          </a:p>
        </p:txBody>
      </p:sp>
      <p:sp>
        <p:nvSpPr>
          <p:cNvPr id="11" name="Arrow: Right 10"/>
          <p:cNvSpPr/>
          <p:nvPr/>
        </p:nvSpPr>
        <p:spPr>
          <a:xfrm rot="16200000">
            <a:off x="6631064" y="2346008"/>
            <a:ext cx="1908311" cy="1229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Smaller</a:t>
            </a:r>
          </a:p>
          <a:p>
            <a:pPr algn="ctr"/>
            <a:r>
              <a:rPr lang="en-US" sz="1400" dirty="0"/>
              <a:t>Faster</a:t>
            </a:r>
          </a:p>
          <a:p>
            <a:pPr algn="ctr"/>
            <a:r>
              <a:rPr lang="en-US" sz="1400" dirty="0"/>
              <a:t>Expensive</a:t>
            </a:r>
          </a:p>
        </p:txBody>
      </p:sp>
      <p:sp>
        <p:nvSpPr>
          <p:cNvPr id="14" name="Arrow: Left 13"/>
          <p:cNvSpPr/>
          <p:nvPr/>
        </p:nvSpPr>
        <p:spPr>
          <a:xfrm rot="16200000">
            <a:off x="1477510" y="4179639"/>
            <a:ext cx="2201701" cy="12291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Larger</a:t>
            </a:r>
          </a:p>
          <a:p>
            <a:pPr algn="ctr"/>
            <a:r>
              <a:rPr lang="en-US" sz="1400" dirty="0"/>
              <a:t>Slower</a:t>
            </a:r>
          </a:p>
          <a:p>
            <a:pPr algn="ctr"/>
            <a:r>
              <a:rPr lang="en-US" sz="1400" dirty="0"/>
              <a:t>Cheaper</a:t>
            </a:r>
          </a:p>
        </p:txBody>
      </p:sp>
      <p:sp>
        <p:nvSpPr>
          <p:cNvPr id="12" name="TextBox 11"/>
          <p:cNvSpPr txBox="1"/>
          <p:nvPr/>
        </p:nvSpPr>
        <p:spPr>
          <a:xfrm>
            <a:off x="8216152" y="1985794"/>
            <a:ext cx="3792071" cy="523220"/>
          </a:xfrm>
          <a:prstGeom prst="rect">
            <a:avLst/>
          </a:prstGeom>
          <a:noFill/>
        </p:spPr>
        <p:txBody>
          <a:bodyPr wrap="square" rtlCol="0">
            <a:spAutoFit/>
          </a:bodyPr>
          <a:lstStyle/>
          <a:p>
            <a:r>
              <a:rPr lang="en-US" sz="2800" dirty="0"/>
              <a:t>T</a:t>
            </a:r>
            <a:r>
              <a:rPr lang="en-US" sz="2800" baseline="-25000" dirty="0"/>
              <a:t>a</a:t>
            </a:r>
            <a:r>
              <a:rPr lang="en-US" sz="2800" dirty="0"/>
              <a:t>= T</a:t>
            </a:r>
            <a:r>
              <a:rPr lang="en-US" sz="2800" baseline="-25000" dirty="0"/>
              <a:t>h</a:t>
            </a:r>
            <a:r>
              <a:rPr lang="en-US" sz="2800" dirty="0"/>
              <a:t> + m x T</a:t>
            </a:r>
            <a:r>
              <a:rPr lang="en-US" sz="2800" baseline="-25000" dirty="0"/>
              <a:t>m</a:t>
            </a:r>
            <a:r>
              <a:rPr lang="en-US" sz="2800" dirty="0"/>
              <a:t> </a:t>
            </a:r>
          </a:p>
        </p:txBody>
      </p:sp>
      <p:sp>
        <p:nvSpPr>
          <p:cNvPr id="13" name="TextBox 12"/>
          <p:cNvSpPr txBox="1"/>
          <p:nvPr/>
        </p:nvSpPr>
        <p:spPr>
          <a:xfrm>
            <a:off x="8216152" y="2786918"/>
            <a:ext cx="3792071" cy="1477328"/>
          </a:xfrm>
          <a:prstGeom prst="rect">
            <a:avLst/>
          </a:prstGeom>
          <a:noFill/>
        </p:spPr>
        <p:txBody>
          <a:bodyPr wrap="square" rtlCol="0">
            <a:spAutoFit/>
          </a:bodyPr>
          <a:lstStyle/>
          <a:p>
            <a:r>
              <a:rPr lang="en-US" dirty="0"/>
              <a:t>T</a:t>
            </a:r>
            <a:r>
              <a:rPr lang="en-US" baseline="-25000" dirty="0"/>
              <a:t>a</a:t>
            </a:r>
            <a:r>
              <a:rPr lang="en-US" dirty="0"/>
              <a:t>: average access time</a:t>
            </a:r>
          </a:p>
          <a:p>
            <a:r>
              <a:rPr lang="en-US" dirty="0"/>
              <a:t>T</a:t>
            </a:r>
            <a:r>
              <a:rPr lang="en-US" baseline="-25000" dirty="0"/>
              <a:t>h</a:t>
            </a:r>
            <a:r>
              <a:rPr lang="en-US" dirty="0"/>
              <a:t>: access time in case of a hit</a:t>
            </a:r>
          </a:p>
          <a:p>
            <a:r>
              <a:rPr lang="en-US" dirty="0"/>
              <a:t>m: miss ration (1- hit ratio)</a:t>
            </a:r>
          </a:p>
          <a:p>
            <a:r>
              <a:rPr lang="en-US" dirty="0"/>
              <a:t>T</a:t>
            </a:r>
            <a:r>
              <a:rPr lang="en-US" baseline="-25000" dirty="0"/>
              <a:t>m</a:t>
            </a:r>
            <a:r>
              <a:rPr lang="en-US" dirty="0"/>
              <a:t>: access time in case of a miss</a:t>
            </a:r>
          </a:p>
          <a:p>
            <a:r>
              <a:rPr lang="en-US" dirty="0"/>
              <a:t>T</a:t>
            </a:r>
            <a:r>
              <a:rPr lang="en-US" baseline="-25000" dirty="0"/>
              <a:t>m </a:t>
            </a:r>
            <a:r>
              <a:rPr lang="en-US" dirty="0"/>
              <a:t>&gt;&gt;&gt;&gt; T</a:t>
            </a:r>
            <a:r>
              <a:rPr lang="en-US" baseline="-25000" dirty="0"/>
              <a:t>h</a:t>
            </a:r>
            <a:endParaRPr lang="en-US" sz="2800" dirty="0"/>
          </a:p>
        </p:txBody>
      </p:sp>
      <p:grpSp>
        <p:nvGrpSpPr>
          <p:cNvPr id="20" name="Group 19"/>
          <p:cNvGrpSpPr/>
          <p:nvPr/>
        </p:nvGrpSpPr>
        <p:grpSpPr>
          <a:xfrm>
            <a:off x="3412215" y="2133600"/>
            <a:ext cx="4128271" cy="3763400"/>
            <a:chOff x="4373216" y="2716696"/>
            <a:chExt cx="4002157" cy="3657601"/>
          </a:xfrm>
        </p:grpSpPr>
        <p:sp>
          <p:nvSpPr>
            <p:cNvPr id="21" name="Flowchart: Magnetic Disk 20"/>
            <p:cNvSpPr/>
            <p:nvPr/>
          </p:nvSpPr>
          <p:spPr>
            <a:xfrm>
              <a:off x="4373216" y="5181601"/>
              <a:ext cx="4002157" cy="119269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Disk</a:t>
              </a:r>
            </a:p>
          </p:txBody>
        </p:sp>
        <p:sp>
          <p:nvSpPr>
            <p:cNvPr id="22" name="Rectangle 21"/>
            <p:cNvSpPr/>
            <p:nvPr/>
          </p:nvSpPr>
          <p:spPr>
            <a:xfrm>
              <a:off x="5135217" y="4195971"/>
              <a:ext cx="2478157" cy="503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RAM</a:t>
              </a:r>
            </a:p>
          </p:txBody>
        </p:sp>
        <p:sp>
          <p:nvSpPr>
            <p:cNvPr id="23" name="Rectangle 22"/>
            <p:cNvSpPr/>
            <p:nvPr/>
          </p:nvSpPr>
          <p:spPr>
            <a:xfrm>
              <a:off x="5685185" y="3432315"/>
              <a:ext cx="1285460" cy="45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r>
                <a:rPr lang="en-US" baseline="-25000" dirty="0"/>
                <a:t>2</a:t>
              </a:r>
              <a:endParaRPr lang="en-US" dirty="0"/>
            </a:p>
          </p:txBody>
        </p:sp>
        <p:sp>
          <p:nvSpPr>
            <p:cNvPr id="24" name="Rectangle 23"/>
            <p:cNvSpPr/>
            <p:nvPr/>
          </p:nvSpPr>
          <p:spPr>
            <a:xfrm>
              <a:off x="5897219" y="2716696"/>
              <a:ext cx="861390" cy="402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r>
                <a:rPr lang="en-US" baseline="-25000" dirty="0"/>
                <a:t>1</a:t>
              </a:r>
              <a:endParaRPr lang="en-US" dirty="0"/>
            </a:p>
          </p:txBody>
        </p:sp>
      </p:grpSp>
      <p:sp>
        <p:nvSpPr>
          <p:cNvPr id="3" name="Slide Number Placeholder 2"/>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16027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2589212" y="2133600"/>
            <a:ext cx="8915400" cy="3777622"/>
          </a:xfrm>
        </p:spPr>
        <p:txBody>
          <a:bodyPr/>
          <a:lstStyle/>
          <a:p>
            <a:r>
              <a:rPr lang="en-US" dirty="0"/>
              <a:t>Organizes blocks on a binary tree</a:t>
            </a:r>
          </a:p>
          <a:p>
            <a:r>
              <a:rPr lang="en-US" dirty="0"/>
              <a:t>The path from the root leads to the PLRU leaf</a:t>
            </a:r>
          </a:p>
          <a:p>
            <a:r>
              <a:rPr lang="en-US" dirty="0"/>
              <a:t>On access, flip the values along the path to the leaf</a:t>
            </a:r>
          </a:p>
          <a:p>
            <a:r>
              <a:rPr lang="en-US" dirty="0"/>
              <a:t>0 goes left, 1 goes right</a:t>
            </a:r>
          </a:p>
        </p:txBody>
      </p:sp>
      <p:sp>
        <p:nvSpPr>
          <p:cNvPr id="2" name="Title 1"/>
          <p:cNvSpPr>
            <a:spLocks noGrp="1"/>
          </p:cNvSpPr>
          <p:nvPr>
            <p:ph type="title"/>
          </p:nvPr>
        </p:nvSpPr>
        <p:spPr/>
        <p:txBody>
          <a:bodyPr/>
          <a:lstStyle/>
          <a:p>
            <a:r>
              <a:rPr lang="en-US" dirty="0"/>
              <a:t>Pseudo-LRU</a:t>
            </a:r>
          </a:p>
        </p:txBody>
      </p:sp>
      <p:sp>
        <p:nvSpPr>
          <p:cNvPr id="4" name="Rectangle 3"/>
          <p:cNvSpPr/>
          <p:nvPr/>
        </p:nvSpPr>
        <p:spPr>
          <a:xfrm>
            <a:off x="8135464" y="5056090"/>
            <a:ext cx="793376" cy="1183341"/>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5" name="Rectangle 4"/>
          <p:cNvSpPr/>
          <p:nvPr/>
        </p:nvSpPr>
        <p:spPr>
          <a:xfrm>
            <a:off x="8928840" y="5056090"/>
            <a:ext cx="793376" cy="118334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9722216" y="5056089"/>
            <a:ext cx="793376" cy="11833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515592" y="5056089"/>
            <a:ext cx="793376" cy="118334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19558" y="3877230"/>
            <a:ext cx="618564" cy="369332"/>
          </a:xfrm>
          <a:prstGeom prst="rect">
            <a:avLst/>
          </a:prstGeom>
          <a:noFill/>
        </p:spPr>
        <p:txBody>
          <a:bodyPr wrap="square" rtlCol="0">
            <a:spAutoFit/>
          </a:bodyPr>
          <a:lstStyle/>
          <a:p>
            <a:pPr algn="ctr"/>
            <a:r>
              <a:rPr lang="en-US" dirty="0"/>
              <a:t>1</a:t>
            </a:r>
          </a:p>
        </p:txBody>
      </p:sp>
      <p:sp>
        <p:nvSpPr>
          <p:cNvPr id="9" name="TextBox 8"/>
          <p:cNvSpPr txBox="1"/>
          <p:nvPr/>
        </p:nvSpPr>
        <p:spPr>
          <a:xfrm>
            <a:off x="9399486" y="2967314"/>
            <a:ext cx="618564" cy="369332"/>
          </a:xfrm>
          <a:prstGeom prst="rect">
            <a:avLst/>
          </a:prstGeom>
          <a:noFill/>
        </p:spPr>
        <p:txBody>
          <a:bodyPr wrap="square" rtlCol="0">
            <a:spAutoFit/>
          </a:bodyPr>
          <a:lstStyle/>
          <a:p>
            <a:pPr algn="ctr"/>
            <a:r>
              <a:rPr lang="en-US" dirty="0"/>
              <a:t>1</a:t>
            </a:r>
          </a:p>
        </p:txBody>
      </p:sp>
      <p:sp>
        <p:nvSpPr>
          <p:cNvPr id="10" name="TextBox 9"/>
          <p:cNvSpPr txBox="1"/>
          <p:nvPr/>
        </p:nvSpPr>
        <p:spPr>
          <a:xfrm>
            <a:off x="10206310" y="3877230"/>
            <a:ext cx="618564" cy="369332"/>
          </a:xfrm>
          <a:prstGeom prst="rect">
            <a:avLst/>
          </a:prstGeom>
          <a:noFill/>
        </p:spPr>
        <p:txBody>
          <a:bodyPr wrap="square" rtlCol="0">
            <a:spAutoFit/>
          </a:bodyPr>
          <a:lstStyle/>
          <a:p>
            <a:pPr algn="ctr"/>
            <a:r>
              <a:rPr lang="en-US" dirty="0"/>
              <a:t>0</a:t>
            </a:r>
          </a:p>
        </p:txBody>
      </p:sp>
      <p:cxnSp>
        <p:nvCxnSpPr>
          <p:cNvPr id="12" name="Straight Arrow Connector 11"/>
          <p:cNvCxnSpPr>
            <a:stCxn id="9" idx="2"/>
            <a:endCxn id="10" idx="0"/>
          </p:cNvCxnSpPr>
          <p:nvPr/>
        </p:nvCxnSpPr>
        <p:spPr>
          <a:xfrm>
            <a:off x="9708768" y="3336646"/>
            <a:ext cx="806824" cy="54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5" idx="0"/>
          </p:cNvCxnSpPr>
          <p:nvPr/>
        </p:nvCxnSpPr>
        <p:spPr>
          <a:xfrm>
            <a:off x="8928840" y="4246562"/>
            <a:ext cx="396688" cy="80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6" idx="0"/>
          </p:cNvCxnSpPr>
          <p:nvPr/>
        </p:nvCxnSpPr>
        <p:spPr>
          <a:xfrm flipH="1">
            <a:off x="10118904" y="4246562"/>
            <a:ext cx="396688" cy="8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93568" y="5056089"/>
            <a:ext cx="4752876" cy="584775"/>
          </a:xfrm>
          <a:prstGeom prst="rect">
            <a:avLst/>
          </a:prstGeom>
          <a:noFill/>
        </p:spPr>
        <p:txBody>
          <a:bodyPr wrap="square" rtlCol="0">
            <a:spAutoFit/>
          </a:bodyPr>
          <a:lstStyle/>
          <a:p>
            <a:r>
              <a:rPr lang="en-US" sz="3200" dirty="0"/>
              <a:t>Access: </a:t>
            </a:r>
            <a:r>
              <a:rPr lang="en-US" sz="3200" b="1" dirty="0"/>
              <a:t>1</a:t>
            </a:r>
            <a:r>
              <a:rPr lang="en-US" sz="3200" dirty="0"/>
              <a:t> 3 2 4 1 4 5</a:t>
            </a:r>
          </a:p>
        </p:txBody>
      </p:sp>
      <p:sp>
        <p:nvSpPr>
          <p:cNvPr id="3" name="Slide Number Placeholder 2"/>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846037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2589212" y="2133600"/>
            <a:ext cx="8915400" cy="3777622"/>
          </a:xfrm>
        </p:spPr>
        <p:txBody>
          <a:bodyPr/>
          <a:lstStyle/>
          <a:p>
            <a:r>
              <a:rPr lang="en-US" dirty="0"/>
              <a:t>Organizes blocks on a binary tree</a:t>
            </a:r>
          </a:p>
          <a:p>
            <a:r>
              <a:rPr lang="en-US" dirty="0"/>
              <a:t>The path from the root leads to the PLRU leaf</a:t>
            </a:r>
          </a:p>
          <a:p>
            <a:r>
              <a:rPr lang="en-US" dirty="0"/>
              <a:t>On access, flip the values along the path to the leaf</a:t>
            </a:r>
          </a:p>
          <a:p>
            <a:r>
              <a:rPr lang="en-US" dirty="0"/>
              <a:t>0 goes left, 1 goes right</a:t>
            </a:r>
          </a:p>
        </p:txBody>
      </p:sp>
      <p:sp>
        <p:nvSpPr>
          <p:cNvPr id="2" name="Title 1"/>
          <p:cNvSpPr>
            <a:spLocks noGrp="1"/>
          </p:cNvSpPr>
          <p:nvPr>
            <p:ph type="title"/>
          </p:nvPr>
        </p:nvSpPr>
        <p:spPr/>
        <p:txBody>
          <a:bodyPr/>
          <a:lstStyle/>
          <a:p>
            <a:r>
              <a:rPr lang="en-US" dirty="0"/>
              <a:t>Pseudo-LRU</a:t>
            </a:r>
          </a:p>
        </p:txBody>
      </p:sp>
      <p:sp>
        <p:nvSpPr>
          <p:cNvPr id="4" name="Rectangle 3"/>
          <p:cNvSpPr/>
          <p:nvPr/>
        </p:nvSpPr>
        <p:spPr>
          <a:xfrm>
            <a:off x="8135464" y="5056090"/>
            <a:ext cx="793376" cy="1183341"/>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5" name="Rectangle 4"/>
          <p:cNvSpPr/>
          <p:nvPr/>
        </p:nvSpPr>
        <p:spPr>
          <a:xfrm>
            <a:off x="8928840" y="5056090"/>
            <a:ext cx="793376" cy="118334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 name="Rectangle 5"/>
          <p:cNvSpPr/>
          <p:nvPr/>
        </p:nvSpPr>
        <p:spPr>
          <a:xfrm>
            <a:off x="9722216" y="5056089"/>
            <a:ext cx="793376" cy="1183341"/>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7" name="Rectangle 6"/>
          <p:cNvSpPr/>
          <p:nvPr/>
        </p:nvSpPr>
        <p:spPr>
          <a:xfrm>
            <a:off x="10515592" y="5056089"/>
            <a:ext cx="793376" cy="11833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TextBox 7"/>
          <p:cNvSpPr txBox="1"/>
          <p:nvPr/>
        </p:nvSpPr>
        <p:spPr>
          <a:xfrm>
            <a:off x="8619558" y="3877230"/>
            <a:ext cx="618564" cy="369332"/>
          </a:xfrm>
          <a:prstGeom prst="rect">
            <a:avLst/>
          </a:prstGeom>
          <a:noFill/>
        </p:spPr>
        <p:txBody>
          <a:bodyPr wrap="square" rtlCol="0">
            <a:spAutoFit/>
          </a:bodyPr>
          <a:lstStyle/>
          <a:p>
            <a:pPr algn="ctr"/>
            <a:r>
              <a:rPr lang="en-US" dirty="0"/>
              <a:t>1</a:t>
            </a:r>
          </a:p>
        </p:txBody>
      </p:sp>
      <p:sp>
        <p:nvSpPr>
          <p:cNvPr id="9" name="TextBox 8"/>
          <p:cNvSpPr txBox="1"/>
          <p:nvPr/>
        </p:nvSpPr>
        <p:spPr>
          <a:xfrm>
            <a:off x="9399486" y="2967314"/>
            <a:ext cx="618564" cy="369332"/>
          </a:xfrm>
          <a:prstGeom prst="rect">
            <a:avLst/>
          </a:prstGeom>
          <a:noFill/>
        </p:spPr>
        <p:txBody>
          <a:bodyPr wrap="square" rtlCol="0">
            <a:spAutoFit/>
          </a:bodyPr>
          <a:lstStyle/>
          <a:p>
            <a:pPr algn="ctr"/>
            <a:r>
              <a:rPr lang="en-US" dirty="0"/>
              <a:t>0</a:t>
            </a:r>
          </a:p>
        </p:txBody>
      </p:sp>
      <p:sp>
        <p:nvSpPr>
          <p:cNvPr id="10" name="TextBox 9"/>
          <p:cNvSpPr txBox="1"/>
          <p:nvPr/>
        </p:nvSpPr>
        <p:spPr>
          <a:xfrm>
            <a:off x="10206310" y="3877230"/>
            <a:ext cx="618564" cy="369332"/>
          </a:xfrm>
          <a:prstGeom prst="rect">
            <a:avLst/>
          </a:prstGeom>
          <a:noFill/>
        </p:spPr>
        <p:txBody>
          <a:bodyPr wrap="square" rtlCol="0">
            <a:spAutoFit/>
          </a:bodyPr>
          <a:lstStyle/>
          <a:p>
            <a:pPr algn="ctr"/>
            <a:r>
              <a:rPr lang="en-US" dirty="0"/>
              <a:t>1</a:t>
            </a:r>
          </a:p>
        </p:txBody>
      </p:sp>
      <p:cxnSp>
        <p:nvCxnSpPr>
          <p:cNvPr id="12" name="Straight Arrow Connector 11"/>
          <p:cNvCxnSpPr>
            <a:stCxn id="9" idx="2"/>
            <a:endCxn id="8" idx="0"/>
          </p:cNvCxnSpPr>
          <p:nvPr/>
        </p:nvCxnSpPr>
        <p:spPr>
          <a:xfrm flipH="1">
            <a:off x="8928840" y="3336646"/>
            <a:ext cx="779928" cy="54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5" idx="0"/>
          </p:cNvCxnSpPr>
          <p:nvPr/>
        </p:nvCxnSpPr>
        <p:spPr>
          <a:xfrm>
            <a:off x="8928840" y="4246562"/>
            <a:ext cx="396688" cy="80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7" idx="0"/>
          </p:cNvCxnSpPr>
          <p:nvPr/>
        </p:nvCxnSpPr>
        <p:spPr>
          <a:xfrm>
            <a:off x="10515592" y="4246562"/>
            <a:ext cx="396688" cy="8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93568" y="5056089"/>
            <a:ext cx="4752876" cy="584775"/>
          </a:xfrm>
          <a:prstGeom prst="rect">
            <a:avLst/>
          </a:prstGeom>
          <a:noFill/>
        </p:spPr>
        <p:txBody>
          <a:bodyPr wrap="square" rtlCol="0">
            <a:spAutoFit/>
          </a:bodyPr>
          <a:lstStyle/>
          <a:p>
            <a:r>
              <a:rPr lang="en-US" sz="3200" dirty="0"/>
              <a:t>Access: 1 </a:t>
            </a:r>
            <a:r>
              <a:rPr lang="en-US" sz="3200" b="1" dirty="0"/>
              <a:t>3</a:t>
            </a:r>
            <a:r>
              <a:rPr lang="en-US" sz="3200" dirty="0"/>
              <a:t> 2 4 1 4 5</a:t>
            </a:r>
          </a:p>
        </p:txBody>
      </p:sp>
      <p:sp>
        <p:nvSpPr>
          <p:cNvPr id="3" name="Slide Number Placeholder 2"/>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856912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2589212" y="2133600"/>
            <a:ext cx="8915400" cy="3777622"/>
          </a:xfrm>
        </p:spPr>
        <p:txBody>
          <a:bodyPr/>
          <a:lstStyle/>
          <a:p>
            <a:r>
              <a:rPr lang="en-US" dirty="0"/>
              <a:t>Organizes blocks on a binary tree</a:t>
            </a:r>
          </a:p>
          <a:p>
            <a:r>
              <a:rPr lang="en-US" dirty="0"/>
              <a:t>The path from the root leads to the PLRU leaf</a:t>
            </a:r>
          </a:p>
          <a:p>
            <a:r>
              <a:rPr lang="en-US" dirty="0"/>
              <a:t>On access, flip the values along the path to the leaf</a:t>
            </a:r>
          </a:p>
          <a:p>
            <a:r>
              <a:rPr lang="en-US" dirty="0"/>
              <a:t>0 goes left, 1 goes right</a:t>
            </a:r>
          </a:p>
        </p:txBody>
      </p:sp>
      <p:sp>
        <p:nvSpPr>
          <p:cNvPr id="2" name="Title 1"/>
          <p:cNvSpPr>
            <a:spLocks noGrp="1"/>
          </p:cNvSpPr>
          <p:nvPr>
            <p:ph type="title"/>
          </p:nvPr>
        </p:nvSpPr>
        <p:spPr/>
        <p:txBody>
          <a:bodyPr/>
          <a:lstStyle/>
          <a:p>
            <a:r>
              <a:rPr lang="en-US" dirty="0"/>
              <a:t>Pseudo-LRU</a:t>
            </a:r>
          </a:p>
        </p:txBody>
      </p:sp>
      <p:sp>
        <p:nvSpPr>
          <p:cNvPr id="4" name="Rectangle 3"/>
          <p:cNvSpPr/>
          <p:nvPr/>
        </p:nvSpPr>
        <p:spPr>
          <a:xfrm>
            <a:off x="8135464" y="5056090"/>
            <a:ext cx="793376" cy="1183341"/>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5" name="Rectangle 4"/>
          <p:cNvSpPr/>
          <p:nvPr/>
        </p:nvSpPr>
        <p:spPr>
          <a:xfrm>
            <a:off x="8928840" y="5056090"/>
            <a:ext cx="793376" cy="118334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6" name="Rectangle 5"/>
          <p:cNvSpPr/>
          <p:nvPr/>
        </p:nvSpPr>
        <p:spPr>
          <a:xfrm>
            <a:off x="9722216" y="5056089"/>
            <a:ext cx="793376" cy="1183341"/>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7" name="Rectangle 6"/>
          <p:cNvSpPr/>
          <p:nvPr/>
        </p:nvSpPr>
        <p:spPr>
          <a:xfrm>
            <a:off x="10515592" y="5056089"/>
            <a:ext cx="793376" cy="11833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TextBox 7"/>
          <p:cNvSpPr txBox="1"/>
          <p:nvPr/>
        </p:nvSpPr>
        <p:spPr>
          <a:xfrm>
            <a:off x="8619558" y="3877230"/>
            <a:ext cx="618564" cy="369332"/>
          </a:xfrm>
          <a:prstGeom prst="rect">
            <a:avLst/>
          </a:prstGeom>
          <a:noFill/>
        </p:spPr>
        <p:txBody>
          <a:bodyPr wrap="square" rtlCol="0">
            <a:spAutoFit/>
          </a:bodyPr>
          <a:lstStyle/>
          <a:p>
            <a:pPr algn="ctr"/>
            <a:r>
              <a:rPr lang="en-US" dirty="0"/>
              <a:t>0</a:t>
            </a:r>
          </a:p>
        </p:txBody>
      </p:sp>
      <p:sp>
        <p:nvSpPr>
          <p:cNvPr id="9" name="TextBox 8"/>
          <p:cNvSpPr txBox="1"/>
          <p:nvPr/>
        </p:nvSpPr>
        <p:spPr>
          <a:xfrm>
            <a:off x="9399486" y="2967314"/>
            <a:ext cx="618564" cy="369332"/>
          </a:xfrm>
          <a:prstGeom prst="rect">
            <a:avLst/>
          </a:prstGeom>
          <a:noFill/>
        </p:spPr>
        <p:txBody>
          <a:bodyPr wrap="square" rtlCol="0">
            <a:spAutoFit/>
          </a:bodyPr>
          <a:lstStyle/>
          <a:p>
            <a:pPr algn="ctr"/>
            <a:r>
              <a:rPr lang="en-US" dirty="0"/>
              <a:t>1</a:t>
            </a:r>
          </a:p>
        </p:txBody>
      </p:sp>
      <p:sp>
        <p:nvSpPr>
          <p:cNvPr id="10" name="TextBox 9"/>
          <p:cNvSpPr txBox="1"/>
          <p:nvPr/>
        </p:nvSpPr>
        <p:spPr>
          <a:xfrm>
            <a:off x="10206310" y="3877230"/>
            <a:ext cx="618564" cy="369332"/>
          </a:xfrm>
          <a:prstGeom prst="rect">
            <a:avLst/>
          </a:prstGeom>
          <a:noFill/>
        </p:spPr>
        <p:txBody>
          <a:bodyPr wrap="square" rtlCol="0">
            <a:spAutoFit/>
          </a:bodyPr>
          <a:lstStyle/>
          <a:p>
            <a:pPr algn="ctr"/>
            <a:r>
              <a:rPr lang="en-US" dirty="0"/>
              <a:t>1</a:t>
            </a:r>
          </a:p>
        </p:txBody>
      </p:sp>
      <p:cxnSp>
        <p:nvCxnSpPr>
          <p:cNvPr id="12" name="Straight Arrow Connector 11"/>
          <p:cNvCxnSpPr>
            <a:stCxn id="9" idx="2"/>
            <a:endCxn id="10" idx="0"/>
          </p:cNvCxnSpPr>
          <p:nvPr/>
        </p:nvCxnSpPr>
        <p:spPr>
          <a:xfrm>
            <a:off x="9708768" y="3336646"/>
            <a:ext cx="806824" cy="54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4" idx="0"/>
          </p:cNvCxnSpPr>
          <p:nvPr/>
        </p:nvCxnSpPr>
        <p:spPr>
          <a:xfrm flipH="1">
            <a:off x="8532152" y="4246562"/>
            <a:ext cx="396688" cy="80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7" idx="0"/>
          </p:cNvCxnSpPr>
          <p:nvPr/>
        </p:nvCxnSpPr>
        <p:spPr>
          <a:xfrm>
            <a:off x="10515592" y="4246562"/>
            <a:ext cx="396688" cy="8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93568" y="5056089"/>
            <a:ext cx="4752876" cy="584775"/>
          </a:xfrm>
          <a:prstGeom prst="rect">
            <a:avLst/>
          </a:prstGeom>
          <a:noFill/>
        </p:spPr>
        <p:txBody>
          <a:bodyPr wrap="square" rtlCol="0">
            <a:spAutoFit/>
          </a:bodyPr>
          <a:lstStyle/>
          <a:p>
            <a:r>
              <a:rPr lang="en-US" sz="3200" dirty="0"/>
              <a:t>Access: 1 3 </a:t>
            </a:r>
            <a:r>
              <a:rPr lang="en-US" sz="3200" b="1" dirty="0"/>
              <a:t>2</a:t>
            </a:r>
            <a:r>
              <a:rPr lang="en-US" sz="3200" dirty="0"/>
              <a:t> 4 1 4 5</a:t>
            </a:r>
          </a:p>
        </p:txBody>
      </p:sp>
      <p:sp>
        <p:nvSpPr>
          <p:cNvPr id="3" name="Slide Number Placeholder 2"/>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2874336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2589212" y="2133600"/>
            <a:ext cx="8915400" cy="3777622"/>
          </a:xfrm>
        </p:spPr>
        <p:txBody>
          <a:bodyPr/>
          <a:lstStyle/>
          <a:p>
            <a:r>
              <a:rPr lang="en-US" dirty="0"/>
              <a:t>Organizes blocks on a binary tree</a:t>
            </a:r>
          </a:p>
          <a:p>
            <a:r>
              <a:rPr lang="en-US" dirty="0"/>
              <a:t>The path from the root leads to the PLRU leaf</a:t>
            </a:r>
          </a:p>
          <a:p>
            <a:r>
              <a:rPr lang="en-US" dirty="0"/>
              <a:t>On access, flip the values along the path to the leaf</a:t>
            </a:r>
          </a:p>
          <a:p>
            <a:r>
              <a:rPr lang="en-US" dirty="0"/>
              <a:t>0 goes left, 1 goes right</a:t>
            </a:r>
          </a:p>
        </p:txBody>
      </p:sp>
      <p:sp>
        <p:nvSpPr>
          <p:cNvPr id="2" name="Title 1"/>
          <p:cNvSpPr>
            <a:spLocks noGrp="1"/>
          </p:cNvSpPr>
          <p:nvPr>
            <p:ph type="title"/>
          </p:nvPr>
        </p:nvSpPr>
        <p:spPr/>
        <p:txBody>
          <a:bodyPr/>
          <a:lstStyle/>
          <a:p>
            <a:r>
              <a:rPr lang="en-US" dirty="0"/>
              <a:t>PLRU</a:t>
            </a:r>
          </a:p>
        </p:txBody>
      </p:sp>
      <p:sp>
        <p:nvSpPr>
          <p:cNvPr id="4" name="Rectangle 3"/>
          <p:cNvSpPr/>
          <p:nvPr/>
        </p:nvSpPr>
        <p:spPr>
          <a:xfrm>
            <a:off x="8135464" y="5056090"/>
            <a:ext cx="793376" cy="1183341"/>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5" name="Rectangle 4"/>
          <p:cNvSpPr/>
          <p:nvPr/>
        </p:nvSpPr>
        <p:spPr>
          <a:xfrm>
            <a:off x="8928840" y="5056090"/>
            <a:ext cx="793376" cy="118334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6" name="Rectangle 5"/>
          <p:cNvSpPr/>
          <p:nvPr/>
        </p:nvSpPr>
        <p:spPr>
          <a:xfrm>
            <a:off x="9722216" y="5056089"/>
            <a:ext cx="793376" cy="1183341"/>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7" name="Rectangle 6"/>
          <p:cNvSpPr/>
          <p:nvPr/>
        </p:nvSpPr>
        <p:spPr>
          <a:xfrm>
            <a:off x="10515592" y="5056089"/>
            <a:ext cx="793376" cy="11833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4</a:t>
            </a:r>
          </a:p>
        </p:txBody>
      </p:sp>
      <p:sp>
        <p:nvSpPr>
          <p:cNvPr id="8" name="TextBox 7"/>
          <p:cNvSpPr txBox="1"/>
          <p:nvPr/>
        </p:nvSpPr>
        <p:spPr>
          <a:xfrm>
            <a:off x="8619558" y="3877230"/>
            <a:ext cx="618564" cy="369332"/>
          </a:xfrm>
          <a:prstGeom prst="rect">
            <a:avLst/>
          </a:prstGeom>
          <a:noFill/>
        </p:spPr>
        <p:txBody>
          <a:bodyPr wrap="square" rtlCol="0">
            <a:spAutoFit/>
          </a:bodyPr>
          <a:lstStyle/>
          <a:p>
            <a:pPr algn="ctr"/>
            <a:r>
              <a:rPr lang="en-US" dirty="0"/>
              <a:t>0</a:t>
            </a:r>
          </a:p>
        </p:txBody>
      </p:sp>
      <p:sp>
        <p:nvSpPr>
          <p:cNvPr id="9" name="TextBox 8"/>
          <p:cNvSpPr txBox="1"/>
          <p:nvPr/>
        </p:nvSpPr>
        <p:spPr>
          <a:xfrm>
            <a:off x="9399486" y="2967314"/>
            <a:ext cx="618564" cy="369332"/>
          </a:xfrm>
          <a:prstGeom prst="rect">
            <a:avLst/>
          </a:prstGeom>
          <a:noFill/>
        </p:spPr>
        <p:txBody>
          <a:bodyPr wrap="square" rtlCol="0">
            <a:spAutoFit/>
          </a:bodyPr>
          <a:lstStyle/>
          <a:p>
            <a:pPr algn="ctr"/>
            <a:r>
              <a:rPr lang="en-US" dirty="0"/>
              <a:t>0</a:t>
            </a:r>
          </a:p>
        </p:txBody>
      </p:sp>
      <p:sp>
        <p:nvSpPr>
          <p:cNvPr id="10" name="TextBox 9"/>
          <p:cNvSpPr txBox="1"/>
          <p:nvPr/>
        </p:nvSpPr>
        <p:spPr>
          <a:xfrm>
            <a:off x="10206310" y="3877230"/>
            <a:ext cx="618564" cy="369332"/>
          </a:xfrm>
          <a:prstGeom prst="rect">
            <a:avLst/>
          </a:prstGeom>
          <a:noFill/>
        </p:spPr>
        <p:txBody>
          <a:bodyPr wrap="square" rtlCol="0">
            <a:spAutoFit/>
          </a:bodyPr>
          <a:lstStyle/>
          <a:p>
            <a:pPr algn="ctr"/>
            <a:r>
              <a:rPr lang="en-US" dirty="0"/>
              <a:t>0</a:t>
            </a:r>
          </a:p>
        </p:txBody>
      </p:sp>
      <p:cxnSp>
        <p:nvCxnSpPr>
          <p:cNvPr id="12" name="Straight Arrow Connector 11"/>
          <p:cNvCxnSpPr>
            <a:stCxn id="9" idx="2"/>
            <a:endCxn id="8" idx="0"/>
          </p:cNvCxnSpPr>
          <p:nvPr/>
        </p:nvCxnSpPr>
        <p:spPr>
          <a:xfrm flipH="1">
            <a:off x="8928840" y="3336646"/>
            <a:ext cx="779928" cy="54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4" idx="0"/>
          </p:cNvCxnSpPr>
          <p:nvPr/>
        </p:nvCxnSpPr>
        <p:spPr>
          <a:xfrm flipH="1">
            <a:off x="8532152" y="4246562"/>
            <a:ext cx="396688" cy="80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6" idx="0"/>
          </p:cNvCxnSpPr>
          <p:nvPr/>
        </p:nvCxnSpPr>
        <p:spPr>
          <a:xfrm flipH="1">
            <a:off x="10118904" y="4246562"/>
            <a:ext cx="396688" cy="8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93568" y="5056089"/>
            <a:ext cx="4752876" cy="584775"/>
          </a:xfrm>
          <a:prstGeom prst="rect">
            <a:avLst/>
          </a:prstGeom>
          <a:noFill/>
        </p:spPr>
        <p:txBody>
          <a:bodyPr wrap="square" rtlCol="0">
            <a:spAutoFit/>
          </a:bodyPr>
          <a:lstStyle/>
          <a:p>
            <a:r>
              <a:rPr lang="en-US" sz="3200" dirty="0"/>
              <a:t>Access: 1 3 2 </a:t>
            </a:r>
            <a:r>
              <a:rPr lang="en-US" sz="3200" b="1" dirty="0"/>
              <a:t>4</a:t>
            </a:r>
            <a:r>
              <a:rPr lang="en-US" sz="3200" dirty="0"/>
              <a:t> 1 4 5</a:t>
            </a:r>
          </a:p>
        </p:txBody>
      </p:sp>
      <p:sp>
        <p:nvSpPr>
          <p:cNvPr id="3" name="Slide Number Placeholder 2"/>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2020683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2589212" y="2133600"/>
            <a:ext cx="8915400" cy="3777622"/>
          </a:xfrm>
        </p:spPr>
        <p:txBody>
          <a:bodyPr/>
          <a:lstStyle/>
          <a:p>
            <a:r>
              <a:rPr lang="en-US" dirty="0"/>
              <a:t>Organizes blocks on a binary tree</a:t>
            </a:r>
          </a:p>
          <a:p>
            <a:r>
              <a:rPr lang="en-US" dirty="0"/>
              <a:t>The path from the root leads to the PLRU leaf</a:t>
            </a:r>
          </a:p>
          <a:p>
            <a:r>
              <a:rPr lang="en-US" dirty="0"/>
              <a:t>On access, flip the values along the path to the leaf</a:t>
            </a:r>
          </a:p>
          <a:p>
            <a:r>
              <a:rPr lang="en-US" dirty="0"/>
              <a:t>0 goes left, 1 goes right</a:t>
            </a:r>
          </a:p>
        </p:txBody>
      </p:sp>
      <p:sp>
        <p:nvSpPr>
          <p:cNvPr id="2" name="Title 1"/>
          <p:cNvSpPr>
            <a:spLocks noGrp="1"/>
          </p:cNvSpPr>
          <p:nvPr>
            <p:ph type="title"/>
          </p:nvPr>
        </p:nvSpPr>
        <p:spPr/>
        <p:txBody>
          <a:bodyPr/>
          <a:lstStyle/>
          <a:p>
            <a:r>
              <a:rPr lang="en-US" dirty="0"/>
              <a:t>Pseudo-LRU</a:t>
            </a:r>
          </a:p>
        </p:txBody>
      </p:sp>
      <p:sp>
        <p:nvSpPr>
          <p:cNvPr id="4" name="Rectangle 3"/>
          <p:cNvSpPr/>
          <p:nvPr/>
        </p:nvSpPr>
        <p:spPr>
          <a:xfrm>
            <a:off x="8135464" y="5056090"/>
            <a:ext cx="793376" cy="1183341"/>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5" name="Rectangle 4"/>
          <p:cNvSpPr/>
          <p:nvPr/>
        </p:nvSpPr>
        <p:spPr>
          <a:xfrm>
            <a:off x="8928840" y="5056090"/>
            <a:ext cx="793376" cy="118334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6" name="Rectangle 5"/>
          <p:cNvSpPr/>
          <p:nvPr/>
        </p:nvSpPr>
        <p:spPr>
          <a:xfrm>
            <a:off x="9722216" y="5056089"/>
            <a:ext cx="793376" cy="1183341"/>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7" name="Rectangle 6"/>
          <p:cNvSpPr/>
          <p:nvPr/>
        </p:nvSpPr>
        <p:spPr>
          <a:xfrm>
            <a:off x="10515592" y="5056089"/>
            <a:ext cx="793376" cy="11833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4</a:t>
            </a:r>
          </a:p>
        </p:txBody>
      </p:sp>
      <p:sp>
        <p:nvSpPr>
          <p:cNvPr id="8" name="TextBox 7"/>
          <p:cNvSpPr txBox="1"/>
          <p:nvPr/>
        </p:nvSpPr>
        <p:spPr>
          <a:xfrm>
            <a:off x="8619558" y="3877230"/>
            <a:ext cx="618564" cy="369332"/>
          </a:xfrm>
          <a:prstGeom prst="rect">
            <a:avLst/>
          </a:prstGeom>
          <a:noFill/>
        </p:spPr>
        <p:txBody>
          <a:bodyPr wrap="square" rtlCol="0">
            <a:spAutoFit/>
          </a:bodyPr>
          <a:lstStyle/>
          <a:p>
            <a:pPr algn="ctr"/>
            <a:r>
              <a:rPr lang="en-US" dirty="0"/>
              <a:t>1</a:t>
            </a:r>
          </a:p>
        </p:txBody>
      </p:sp>
      <p:sp>
        <p:nvSpPr>
          <p:cNvPr id="9" name="TextBox 8"/>
          <p:cNvSpPr txBox="1"/>
          <p:nvPr/>
        </p:nvSpPr>
        <p:spPr>
          <a:xfrm>
            <a:off x="9399486" y="2967314"/>
            <a:ext cx="618564" cy="369332"/>
          </a:xfrm>
          <a:prstGeom prst="rect">
            <a:avLst/>
          </a:prstGeom>
          <a:noFill/>
        </p:spPr>
        <p:txBody>
          <a:bodyPr wrap="square" rtlCol="0">
            <a:spAutoFit/>
          </a:bodyPr>
          <a:lstStyle/>
          <a:p>
            <a:pPr algn="ctr"/>
            <a:r>
              <a:rPr lang="en-US" dirty="0"/>
              <a:t>1</a:t>
            </a:r>
          </a:p>
        </p:txBody>
      </p:sp>
      <p:sp>
        <p:nvSpPr>
          <p:cNvPr id="10" name="TextBox 9"/>
          <p:cNvSpPr txBox="1"/>
          <p:nvPr/>
        </p:nvSpPr>
        <p:spPr>
          <a:xfrm>
            <a:off x="10206310" y="3877230"/>
            <a:ext cx="618564" cy="369332"/>
          </a:xfrm>
          <a:prstGeom prst="rect">
            <a:avLst/>
          </a:prstGeom>
          <a:noFill/>
        </p:spPr>
        <p:txBody>
          <a:bodyPr wrap="square" rtlCol="0">
            <a:spAutoFit/>
          </a:bodyPr>
          <a:lstStyle/>
          <a:p>
            <a:pPr algn="ctr"/>
            <a:r>
              <a:rPr lang="en-US" dirty="0"/>
              <a:t>0</a:t>
            </a:r>
          </a:p>
        </p:txBody>
      </p:sp>
      <p:cxnSp>
        <p:nvCxnSpPr>
          <p:cNvPr id="12" name="Straight Arrow Connector 11"/>
          <p:cNvCxnSpPr>
            <a:stCxn id="9" idx="2"/>
            <a:endCxn id="10" idx="0"/>
          </p:cNvCxnSpPr>
          <p:nvPr/>
        </p:nvCxnSpPr>
        <p:spPr>
          <a:xfrm>
            <a:off x="9708768" y="3336646"/>
            <a:ext cx="806824" cy="54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5" idx="0"/>
          </p:cNvCxnSpPr>
          <p:nvPr/>
        </p:nvCxnSpPr>
        <p:spPr>
          <a:xfrm>
            <a:off x="8928840" y="4246562"/>
            <a:ext cx="396688" cy="80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6" idx="0"/>
          </p:cNvCxnSpPr>
          <p:nvPr/>
        </p:nvCxnSpPr>
        <p:spPr>
          <a:xfrm flipH="1">
            <a:off x="10118904" y="4246562"/>
            <a:ext cx="396688" cy="8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93568" y="5056089"/>
            <a:ext cx="4752876" cy="584775"/>
          </a:xfrm>
          <a:prstGeom prst="rect">
            <a:avLst/>
          </a:prstGeom>
          <a:noFill/>
        </p:spPr>
        <p:txBody>
          <a:bodyPr wrap="square" rtlCol="0">
            <a:spAutoFit/>
          </a:bodyPr>
          <a:lstStyle/>
          <a:p>
            <a:r>
              <a:rPr lang="en-US" sz="3200" dirty="0"/>
              <a:t>Access: 1 3 2 4 </a:t>
            </a:r>
            <a:r>
              <a:rPr lang="en-US" sz="3200" b="1" dirty="0"/>
              <a:t>1</a:t>
            </a:r>
            <a:r>
              <a:rPr lang="en-US" sz="3200" dirty="0"/>
              <a:t> 4 5</a:t>
            </a:r>
          </a:p>
        </p:txBody>
      </p:sp>
      <p:sp>
        <p:nvSpPr>
          <p:cNvPr id="3" name="Slide Number Placeholder 2"/>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7859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2589212" y="2133600"/>
            <a:ext cx="8915400" cy="3777622"/>
          </a:xfrm>
        </p:spPr>
        <p:txBody>
          <a:bodyPr/>
          <a:lstStyle/>
          <a:p>
            <a:r>
              <a:rPr lang="en-US" dirty="0"/>
              <a:t>Organizes blocks on a binary tree</a:t>
            </a:r>
          </a:p>
          <a:p>
            <a:r>
              <a:rPr lang="en-US" dirty="0"/>
              <a:t>The path from the root leads to the PLRU leaf</a:t>
            </a:r>
          </a:p>
          <a:p>
            <a:r>
              <a:rPr lang="en-US" dirty="0"/>
              <a:t>On access, flip the values along the path to the leaf</a:t>
            </a:r>
          </a:p>
          <a:p>
            <a:r>
              <a:rPr lang="en-US" dirty="0"/>
              <a:t>0 goes left, 1 goes right</a:t>
            </a:r>
          </a:p>
        </p:txBody>
      </p:sp>
      <p:sp>
        <p:nvSpPr>
          <p:cNvPr id="2" name="Title 1"/>
          <p:cNvSpPr>
            <a:spLocks noGrp="1"/>
          </p:cNvSpPr>
          <p:nvPr>
            <p:ph type="title"/>
          </p:nvPr>
        </p:nvSpPr>
        <p:spPr/>
        <p:txBody>
          <a:bodyPr/>
          <a:lstStyle/>
          <a:p>
            <a:r>
              <a:rPr lang="en-US" dirty="0"/>
              <a:t>Pseudo-LRU</a:t>
            </a:r>
          </a:p>
        </p:txBody>
      </p:sp>
      <p:sp>
        <p:nvSpPr>
          <p:cNvPr id="4" name="Rectangle 3"/>
          <p:cNvSpPr/>
          <p:nvPr/>
        </p:nvSpPr>
        <p:spPr>
          <a:xfrm>
            <a:off x="8135464" y="5056090"/>
            <a:ext cx="793376" cy="1183341"/>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5" name="Rectangle 4"/>
          <p:cNvSpPr/>
          <p:nvPr/>
        </p:nvSpPr>
        <p:spPr>
          <a:xfrm>
            <a:off x="8928840" y="5056090"/>
            <a:ext cx="793376" cy="118334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6" name="Rectangle 5"/>
          <p:cNvSpPr/>
          <p:nvPr/>
        </p:nvSpPr>
        <p:spPr>
          <a:xfrm>
            <a:off x="9722216" y="5056089"/>
            <a:ext cx="793376" cy="1183341"/>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7" name="Rectangle 6"/>
          <p:cNvSpPr/>
          <p:nvPr/>
        </p:nvSpPr>
        <p:spPr>
          <a:xfrm>
            <a:off x="10515592" y="5056089"/>
            <a:ext cx="793376" cy="11833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4</a:t>
            </a:r>
          </a:p>
        </p:txBody>
      </p:sp>
      <p:sp>
        <p:nvSpPr>
          <p:cNvPr id="8" name="TextBox 7"/>
          <p:cNvSpPr txBox="1"/>
          <p:nvPr/>
        </p:nvSpPr>
        <p:spPr>
          <a:xfrm>
            <a:off x="8619558" y="3877230"/>
            <a:ext cx="618564" cy="369332"/>
          </a:xfrm>
          <a:prstGeom prst="rect">
            <a:avLst/>
          </a:prstGeom>
          <a:noFill/>
        </p:spPr>
        <p:txBody>
          <a:bodyPr wrap="square" rtlCol="0">
            <a:spAutoFit/>
          </a:bodyPr>
          <a:lstStyle/>
          <a:p>
            <a:pPr algn="ctr"/>
            <a:r>
              <a:rPr lang="en-US" dirty="0"/>
              <a:t>1</a:t>
            </a:r>
          </a:p>
        </p:txBody>
      </p:sp>
      <p:sp>
        <p:nvSpPr>
          <p:cNvPr id="9" name="TextBox 8"/>
          <p:cNvSpPr txBox="1"/>
          <p:nvPr/>
        </p:nvSpPr>
        <p:spPr>
          <a:xfrm>
            <a:off x="9399486" y="2967314"/>
            <a:ext cx="618564" cy="369332"/>
          </a:xfrm>
          <a:prstGeom prst="rect">
            <a:avLst/>
          </a:prstGeom>
          <a:noFill/>
        </p:spPr>
        <p:txBody>
          <a:bodyPr wrap="square" rtlCol="0">
            <a:spAutoFit/>
          </a:bodyPr>
          <a:lstStyle/>
          <a:p>
            <a:pPr algn="ctr"/>
            <a:r>
              <a:rPr lang="en-US" dirty="0"/>
              <a:t>0</a:t>
            </a:r>
          </a:p>
        </p:txBody>
      </p:sp>
      <p:sp>
        <p:nvSpPr>
          <p:cNvPr id="10" name="TextBox 9"/>
          <p:cNvSpPr txBox="1"/>
          <p:nvPr/>
        </p:nvSpPr>
        <p:spPr>
          <a:xfrm>
            <a:off x="10206310" y="3877230"/>
            <a:ext cx="618564" cy="369332"/>
          </a:xfrm>
          <a:prstGeom prst="rect">
            <a:avLst/>
          </a:prstGeom>
          <a:noFill/>
        </p:spPr>
        <p:txBody>
          <a:bodyPr wrap="square" rtlCol="0">
            <a:spAutoFit/>
          </a:bodyPr>
          <a:lstStyle/>
          <a:p>
            <a:pPr algn="ctr"/>
            <a:r>
              <a:rPr lang="en-US" dirty="0"/>
              <a:t>0</a:t>
            </a:r>
          </a:p>
        </p:txBody>
      </p:sp>
      <p:cxnSp>
        <p:nvCxnSpPr>
          <p:cNvPr id="12" name="Straight Arrow Connector 11"/>
          <p:cNvCxnSpPr>
            <a:stCxn id="9" idx="2"/>
            <a:endCxn id="8" idx="0"/>
          </p:cNvCxnSpPr>
          <p:nvPr/>
        </p:nvCxnSpPr>
        <p:spPr>
          <a:xfrm flipH="1">
            <a:off x="8928840" y="3336646"/>
            <a:ext cx="779928" cy="54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5" idx="0"/>
          </p:cNvCxnSpPr>
          <p:nvPr/>
        </p:nvCxnSpPr>
        <p:spPr>
          <a:xfrm>
            <a:off x="8928840" y="4246562"/>
            <a:ext cx="396688" cy="80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6" idx="0"/>
          </p:cNvCxnSpPr>
          <p:nvPr/>
        </p:nvCxnSpPr>
        <p:spPr>
          <a:xfrm flipH="1">
            <a:off x="10118904" y="4246562"/>
            <a:ext cx="396688" cy="8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93568" y="5056089"/>
            <a:ext cx="4752876" cy="584775"/>
          </a:xfrm>
          <a:prstGeom prst="rect">
            <a:avLst/>
          </a:prstGeom>
          <a:noFill/>
        </p:spPr>
        <p:txBody>
          <a:bodyPr wrap="square" rtlCol="0">
            <a:spAutoFit/>
          </a:bodyPr>
          <a:lstStyle/>
          <a:p>
            <a:r>
              <a:rPr lang="en-US" sz="3200" dirty="0"/>
              <a:t>Access: 1 3 2 4 1 </a:t>
            </a:r>
            <a:r>
              <a:rPr lang="en-US" sz="3200" b="1" dirty="0"/>
              <a:t>4</a:t>
            </a:r>
            <a:r>
              <a:rPr lang="en-US" sz="3200" dirty="0"/>
              <a:t> 5</a:t>
            </a:r>
          </a:p>
        </p:txBody>
      </p:sp>
      <p:sp>
        <p:nvSpPr>
          <p:cNvPr id="3" name="Slide Number Placeholder 2"/>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494625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2589212" y="2133600"/>
            <a:ext cx="8915400" cy="3777622"/>
          </a:xfrm>
        </p:spPr>
        <p:txBody>
          <a:bodyPr/>
          <a:lstStyle/>
          <a:p>
            <a:r>
              <a:rPr lang="en-US" dirty="0"/>
              <a:t>Organizes blocks on a binary tree</a:t>
            </a:r>
          </a:p>
          <a:p>
            <a:r>
              <a:rPr lang="en-US" dirty="0"/>
              <a:t>The path from the root leads to the PLRU leaf</a:t>
            </a:r>
          </a:p>
          <a:p>
            <a:r>
              <a:rPr lang="en-US" dirty="0"/>
              <a:t>On access, flip the values along the path to the leaf</a:t>
            </a:r>
          </a:p>
          <a:p>
            <a:r>
              <a:rPr lang="en-US" dirty="0"/>
              <a:t>0 goes left, 1 goes right</a:t>
            </a:r>
          </a:p>
        </p:txBody>
      </p:sp>
      <p:sp>
        <p:nvSpPr>
          <p:cNvPr id="2" name="Title 1"/>
          <p:cNvSpPr>
            <a:spLocks noGrp="1"/>
          </p:cNvSpPr>
          <p:nvPr>
            <p:ph type="title"/>
          </p:nvPr>
        </p:nvSpPr>
        <p:spPr/>
        <p:txBody>
          <a:bodyPr/>
          <a:lstStyle/>
          <a:p>
            <a:r>
              <a:rPr lang="en-US" dirty="0"/>
              <a:t>Pseudo-LRU</a:t>
            </a:r>
          </a:p>
        </p:txBody>
      </p:sp>
      <p:sp>
        <p:nvSpPr>
          <p:cNvPr id="4" name="Rectangle 3"/>
          <p:cNvSpPr/>
          <p:nvPr/>
        </p:nvSpPr>
        <p:spPr>
          <a:xfrm>
            <a:off x="8135464" y="5056090"/>
            <a:ext cx="793376" cy="1183341"/>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5" name="Rectangle 4"/>
          <p:cNvSpPr/>
          <p:nvPr/>
        </p:nvSpPr>
        <p:spPr>
          <a:xfrm>
            <a:off x="8928840" y="5056090"/>
            <a:ext cx="793376" cy="118334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a:t>
            </a:r>
          </a:p>
        </p:txBody>
      </p:sp>
      <p:sp>
        <p:nvSpPr>
          <p:cNvPr id="6" name="Rectangle 5"/>
          <p:cNvSpPr/>
          <p:nvPr/>
        </p:nvSpPr>
        <p:spPr>
          <a:xfrm>
            <a:off x="9722216" y="5056089"/>
            <a:ext cx="793376" cy="1183341"/>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7" name="Rectangle 6"/>
          <p:cNvSpPr/>
          <p:nvPr/>
        </p:nvSpPr>
        <p:spPr>
          <a:xfrm>
            <a:off x="10515592" y="5056089"/>
            <a:ext cx="793376" cy="11833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4</a:t>
            </a:r>
          </a:p>
        </p:txBody>
      </p:sp>
      <p:sp>
        <p:nvSpPr>
          <p:cNvPr id="8" name="TextBox 7"/>
          <p:cNvSpPr txBox="1"/>
          <p:nvPr/>
        </p:nvSpPr>
        <p:spPr>
          <a:xfrm>
            <a:off x="8619558" y="3877230"/>
            <a:ext cx="618564" cy="369332"/>
          </a:xfrm>
          <a:prstGeom prst="rect">
            <a:avLst/>
          </a:prstGeom>
          <a:noFill/>
        </p:spPr>
        <p:txBody>
          <a:bodyPr wrap="square" rtlCol="0">
            <a:spAutoFit/>
          </a:bodyPr>
          <a:lstStyle/>
          <a:p>
            <a:pPr algn="ctr"/>
            <a:r>
              <a:rPr lang="en-US" dirty="0"/>
              <a:t>0</a:t>
            </a:r>
          </a:p>
        </p:txBody>
      </p:sp>
      <p:sp>
        <p:nvSpPr>
          <p:cNvPr id="9" name="TextBox 8"/>
          <p:cNvSpPr txBox="1"/>
          <p:nvPr/>
        </p:nvSpPr>
        <p:spPr>
          <a:xfrm>
            <a:off x="9412934" y="2967314"/>
            <a:ext cx="618564" cy="369332"/>
          </a:xfrm>
          <a:prstGeom prst="rect">
            <a:avLst/>
          </a:prstGeom>
          <a:noFill/>
        </p:spPr>
        <p:txBody>
          <a:bodyPr wrap="square" rtlCol="0">
            <a:spAutoFit/>
          </a:bodyPr>
          <a:lstStyle/>
          <a:p>
            <a:pPr algn="ctr"/>
            <a:r>
              <a:rPr lang="en-US" dirty="0"/>
              <a:t>1</a:t>
            </a:r>
          </a:p>
        </p:txBody>
      </p:sp>
      <p:sp>
        <p:nvSpPr>
          <p:cNvPr id="10" name="TextBox 9"/>
          <p:cNvSpPr txBox="1"/>
          <p:nvPr/>
        </p:nvSpPr>
        <p:spPr>
          <a:xfrm>
            <a:off x="10206310" y="3877230"/>
            <a:ext cx="618564" cy="369332"/>
          </a:xfrm>
          <a:prstGeom prst="rect">
            <a:avLst/>
          </a:prstGeom>
          <a:noFill/>
        </p:spPr>
        <p:txBody>
          <a:bodyPr wrap="square" rtlCol="0">
            <a:spAutoFit/>
          </a:bodyPr>
          <a:lstStyle/>
          <a:p>
            <a:pPr algn="ctr"/>
            <a:r>
              <a:rPr lang="en-US" dirty="0"/>
              <a:t>0</a:t>
            </a:r>
          </a:p>
        </p:txBody>
      </p:sp>
      <p:cxnSp>
        <p:nvCxnSpPr>
          <p:cNvPr id="12" name="Straight Arrow Connector 11"/>
          <p:cNvCxnSpPr>
            <a:endCxn id="10" idx="0"/>
          </p:cNvCxnSpPr>
          <p:nvPr/>
        </p:nvCxnSpPr>
        <p:spPr>
          <a:xfrm>
            <a:off x="9765919" y="3354151"/>
            <a:ext cx="749673" cy="523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4" idx="0"/>
          </p:cNvCxnSpPr>
          <p:nvPr/>
        </p:nvCxnSpPr>
        <p:spPr>
          <a:xfrm flipH="1">
            <a:off x="8532152" y="4246562"/>
            <a:ext cx="396688" cy="80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6" idx="0"/>
          </p:cNvCxnSpPr>
          <p:nvPr/>
        </p:nvCxnSpPr>
        <p:spPr>
          <a:xfrm flipH="1">
            <a:off x="10118904" y="4246562"/>
            <a:ext cx="396688" cy="8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93568" y="5056089"/>
            <a:ext cx="4752876" cy="584775"/>
          </a:xfrm>
          <a:prstGeom prst="rect">
            <a:avLst/>
          </a:prstGeom>
          <a:noFill/>
        </p:spPr>
        <p:txBody>
          <a:bodyPr wrap="square" rtlCol="0">
            <a:spAutoFit/>
          </a:bodyPr>
          <a:lstStyle/>
          <a:p>
            <a:r>
              <a:rPr lang="en-US" sz="3200" dirty="0"/>
              <a:t>Access: 1 3 2 4 1 4 </a:t>
            </a:r>
            <a:r>
              <a:rPr lang="en-US" sz="3200" b="1" dirty="0"/>
              <a:t>5</a:t>
            </a:r>
          </a:p>
        </p:txBody>
      </p:sp>
      <p:sp>
        <p:nvSpPr>
          <p:cNvPr id="3" name="Slide Number Placeholder 2"/>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277571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Adaptive Replacement Cache</a:t>
            </a:r>
            <a:br>
              <a:rPr lang="en-US" dirty="0"/>
            </a:br>
            <a:endParaRPr lang="en-US" dirty="0"/>
          </a:p>
        </p:txBody>
      </p:sp>
      <p:sp>
        <p:nvSpPr>
          <p:cNvPr id="3" name="Content Placeholder 2"/>
          <p:cNvSpPr>
            <a:spLocks noGrp="1"/>
          </p:cNvSpPr>
          <p:nvPr>
            <p:ph idx="1"/>
          </p:nvPr>
        </p:nvSpPr>
        <p:spPr/>
        <p:txBody>
          <a:bodyPr/>
          <a:lstStyle/>
          <a:p>
            <a:r>
              <a:rPr lang="en-US" dirty="0"/>
              <a:t>Maintains 2 LRU lists L</a:t>
            </a:r>
            <a:r>
              <a:rPr lang="en-US" baseline="-25000" dirty="0"/>
              <a:t>1</a:t>
            </a:r>
            <a:r>
              <a:rPr lang="en-US" dirty="0"/>
              <a:t> and L</a:t>
            </a:r>
            <a:r>
              <a:rPr lang="en-US" baseline="-25000" dirty="0"/>
              <a:t>2</a:t>
            </a:r>
          </a:p>
          <a:p>
            <a:r>
              <a:rPr lang="en-US" dirty="0"/>
              <a:t>L</a:t>
            </a:r>
            <a:r>
              <a:rPr lang="en-US" baseline="-25000" dirty="0"/>
              <a:t>1</a:t>
            </a:r>
            <a:r>
              <a:rPr lang="en-US" dirty="0"/>
              <a:t> for recency</a:t>
            </a:r>
          </a:p>
          <a:p>
            <a:r>
              <a:rPr lang="en-US" dirty="0"/>
              <a:t>L</a:t>
            </a:r>
            <a:r>
              <a:rPr lang="en-US" baseline="-25000" dirty="0"/>
              <a:t>2</a:t>
            </a:r>
            <a:r>
              <a:rPr lang="en-US" dirty="0"/>
              <a:t> for frequency</a:t>
            </a:r>
          </a:p>
          <a:p>
            <a:r>
              <a:rPr lang="en-US" dirty="0"/>
              <a:t>Tracks pages twice the size of the cache. |L</a:t>
            </a:r>
            <a:r>
              <a:rPr lang="en-US" baseline="-25000" dirty="0"/>
              <a:t>1</a:t>
            </a:r>
            <a:r>
              <a:rPr lang="en-US" dirty="0"/>
              <a:t> + L</a:t>
            </a:r>
            <a:r>
              <a:rPr lang="en-US" baseline="-25000" dirty="0"/>
              <a:t>2</a:t>
            </a:r>
            <a:r>
              <a:rPr lang="en-US" dirty="0"/>
              <a:t>| = 2 |c|</a:t>
            </a:r>
          </a:p>
          <a:p>
            <a:r>
              <a:rPr lang="en-US"/>
              <a:t>Dynamically and </a:t>
            </a:r>
            <a:r>
              <a:rPr lang="en-US" dirty="0"/>
              <a:t>adaptively balancing between recency and frequency</a:t>
            </a:r>
          </a:p>
          <a:p>
            <a:r>
              <a:rPr lang="en-US" dirty="0"/>
              <a:t>Online</a:t>
            </a:r>
            <a:r>
              <a:rPr lang="en-US" i="1" dirty="0"/>
              <a:t> </a:t>
            </a:r>
            <a:r>
              <a:rPr lang="en-US" dirty="0"/>
              <a:t>and self-tuning</a:t>
            </a:r>
            <a:r>
              <a:rPr lang="en-US" i="1" dirty="0"/>
              <a:t> </a:t>
            </a:r>
            <a:r>
              <a:rPr lang="en-US" dirty="0"/>
              <a:t>– in response to evolving and possibly changing access patterns</a:t>
            </a:r>
          </a:p>
        </p:txBody>
      </p:sp>
      <p:sp>
        <p:nvSpPr>
          <p:cNvPr id="5" name="Rectangle 4"/>
          <p:cNvSpPr/>
          <p:nvPr/>
        </p:nvSpPr>
        <p:spPr>
          <a:xfrm>
            <a:off x="2589212" y="1257300"/>
            <a:ext cx="454818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 </a:t>
            </a:r>
            <a:r>
              <a:rPr lang="en-US" dirty="0" err="1"/>
              <a:t>Almaden</a:t>
            </a:r>
            <a:r>
              <a:rPr lang="en-US" dirty="0"/>
              <a:t> Research Center</a:t>
            </a:r>
          </a:p>
        </p:txBody>
      </p:sp>
      <p:sp>
        <p:nvSpPr>
          <p:cNvPr id="6" name="Slide Number Placeholder 5"/>
          <p:cNvSpPr>
            <a:spLocks noGrp="1"/>
          </p:cNvSpPr>
          <p:nvPr>
            <p:ph type="sldNum" sz="quarter" idx="12"/>
          </p:nvPr>
        </p:nvSpPr>
        <p:spPr/>
        <p:txBody>
          <a:bodyPr/>
          <a:lstStyle/>
          <a:p>
            <a:fld id="{D57F1E4F-1CFF-5643-939E-217C01CDF565}" type="slidenum">
              <a:rPr lang="en-US" smtClean="0"/>
              <a:pPr/>
              <a:t>37</a:t>
            </a:fld>
            <a:endParaRPr lang="en-US" dirty="0"/>
          </a:p>
        </p:txBody>
      </p:sp>
      <p:sp>
        <p:nvSpPr>
          <p:cNvPr id="7" name="Footer Placeholder 3"/>
          <p:cNvSpPr>
            <a:spLocks noGrp="1"/>
          </p:cNvSpPr>
          <p:nvPr>
            <p:ph type="ftr" sz="quarter" idx="11"/>
          </p:nvPr>
        </p:nvSpPr>
        <p:spPr>
          <a:xfrm>
            <a:off x="2589212" y="6135808"/>
            <a:ext cx="7619999" cy="365125"/>
          </a:xfrm>
        </p:spPr>
        <p:txBody>
          <a:bodyPr/>
          <a:lstStyle/>
          <a:p>
            <a:r>
              <a:rPr lang="en-US" dirty="0"/>
              <a:t>Megiddo, Nimrod, and Dharmendra S. </a:t>
            </a:r>
            <a:r>
              <a:rPr lang="en-US" dirty="0" err="1"/>
              <a:t>Modha</a:t>
            </a:r>
            <a:r>
              <a:rPr lang="en-US" dirty="0"/>
              <a:t>. "ARC: A Self-Tuning, Low Overhead Replacement Cache." FAST. Vol. 3. 2003.</a:t>
            </a:r>
          </a:p>
        </p:txBody>
      </p:sp>
    </p:spTree>
    <p:extLst>
      <p:ext uri="{BB962C8B-B14F-4D97-AF65-F5344CB8AC3E}">
        <p14:creationId xmlns:p14="http://schemas.microsoft.com/office/powerpoint/2010/main" val="224849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a:t>
            </a:r>
          </a:p>
        </p:txBody>
      </p:sp>
      <p:grpSp>
        <p:nvGrpSpPr>
          <p:cNvPr id="4" name="Group 3"/>
          <p:cNvGrpSpPr/>
          <p:nvPr/>
        </p:nvGrpSpPr>
        <p:grpSpPr>
          <a:xfrm>
            <a:off x="7876867" y="1905000"/>
            <a:ext cx="569328" cy="313419"/>
            <a:chOff x="1696278" y="2146854"/>
            <a:chExt cx="1473116" cy="768626"/>
          </a:xfrm>
        </p:grpSpPr>
        <p:sp>
          <p:nvSpPr>
            <p:cNvPr id="5" name="Rectangle 4"/>
            <p:cNvSpPr/>
            <p:nvPr/>
          </p:nvSpPr>
          <p:spPr>
            <a:xfrm>
              <a:off x="2016455" y="2146854"/>
              <a:ext cx="1152939" cy="76862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012467" y="1925105"/>
            <a:ext cx="569328" cy="309414"/>
            <a:chOff x="1696278" y="2146854"/>
            <a:chExt cx="1473115" cy="768626"/>
          </a:xfrm>
        </p:grpSpPr>
        <p:sp>
          <p:nvSpPr>
            <p:cNvPr id="9" name="Rectangle 8"/>
            <p:cNvSpPr/>
            <p:nvPr/>
          </p:nvSpPr>
          <p:spPr>
            <a:xfrm>
              <a:off x="2016455" y="2146854"/>
              <a:ext cx="1152938" cy="768626"/>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8446195" y="1909005"/>
            <a:ext cx="569328" cy="309414"/>
            <a:chOff x="1696278" y="2146854"/>
            <a:chExt cx="1473116" cy="768626"/>
          </a:xfrm>
        </p:grpSpPr>
        <p:sp>
          <p:nvSpPr>
            <p:cNvPr id="13" name="Rectangle 12"/>
            <p:cNvSpPr/>
            <p:nvPr/>
          </p:nvSpPr>
          <p:spPr>
            <a:xfrm>
              <a:off x="2016455" y="2146854"/>
              <a:ext cx="1152939" cy="76862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7277607" y="1925105"/>
            <a:ext cx="569185" cy="313420"/>
            <a:chOff x="1696278" y="2146854"/>
            <a:chExt cx="1473116" cy="768626"/>
          </a:xfrm>
        </p:grpSpPr>
        <p:sp>
          <p:nvSpPr>
            <p:cNvPr id="17" name="Rectangle 16"/>
            <p:cNvSpPr/>
            <p:nvPr/>
          </p:nvSpPr>
          <p:spPr>
            <a:xfrm>
              <a:off x="2016455" y="2146854"/>
              <a:ext cx="1152939" cy="76862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9578739" y="1925105"/>
            <a:ext cx="569328" cy="309414"/>
            <a:chOff x="1696278" y="2146854"/>
            <a:chExt cx="1473116" cy="768626"/>
          </a:xfrm>
        </p:grpSpPr>
        <p:sp>
          <p:nvSpPr>
            <p:cNvPr id="21" name="Rectangle 20"/>
            <p:cNvSpPr/>
            <p:nvPr/>
          </p:nvSpPr>
          <p:spPr>
            <a:xfrm>
              <a:off x="2016455" y="2146854"/>
              <a:ext cx="1152939" cy="76862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0145011" y="1925105"/>
            <a:ext cx="569328" cy="309414"/>
            <a:chOff x="1696278" y="2146854"/>
            <a:chExt cx="1473116" cy="768626"/>
          </a:xfrm>
        </p:grpSpPr>
        <p:sp>
          <p:nvSpPr>
            <p:cNvPr id="47" name="Rectangle 46"/>
            <p:cNvSpPr/>
            <p:nvPr/>
          </p:nvSpPr>
          <p:spPr>
            <a:xfrm>
              <a:off x="2016455" y="2146854"/>
              <a:ext cx="1152939" cy="76862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10718705" y="1909005"/>
            <a:ext cx="569328" cy="309414"/>
            <a:chOff x="1696278" y="2146854"/>
            <a:chExt cx="1473116" cy="768626"/>
          </a:xfrm>
        </p:grpSpPr>
        <p:sp>
          <p:nvSpPr>
            <p:cNvPr id="75" name="Rectangle 74"/>
            <p:cNvSpPr/>
            <p:nvPr/>
          </p:nvSpPr>
          <p:spPr>
            <a:xfrm>
              <a:off x="2016455" y="2146854"/>
              <a:ext cx="1152939" cy="768626"/>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11288033" y="1925105"/>
            <a:ext cx="569328" cy="309414"/>
            <a:chOff x="1696278" y="2146854"/>
            <a:chExt cx="1473116" cy="768626"/>
          </a:xfrm>
        </p:grpSpPr>
        <p:sp>
          <p:nvSpPr>
            <p:cNvPr id="79" name="Rectangle 78"/>
            <p:cNvSpPr/>
            <p:nvPr/>
          </p:nvSpPr>
          <p:spPr>
            <a:xfrm>
              <a:off x="2016456" y="2146854"/>
              <a:ext cx="1152938" cy="76862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rot="10800000">
            <a:off x="3006890" y="1884894"/>
            <a:ext cx="569328" cy="313419"/>
            <a:chOff x="1696278" y="2146854"/>
            <a:chExt cx="1473116" cy="768626"/>
          </a:xfrm>
        </p:grpSpPr>
        <p:sp>
          <p:nvSpPr>
            <p:cNvPr id="83" name="Rectangle 82"/>
            <p:cNvSpPr/>
            <p:nvPr/>
          </p:nvSpPr>
          <p:spPr>
            <a:xfrm>
              <a:off x="2016455" y="2146854"/>
              <a:ext cx="1152939" cy="76862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Arrow Connector 83"/>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rot="10800000">
            <a:off x="4142490" y="1904999"/>
            <a:ext cx="569328" cy="309414"/>
            <a:chOff x="1696278" y="2146854"/>
            <a:chExt cx="1473115" cy="768626"/>
          </a:xfrm>
        </p:grpSpPr>
        <p:sp>
          <p:nvSpPr>
            <p:cNvPr id="87" name="Rectangle 86"/>
            <p:cNvSpPr/>
            <p:nvPr/>
          </p:nvSpPr>
          <p:spPr>
            <a:xfrm>
              <a:off x="2016455" y="2146854"/>
              <a:ext cx="1152938" cy="76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 name="Straight Arrow Connector 87"/>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rot="10800000">
            <a:off x="3576218" y="1888899"/>
            <a:ext cx="569328" cy="309414"/>
            <a:chOff x="1696278" y="2146854"/>
            <a:chExt cx="1473116" cy="768626"/>
          </a:xfrm>
        </p:grpSpPr>
        <p:sp>
          <p:nvSpPr>
            <p:cNvPr id="91" name="Rectangle 90"/>
            <p:cNvSpPr/>
            <p:nvPr/>
          </p:nvSpPr>
          <p:spPr>
            <a:xfrm>
              <a:off x="2016455" y="2146854"/>
              <a:ext cx="1152939" cy="76862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Straight Arrow Connector 91"/>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rot="10800000">
            <a:off x="2407630" y="1904999"/>
            <a:ext cx="569185" cy="313420"/>
            <a:chOff x="1696278" y="2146854"/>
            <a:chExt cx="1473116" cy="768626"/>
          </a:xfrm>
        </p:grpSpPr>
        <p:sp>
          <p:nvSpPr>
            <p:cNvPr id="95" name="Rectangle 94"/>
            <p:cNvSpPr/>
            <p:nvPr/>
          </p:nvSpPr>
          <p:spPr>
            <a:xfrm>
              <a:off x="2016455" y="2146854"/>
              <a:ext cx="1152939" cy="76862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Straight Arrow Connector 95"/>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rot="10800000">
            <a:off x="4708762" y="1904999"/>
            <a:ext cx="569328" cy="309414"/>
            <a:chOff x="1696278" y="2146854"/>
            <a:chExt cx="1473116" cy="768626"/>
          </a:xfrm>
        </p:grpSpPr>
        <p:sp>
          <p:nvSpPr>
            <p:cNvPr id="99" name="Rectangle 98"/>
            <p:cNvSpPr/>
            <p:nvPr/>
          </p:nvSpPr>
          <p:spPr>
            <a:xfrm>
              <a:off x="2016455" y="2146854"/>
              <a:ext cx="1152939" cy="7686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rot="10800000">
            <a:off x="5275034" y="1904999"/>
            <a:ext cx="569328" cy="309414"/>
            <a:chOff x="1696278" y="2146854"/>
            <a:chExt cx="1473116" cy="768626"/>
          </a:xfrm>
        </p:grpSpPr>
        <p:sp>
          <p:nvSpPr>
            <p:cNvPr id="103" name="Rectangle 102"/>
            <p:cNvSpPr/>
            <p:nvPr/>
          </p:nvSpPr>
          <p:spPr>
            <a:xfrm>
              <a:off x="2016455" y="2146854"/>
              <a:ext cx="1152939" cy="76862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rot="10800000">
            <a:off x="5848728" y="1888899"/>
            <a:ext cx="569328" cy="309414"/>
            <a:chOff x="1696278" y="2146854"/>
            <a:chExt cx="1473116" cy="768626"/>
          </a:xfrm>
        </p:grpSpPr>
        <p:sp>
          <p:nvSpPr>
            <p:cNvPr id="107" name="Rectangle 106"/>
            <p:cNvSpPr/>
            <p:nvPr/>
          </p:nvSpPr>
          <p:spPr>
            <a:xfrm>
              <a:off x="2016455" y="2146854"/>
              <a:ext cx="1152939" cy="76862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rot="10800000">
            <a:off x="6418056" y="1904999"/>
            <a:ext cx="569328" cy="309414"/>
            <a:chOff x="1696278" y="2146854"/>
            <a:chExt cx="1473116" cy="768626"/>
          </a:xfrm>
        </p:grpSpPr>
        <p:sp>
          <p:nvSpPr>
            <p:cNvPr id="111" name="Rectangle 110"/>
            <p:cNvSpPr/>
            <p:nvPr/>
          </p:nvSpPr>
          <p:spPr>
            <a:xfrm>
              <a:off x="2016456" y="2146854"/>
              <a:ext cx="1152938" cy="76862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p:nvPr/>
        </p:nvCxnSpPr>
        <p:spPr>
          <a:xfrm>
            <a:off x="7113494" y="1264024"/>
            <a:ext cx="26894" cy="4222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Connector: Elbow 116"/>
          <p:cNvCxnSpPr>
            <a:endCxn id="79" idx="0"/>
          </p:cNvCxnSpPr>
          <p:nvPr/>
        </p:nvCxnSpPr>
        <p:spPr>
          <a:xfrm>
            <a:off x="7371243" y="1560949"/>
            <a:ext cx="4263325" cy="3641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p:cNvCxnSpPr>
            <a:endCxn id="95" idx="2"/>
          </p:cNvCxnSpPr>
          <p:nvPr/>
        </p:nvCxnSpPr>
        <p:spPr>
          <a:xfrm rot="10800000" flipV="1">
            <a:off x="2630368" y="1560949"/>
            <a:ext cx="4222197" cy="3440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Left Brace 122"/>
          <p:cNvSpPr/>
          <p:nvPr/>
        </p:nvSpPr>
        <p:spPr>
          <a:xfrm rot="16200000">
            <a:off x="4490664" y="1013311"/>
            <a:ext cx="278867" cy="44449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Left Brace 123"/>
          <p:cNvSpPr/>
          <p:nvPr/>
        </p:nvSpPr>
        <p:spPr>
          <a:xfrm rot="16200000">
            <a:off x="9454277" y="1013311"/>
            <a:ext cx="278867" cy="44449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TextBox 124"/>
          <p:cNvSpPr txBox="1"/>
          <p:nvPr/>
        </p:nvSpPr>
        <p:spPr>
          <a:xfrm>
            <a:off x="4142490" y="3399181"/>
            <a:ext cx="970709" cy="369332"/>
          </a:xfrm>
          <a:prstGeom prst="rect">
            <a:avLst/>
          </a:prstGeom>
          <a:noFill/>
        </p:spPr>
        <p:txBody>
          <a:bodyPr wrap="square" rtlCol="0">
            <a:spAutoFit/>
          </a:bodyPr>
          <a:lstStyle/>
          <a:p>
            <a:pPr algn="ctr"/>
            <a:r>
              <a:rPr lang="en-US" dirty="0"/>
              <a:t>L</a:t>
            </a:r>
            <a:r>
              <a:rPr lang="en-US" baseline="-25000" dirty="0"/>
              <a:t>1</a:t>
            </a:r>
            <a:endParaRPr lang="en-US" dirty="0"/>
          </a:p>
        </p:txBody>
      </p:sp>
      <p:sp>
        <p:nvSpPr>
          <p:cNvPr id="126" name="TextBox 125"/>
          <p:cNvSpPr txBox="1"/>
          <p:nvPr/>
        </p:nvSpPr>
        <p:spPr>
          <a:xfrm>
            <a:off x="9155255" y="3399181"/>
            <a:ext cx="970709" cy="369332"/>
          </a:xfrm>
          <a:prstGeom prst="rect">
            <a:avLst/>
          </a:prstGeom>
          <a:noFill/>
        </p:spPr>
        <p:txBody>
          <a:bodyPr wrap="square" rtlCol="0">
            <a:spAutoFit/>
          </a:bodyPr>
          <a:lstStyle/>
          <a:p>
            <a:pPr algn="ctr"/>
            <a:r>
              <a:rPr lang="en-US" dirty="0"/>
              <a:t>L</a:t>
            </a:r>
            <a:r>
              <a:rPr lang="en-US" baseline="-25000" dirty="0"/>
              <a:t>2</a:t>
            </a:r>
            <a:endParaRPr lang="en-US" dirty="0"/>
          </a:p>
        </p:txBody>
      </p:sp>
      <p:sp>
        <p:nvSpPr>
          <p:cNvPr id="114" name="Left Brace 113"/>
          <p:cNvSpPr/>
          <p:nvPr/>
        </p:nvSpPr>
        <p:spPr>
          <a:xfrm rot="16200000">
            <a:off x="5729633" y="1520747"/>
            <a:ext cx="298263" cy="23400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Left Brace 115"/>
          <p:cNvSpPr/>
          <p:nvPr/>
        </p:nvSpPr>
        <p:spPr>
          <a:xfrm rot="16200000">
            <a:off x="3310413" y="1518763"/>
            <a:ext cx="298263" cy="23400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Left Brace 117"/>
          <p:cNvSpPr/>
          <p:nvPr/>
        </p:nvSpPr>
        <p:spPr>
          <a:xfrm rot="16200000">
            <a:off x="8262660" y="1520748"/>
            <a:ext cx="298263" cy="23400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Left Brace 119"/>
          <p:cNvSpPr/>
          <p:nvPr/>
        </p:nvSpPr>
        <p:spPr>
          <a:xfrm rot="16200000">
            <a:off x="10693315" y="1520748"/>
            <a:ext cx="298263" cy="23400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5720620" y="2837898"/>
            <a:ext cx="458507" cy="369332"/>
          </a:xfrm>
          <a:prstGeom prst="rect">
            <a:avLst/>
          </a:prstGeom>
          <a:noFill/>
        </p:spPr>
        <p:txBody>
          <a:bodyPr wrap="square" rtlCol="0">
            <a:spAutoFit/>
          </a:bodyPr>
          <a:lstStyle/>
          <a:p>
            <a:r>
              <a:rPr lang="en-US" dirty="0"/>
              <a:t>T</a:t>
            </a:r>
            <a:r>
              <a:rPr lang="en-US" baseline="-25000" dirty="0"/>
              <a:t>1</a:t>
            </a:r>
            <a:endParaRPr lang="en-US" dirty="0"/>
          </a:p>
        </p:txBody>
      </p:sp>
      <p:sp>
        <p:nvSpPr>
          <p:cNvPr id="121" name="TextBox 120"/>
          <p:cNvSpPr txBox="1"/>
          <p:nvPr/>
        </p:nvSpPr>
        <p:spPr>
          <a:xfrm>
            <a:off x="3340503" y="2823999"/>
            <a:ext cx="458507" cy="369332"/>
          </a:xfrm>
          <a:prstGeom prst="rect">
            <a:avLst/>
          </a:prstGeom>
          <a:noFill/>
        </p:spPr>
        <p:txBody>
          <a:bodyPr wrap="square" rtlCol="0">
            <a:spAutoFit/>
          </a:bodyPr>
          <a:lstStyle/>
          <a:p>
            <a:r>
              <a:rPr lang="en-US" dirty="0"/>
              <a:t>B</a:t>
            </a:r>
            <a:r>
              <a:rPr lang="en-US" baseline="-25000" dirty="0"/>
              <a:t>1</a:t>
            </a:r>
            <a:endParaRPr lang="en-US" dirty="0"/>
          </a:p>
        </p:txBody>
      </p:sp>
      <p:sp>
        <p:nvSpPr>
          <p:cNvPr id="122" name="TextBox 121"/>
          <p:cNvSpPr txBox="1"/>
          <p:nvPr/>
        </p:nvSpPr>
        <p:spPr>
          <a:xfrm>
            <a:off x="10684125" y="2851797"/>
            <a:ext cx="458507" cy="369332"/>
          </a:xfrm>
          <a:prstGeom prst="rect">
            <a:avLst/>
          </a:prstGeom>
          <a:noFill/>
        </p:spPr>
        <p:txBody>
          <a:bodyPr wrap="square" rtlCol="0">
            <a:spAutoFit/>
          </a:bodyPr>
          <a:lstStyle/>
          <a:p>
            <a:r>
              <a:rPr lang="en-US" dirty="0"/>
              <a:t>B</a:t>
            </a:r>
            <a:r>
              <a:rPr lang="en-US" baseline="-25000" dirty="0"/>
              <a:t>2</a:t>
            </a:r>
            <a:endParaRPr lang="en-US" dirty="0"/>
          </a:p>
        </p:txBody>
      </p:sp>
      <p:sp>
        <p:nvSpPr>
          <p:cNvPr id="127" name="TextBox 126"/>
          <p:cNvSpPr txBox="1"/>
          <p:nvPr/>
        </p:nvSpPr>
        <p:spPr>
          <a:xfrm>
            <a:off x="8304008" y="2837898"/>
            <a:ext cx="458507" cy="369332"/>
          </a:xfrm>
          <a:prstGeom prst="rect">
            <a:avLst/>
          </a:prstGeom>
          <a:noFill/>
        </p:spPr>
        <p:txBody>
          <a:bodyPr wrap="square" rtlCol="0">
            <a:spAutoFit/>
          </a:bodyPr>
          <a:lstStyle/>
          <a:p>
            <a:r>
              <a:rPr lang="en-US" dirty="0"/>
              <a:t>T</a:t>
            </a:r>
            <a:r>
              <a:rPr lang="en-US" baseline="-25000" dirty="0"/>
              <a:t>2</a:t>
            </a:r>
            <a:endParaRPr lang="en-US" dirty="0"/>
          </a:p>
        </p:txBody>
      </p:sp>
      <p:sp>
        <p:nvSpPr>
          <p:cNvPr id="128" name="Left Brace 127"/>
          <p:cNvSpPr/>
          <p:nvPr/>
        </p:nvSpPr>
        <p:spPr>
          <a:xfrm rot="16200000">
            <a:off x="6968510" y="1892739"/>
            <a:ext cx="316862" cy="48699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6987384" y="4616947"/>
            <a:ext cx="507601" cy="369332"/>
          </a:xfrm>
          <a:prstGeom prst="rect">
            <a:avLst/>
          </a:prstGeom>
          <a:noFill/>
        </p:spPr>
        <p:txBody>
          <a:bodyPr wrap="square" rtlCol="0">
            <a:spAutoFit/>
          </a:bodyPr>
          <a:lstStyle/>
          <a:p>
            <a:r>
              <a:rPr lang="en-US" b="1" dirty="0"/>
              <a:t>c</a:t>
            </a:r>
          </a:p>
        </p:txBody>
      </p:sp>
      <p:sp>
        <p:nvSpPr>
          <p:cNvPr id="25" name="Rectangle 24"/>
          <p:cNvSpPr/>
          <p:nvPr/>
        </p:nvSpPr>
        <p:spPr>
          <a:xfrm>
            <a:off x="3452475" y="4616947"/>
            <a:ext cx="1701873" cy="704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Recency</a:t>
            </a:r>
            <a:endParaRPr lang="en-US" dirty="0"/>
          </a:p>
        </p:txBody>
      </p:sp>
      <p:sp>
        <p:nvSpPr>
          <p:cNvPr id="129" name="Rectangle 128"/>
          <p:cNvSpPr/>
          <p:nvPr/>
        </p:nvSpPr>
        <p:spPr>
          <a:xfrm>
            <a:off x="9065589" y="4616947"/>
            <a:ext cx="1701873" cy="704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Frequency</a:t>
            </a:r>
          </a:p>
        </p:txBody>
      </p:sp>
      <p:sp>
        <p:nvSpPr>
          <p:cNvPr id="26" name="TextBox 25"/>
          <p:cNvSpPr txBox="1"/>
          <p:nvPr/>
        </p:nvSpPr>
        <p:spPr>
          <a:xfrm>
            <a:off x="10392495" y="3253774"/>
            <a:ext cx="1019280" cy="646331"/>
          </a:xfrm>
          <a:prstGeom prst="rect">
            <a:avLst/>
          </a:prstGeom>
          <a:noFill/>
        </p:spPr>
        <p:txBody>
          <a:bodyPr wrap="square" rtlCol="0">
            <a:spAutoFit/>
          </a:bodyPr>
          <a:lstStyle/>
          <a:p>
            <a:r>
              <a:rPr lang="en-US" dirty="0"/>
              <a:t>Ghost pages</a:t>
            </a:r>
          </a:p>
        </p:txBody>
      </p:sp>
      <p:sp>
        <p:nvSpPr>
          <p:cNvPr id="130" name="TextBox 129"/>
          <p:cNvSpPr txBox="1"/>
          <p:nvPr/>
        </p:nvSpPr>
        <p:spPr>
          <a:xfrm>
            <a:off x="3007495" y="3214791"/>
            <a:ext cx="1019280" cy="646331"/>
          </a:xfrm>
          <a:prstGeom prst="rect">
            <a:avLst/>
          </a:prstGeom>
          <a:noFill/>
        </p:spPr>
        <p:txBody>
          <a:bodyPr wrap="square" rtlCol="0">
            <a:spAutoFit/>
          </a:bodyPr>
          <a:lstStyle/>
          <a:p>
            <a:r>
              <a:rPr lang="en-US" dirty="0"/>
              <a:t>Ghost pages</a:t>
            </a:r>
          </a:p>
        </p:txBody>
      </p:sp>
      <p:sp>
        <p:nvSpPr>
          <p:cNvPr id="27" name="TextBox 26"/>
          <p:cNvSpPr txBox="1"/>
          <p:nvPr/>
        </p:nvSpPr>
        <p:spPr>
          <a:xfrm>
            <a:off x="2347268" y="5347292"/>
            <a:ext cx="4128515" cy="1477328"/>
          </a:xfrm>
          <a:prstGeom prst="rect">
            <a:avLst/>
          </a:prstGeom>
          <a:noFill/>
        </p:spPr>
        <p:txBody>
          <a:bodyPr wrap="square" rtlCol="0">
            <a:spAutoFit/>
          </a:bodyPr>
          <a:lstStyle/>
          <a:p>
            <a:r>
              <a:rPr lang="en-US" dirty="0"/>
              <a:t>A miss is inserted to the head of L</a:t>
            </a:r>
            <a:r>
              <a:rPr lang="en-US" baseline="-25000" dirty="0"/>
              <a:t>1</a:t>
            </a:r>
          </a:p>
          <a:p>
            <a:r>
              <a:rPr lang="en-US" dirty="0"/>
              <a:t>If a page in L</a:t>
            </a:r>
            <a:r>
              <a:rPr lang="en-US" baseline="-25000" dirty="0"/>
              <a:t>1</a:t>
            </a:r>
            <a:r>
              <a:rPr lang="en-US" dirty="0"/>
              <a:t> is accessed twice, move it to L</a:t>
            </a:r>
            <a:r>
              <a:rPr lang="en-US" baseline="-25000" dirty="0"/>
              <a:t>2</a:t>
            </a:r>
            <a:r>
              <a:rPr lang="en-US" dirty="0"/>
              <a:t> head of T</a:t>
            </a:r>
            <a:r>
              <a:rPr lang="en-US" baseline="-25000" dirty="0"/>
              <a:t>2</a:t>
            </a:r>
            <a:endParaRPr lang="en-US" dirty="0"/>
          </a:p>
          <a:p>
            <a:r>
              <a:rPr lang="en-US" dirty="0"/>
              <a:t>A miss in B</a:t>
            </a:r>
            <a:r>
              <a:rPr lang="en-US" baseline="-25000" dirty="0"/>
              <a:t>1</a:t>
            </a:r>
            <a:r>
              <a:rPr lang="en-US" dirty="0"/>
              <a:t> increases the size of L</a:t>
            </a:r>
            <a:r>
              <a:rPr lang="en-US" baseline="-25000" dirty="0"/>
              <a:t>1</a:t>
            </a:r>
          </a:p>
          <a:p>
            <a:r>
              <a:rPr lang="en-US" dirty="0"/>
              <a:t>A miss in B</a:t>
            </a:r>
            <a:r>
              <a:rPr lang="en-US" baseline="-25000" dirty="0"/>
              <a:t>2</a:t>
            </a:r>
            <a:r>
              <a:rPr lang="en-US" dirty="0"/>
              <a:t> increases the size of L</a:t>
            </a:r>
            <a:r>
              <a:rPr lang="en-US" baseline="-25000" dirty="0"/>
              <a:t>2</a:t>
            </a:r>
          </a:p>
        </p:txBody>
      </p:sp>
      <p:sp>
        <p:nvSpPr>
          <p:cNvPr id="28" name="Slide Number Placeholder 27"/>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387826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Effect transition="in" filter="fade">
                                      <p:cBhvr>
                                        <p:cTn id="12" dur="500"/>
                                        <p:tgtEl>
                                          <p:spTgt spid="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animEffect transition="in" filter="fade">
                                      <p:cBhvr>
                                        <p:cTn id="17" dur="500"/>
                                        <p:tgtEl>
                                          <p:spTgt spid="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xEl>
                                              <p:pRg st="3" end="3"/>
                                            </p:txEl>
                                          </p:spTgt>
                                        </p:tgtEl>
                                        <p:attrNameLst>
                                          <p:attrName>style.visibility</p:attrName>
                                        </p:attrNameLst>
                                      </p:cBhvr>
                                      <p:to>
                                        <p:strVal val="visible"/>
                                      </p:to>
                                    </p:set>
                                    <p:animEffect transition="in" filter="fade">
                                      <p:cBhvr>
                                        <p:cTn id="22" dur="500"/>
                                        <p:tgtEl>
                                          <p:spTgt spid="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288324" y="999353"/>
            <a:ext cx="22757" cy="5790746"/>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49645" y="999353"/>
            <a:ext cx="747347" cy="369332"/>
          </a:xfrm>
          <a:prstGeom prst="rect">
            <a:avLst/>
          </a:prstGeom>
          <a:noFill/>
        </p:spPr>
        <p:txBody>
          <a:bodyPr wrap="square" rtlCol="0">
            <a:spAutoFit/>
          </a:bodyPr>
          <a:lstStyle/>
          <a:p>
            <a:r>
              <a:rPr lang="en-US" dirty="0"/>
              <a:t>Goal</a:t>
            </a:r>
          </a:p>
        </p:txBody>
      </p:sp>
      <p:sp>
        <p:nvSpPr>
          <p:cNvPr id="8" name="TextBox 7"/>
          <p:cNvSpPr txBox="1"/>
          <p:nvPr/>
        </p:nvSpPr>
        <p:spPr>
          <a:xfrm>
            <a:off x="5016618" y="999353"/>
            <a:ext cx="2919369" cy="369332"/>
          </a:xfrm>
          <a:prstGeom prst="rect">
            <a:avLst/>
          </a:prstGeom>
          <a:noFill/>
        </p:spPr>
        <p:txBody>
          <a:bodyPr wrap="square" rtlCol="0">
            <a:spAutoFit/>
          </a:bodyPr>
          <a:lstStyle/>
          <a:p>
            <a:r>
              <a:rPr lang="en-US" dirty="0"/>
              <a:t>Access Latency ↓</a:t>
            </a:r>
          </a:p>
        </p:txBody>
      </p:sp>
      <p:sp>
        <p:nvSpPr>
          <p:cNvPr id="9" name="TextBox 8"/>
          <p:cNvSpPr txBox="1"/>
          <p:nvPr/>
        </p:nvSpPr>
        <p:spPr>
          <a:xfrm>
            <a:off x="8793062" y="999353"/>
            <a:ext cx="2919369" cy="646331"/>
          </a:xfrm>
          <a:prstGeom prst="rect">
            <a:avLst/>
          </a:prstGeom>
          <a:noFill/>
        </p:spPr>
        <p:txBody>
          <a:bodyPr wrap="square" rtlCol="0">
            <a:spAutoFit/>
          </a:bodyPr>
          <a:lstStyle/>
          <a:p>
            <a:r>
              <a:rPr lang="en-US" dirty="0"/>
              <a:t>Access Latency ↓</a:t>
            </a:r>
          </a:p>
          <a:p>
            <a:r>
              <a:rPr lang="en-US" dirty="0"/>
              <a:t>Load distribution</a:t>
            </a:r>
          </a:p>
        </p:txBody>
      </p:sp>
      <p:sp>
        <p:nvSpPr>
          <p:cNvPr id="11" name="Rectangle: Rounded Corners 10"/>
          <p:cNvSpPr/>
          <p:nvPr/>
        </p:nvSpPr>
        <p:spPr>
          <a:xfrm>
            <a:off x="4848838" y="336623"/>
            <a:ext cx="2684477" cy="536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Old Caching</a:t>
            </a:r>
          </a:p>
        </p:txBody>
      </p:sp>
      <p:sp>
        <p:nvSpPr>
          <p:cNvPr id="12" name="Rectangle: Rounded Corners 11"/>
          <p:cNvSpPr/>
          <p:nvPr/>
        </p:nvSpPr>
        <p:spPr>
          <a:xfrm>
            <a:off x="8663287" y="336623"/>
            <a:ext cx="2684477" cy="536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Modern Caching</a:t>
            </a:r>
          </a:p>
        </p:txBody>
      </p:sp>
      <p:sp>
        <p:nvSpPr>
          <p:cNvPr id="14" name="TextBox 13"/>
          <p:cNvSpPr txBox="1"/>
          <p:nvPr/>
        </p:nvSpPr>
        <p:spPr>
          <a:xfrm>
            <a:off x="2349646" y="1542227"/>
            <a:ext cx="1249016" cy="646331"/>
          </a:xfrm>
          <a:prstGeom prst="rect">
            <a:avLst/>
          </a:prstGeom>
          <a:noFill/>
        </p:spPr>
        <p:txBody>
          <a:bodyPr wrap="square" rtlCol="0">
            <a:spAutoFit/>
          </a:bodyPr>
          <a:lstStyle/>
          <a:p>
            <a:r>
              <a:rPr lang="en-US" dirty="0"/>
              <a:t>Update Strategy</a:t>
            </a:r>
          </a:p>
        </p:txBody>
      </p:sp>
      <p:grpSp>
        <p:nvGrpSpPr>
          <p:cNvPr id="15" name="Group 14"/>
          <p:cNvGrpSpPr/>
          <p:nvPr/>
        </p:nvGrpSpPr>
        <p:grpSpPr>
          <a:xfrm>
            <a:off x="5255704" y="1911559"/>
            <a:ext cx="1702965" cy="799149"/>
            <a:chOff x="4373216" y="2716696"/>
            <a:chExt cx="4002157" cy="3657601"/>
          </a:xfrm>
        </p:grpSpPr>
        <p:sp>
          <p:nvSpPr>
            <p:cNvPr id="16" name="Flowchart: Magnetic Disk 15"/>
            <p:cNvSpPr/>
            <p:nvPr/>
          </p:nvSpPr>
          <p:spPr>
            <a:xfrm>
              <a:off x="4373216" y="5181601"/>
              <a:ext cx="4002157" cy="119269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35217" y="4195971"/>
              <a:ext cx="2478157" cy="503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685185" y="3432315"/>
              <a:ext cx="1285460" cy="45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897219" y="2716696"/>
              <a:ext cx="861390" cy="402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Straight Arrow Connector 20"/>
          <p:cNvCxnSpPr/>
          <p:nvPr/>
        </p:nvCxnSpPr>
        <p:spPr>
          <a:xfrm>
            <a:off x="6073022" y="1911559"/>
            <a:ext cx="0" cy="7991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8534292" y="1771518"/>
            <a:ext cx="3268840" cy="1838723"/>
          </a:xfrm>
          <a:prstGeom prst="rect">
            <a:avLst/>
          </a:prstGeom>
        </p:spPr>
      </p:pic>
      <p:cxnSp>
        <p:nvCxnSpPr>
          <p:cNvPr id="24" name="Straight Arrow Connector 23"/>
          <p:cNvCxnSpPr/>
          <p:nvPr/>
        </p:nvCxnSpPr>
        <p:spPr>
          <a:xfrm>
            <a:off x="9362114" y="2870155"/>
            <a:ext cx="191269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Freeform: Shape 35"/>
          <p:cNvSpPr/>
          <p:nvPr/>
        </p:nvSpPr>
        <p:spPr>
          <a:xfrm>
            <a:off x="9287155" y="3516051"/>
            <a:ext cx="2062607" cy="852024"/>
          </a:xfrm>
          <a:custGeom>
            <a:avLst/>
            <a:gdLst>
              <a:gd name="connsiteX0" fmla="*/ 0 w 1291904"/>
              <a:gd name="connsiteY0" fmla="*/ 0 h 729988"/>
              <a:gd name="connsiteX1" fmla="*/ 713064 w 1291904"/>
              <a:gd name="connsiteY1" fmla="*/ 729842 h 729988"/>
              <a:gd name="connsiteX2" fmla="*/ 1291904 w 1291904"/>
              <a:gd name="connsiteY2" fmla="*/ 67112 h 729988"/>
            </a:gdLst>
            <a:ahLst/>
            <a:cxnLst>
              <a:cxn ang="0">
                <a:pos x="connsiteX0" y="connsiteY0"/>
              </a:cxn>
              <a:cxn ang="0">
                <a:pos x="connsiteX1" y="connsiteY1"/>
              </a:cxn>
              <a:cxn ang="0">
                <a:pos x="connsiteX2" y="connsiteY2"/>
              </a:cxn>
            </a:cxnLst>
            <a:rect l="l" t="t" r="r" b="b"/>
            <a:pathLst>
              <a:path w="1291904" h="729988">
                <a:moveTo>
                  <a:pt x="0" y="0"/>
                </a:moveTo>
                <a:cubicBezTo>
                  <a:pt x="248873" y="359328"/>
                  <a:pt x="497747" y="718657"/>
                  <a:pt x="713064" y="729842"/>
                </a:cubicBezTo>
                <a:cubicBezTo>
                  <a:pt x="928381" y="741027"/>
                  <a:pt x="1227588" y="106261"/>
                  <a:pt x="1291904" y="67112"/>
                </a:cubicBezTo>
              </a:path>
            </a:pathLst>
          </a:cu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Straight Arrow Connector 44"/>
          <p:cNvCxnSpPr/>
          <p:nvPr/>
        </p:nvCxnSpPr>
        <p:spPr>
          <a:xfrm flipH="1" flipV="1">
            <a:off x="10922466" y="2450116"/>
            <a:ext cx="352338" cy="240763"/>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10922466" y="2936441"/>
            <a:ext cx="364133" cy="260828"/>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10922466" y="2426826"/>
            <a:ext cx="341890" cy="51670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349644" y="4455069"/>
            <a:ext cx="1443757" cy="369332"/>
          </a:xfrm>
          <a:prstGeom prst="rect">
            <a:avLst/>
          </a:prstGeom>
          <a:noFill/>
        </p:spPr>
        <p:txBody>
          <a:bodyPr wrap="square" rtlCol="0">
            <a:spAutoFit/>
          </a:bodyPr>
          <a:lstStyle/>
          <a:p>
            <a:r>
              <a:rPr lang="en-US" dirty="0"/>
              <a:t>Challenges</a:t>
            </a:r>
          </a:p>
        </p:txBody>
      </p:sp>
      <p:sp>
        <p:nvSpPr>
          <p:cNvPr id="54" name="TextBox 53"/>
          <p:cNvSpPr txBox="1"/>
          <p:nvPr/>
        </p:nvSpPr>
        <p:spPr>
          <a:xfrm>
            <a:off x="4631423" y="4520710"/>
            <a:ext cx="295152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Replacement policy</a:t>
            </a:r>
          </a:p>
          <a:p>
            <a:pPr marL="285750" indent="-285750">
              <a:buFont typeface="Arial" panose="020B0604020202020204" pitchFamily="34" charset="0"/>
              <a:buChar char="•"/>
            </a:pPr>
            <a:r>
              <a:rPr lang="en-US" dirty="0"/>
              <a:t>Update strategy</a:t>
            </a:r>
          </a:p>
          <a:p>
            <a:pPr marL="285750" indent="-285750">
              <a:buFont typeface="Arial" panose="020B0604020202020204" pitchFamily="34" charset="0"/>
              <a:buChar char="•"/>
            </a:pPr>
            <a:r>
              <a:rPr lang="en-US" dirty="0"/>
              <a:t>Update durability</a:t>
            </a:r>
          </a:p>
          <a:p>
            <a:pPr marL="285750" indent="-285750">
              <a:buFont typeface="Arial" panose="020B0604020202020204" pitchFamily="34" charset="0"/>
              <a:buChar char="•"/>
            </a:pPr>
            <a:r>
              <a:rPr lang="en-US" dirty="0"/>
              <a:t>Thread contention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7" name="Rectangle 56"/>
          <p:cNvSpPr/>
          <p:nvPr/>
        </p:nvSpPr>
        <p:spPr>
          <a:xfrm>
            <a:off x="8489604" y="4455833"/>
            <a:ext cx="3657708" cy="2031325"/>
          </a:xfrm>
          <a:prstGeom prst="rect">
            <a:avLst/>
          </a:prstGeom>
        </p:spPr>
        <p:txBody>
          <a:bodyPr wrap="square">
            <a:spAutoFit/>
          </a:bodyPr>
          <a:lstStyle/>
          <a:p>
            <a:pPr marL="285750" indent="-285750">
              <a:buFont typeface="Arial" panose="020B0604020202020204" pitchFamily="34" charset="0"/>
              <a:buChar char="•"/>
            </a:pPr>
            <a:r>
              <a:rPr lang="en-US" dirty="0"/>
              <a:t>Scale management</a:t>
            </a:r>
          </a:p>
          <a:p>
            <a:pPr marL="285750" indent="-285750">
              <a:buFont typeface="Arial" panose="020B0604020202020204" pitchFamily="34" charset="0"/>
              <a:buChar char="•"/>
            </a:pPr>
            <a:r>
              <a:rPr lang="en-US" dirty="0"/>
              <a:t>Load balancing (utilization)</a:t>
            </a:r>
          </a:p>
          <a:p>
            <a:pPr marL="285750" lvl="0" indent="-285750">
              <a:buFont typeface="Arial" panose="020B0604020202020204" pitchFamily="34" charset="0"/>
              <a:buChar char="•"/>
              <a:defRPr/>
            </a:pPr>
            <a:r>
              <a:rPr lang="en-US" dirty="0"/>
              <a:t>Update strategy</a:t>
            </a:r>
          </a:p>
          <a:p>
            <a:pPr marL="285750" lvl="0" indent="-285750">
              <a:buFont typeface="Arial" panose="020B0604020202020204" pitchFamily="34" charset="0"/>
              <a:buChar char="•"/>
              <a:defRPr/>
            </a:pPr>
            <a:r>
              <a:rPr lang="en-US" dirty="0"/>
              <a:t>Update durability</a:t>
            </a:r>
          </a:p>
          <a:p>
            <a:pPr marL="285750" indent="-285750">
              <a:buFont typeface="Arial" panose="020B0604020202020204" pitchFamily="34" charset="0"/>
              <a:buChar char="•"/>
              <a:defRPr/>
            </a:pPr>
            <a:r>
              <a:rPr lang="en-US" dirty="0"/>
              <a:t>Data consistency</a:t>
            </a:r>
          </a:p>
          <a:p>
            <a:pPr marL="285750" indent="-285750">
              <a:buFont typeface="Arial" panose="020B0604020202020204" pitchFamily="34" charset="0"/>
              <a:buChar char="•"/>
              <a:defRPr/>
            </a:pPr>
            <a:r>
              <a:rPr lang="en-US" dirty="0"/>
              <a:t>Request rate</a:t>
            </a:r>
          </a:p>
          <a:p>
            <a:pPr marL="285750" lvl="0" indent="-285750">
              <a:buFont typeface="Arial" panose="020B0604020202020204" pitchFamily="34" charset="0"/>
              <a:buChar char="•"/>
              <a:defRPr/>
            </a:pPr>
            <a:endParaRPr lang="en-US" dirty="0"/>
          </a:p>
        </p:txBody>
      </p:sp>
      <p:sp>
        <p:nvSpPr>
          <p:cNvPr id="2" name="Rectangle 1"/>
          <p:cNvSpPr/>
          <p:nvPr/>
        </p:nvSpPr>
        <p:spPr>
          <a:xfrm>
            <a:off x="8534292" y="4455069"/>
            <a:ext cx="2752307"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tar: 5 Points 2"/>
          <p:cNvSpPr/>
          <p:nvPr/>
        </p:nvSpPr>
        <p:spPr>
          <a:xfrm>
            <a:off x="7310361" y="4595311"/>
            <a:ext cx="198827" cy="2143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224786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old problem of Caching</a:t>
            </a:r>
          </a:p>
        </p:txBody>
      </p:sp>
      <p:sp>
        <p:nvSpPr>
          <p:cNvPr id="3" name="Content Placeholder 2"/>
          <p:cNvSpPr>
            <a:spLocks noGrp="1"/>
          </p:cNvSpPr>
          <p:nvPr>
            <p:ph idx="1"/>
          </p:nvPr>
        </p:nvSpPr>
        <p:spPr/>
        <p:txBody>
          <a:bodyPr/>
          <a:lstStyle/>
          <a:p>
            <a:r>
              <a:rPr lang="en-US" sz="2400" dirty="0"/>
              <a:t>T</a:t>
            </a:r>
            <a:r>
              <a:rPr lang="en-US" sz="2400" baseline="-25000" dirty="0"/>
              <a:t>m</a:t>
            </a:r>
            <a:r>
              <a:rPr lang="en-US" sz="2400" dirty="0"/>
              <a:t> &gt;&gt;&gt;&gt; T</a:t>
            </a:r>
            <a:r>
              <a:rPr lang="en-US" sz="2400" baseline="-25000" dirty="0"/>
              <a:t>h</a:t>
            </a:r>
          </a:p>
          <a:p>
            <a:r>
              <a:rPr lang="en-US" sz="2400" dirty="0"/>
              <a:t>When the cache is full </a:t>
            </a:r>
            <a:r>
              <a:rPr lang="en-US" sz="2400" dirty="0">
                <a:sym typeface="Wingdings" panose="05000000000000000000" pitchFamily="2" charset="2"/>
              </a:rPr>
              <a:t> replacement policy</a:t>
            </a:r>
          </a:p>
          <a:p>
            <a:r>
              <a:rPr lang="en-US" sz="2400" dirty="0">
                <a:sym typeface="Wingdings" panose="05000000000000000000" pitchFamily="2" charset="2"/>
              </a:rPr>
              <a:t>Replacement policy  eviction mechanism</a:t>
            </a:r>
            <a:endParaRPr lang="en-US" sz="2400" dirty="0"/>
          </a:p>
          <a:p>
            <a:r>
              <a:rPr lang="en-US" sz="2400" dirty="0"/>
              <a:t>Having the right elements in cache increases the hit ratio</a:t>
            </a:r>
          </a:p>
          <a:p>
            <a:r>
              <a:rPr lang="en-US" sz="2400" dirty="0"/>
              <a:t>High hit ratio </a:t>
            </a:r>
            <a:r>
              <a:rPr lang="en-US" sz="2400" dirty="0">
                <a:sym typeface="Wingdings" panose="05000000000000000000" pitchFamily="2" charset="2"/>
              </a:rPr>
              <a:t> less average access time</a:t>
            </a:r>
            <a:endParaRPr lang="en-US" sz="2400" dirty="0"/>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1414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7057" y="3984482"/>
            <a:ext cx="8911687" cy="1280890"/>
          </a:xfrm>
        </p:spPr>
        <p:txBody>
          <a:bodyPr/>
          <a:lstStyle/>
          <a:p>
            <a:r>
              <a:rPr lang="en-US" dirty="0"/>
              <a:t>Scale Management</a:t>
            </a:r>
          </a:p>
        </p:txBody>
      </p:sp>
      <p:sp>
        <p:nvSpPr>
          <p:cNvPr id="3" name="Slide Number Placeholder 2"/>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2355484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Memcached</a:t>
            </a:r>
            <a:r>
              <a:rPr lang="en-US" dirty="0"/>
              <a:t>*</a:t>
            </a:r>
          </a:p>
        </p:txBody>
      </p:sp>
      <p:sp>
        <p:nvSpPr>
          <p:cNvPr id="3" name="Content Placeholder 2"/>
          <p:cNvSpPr>
            <a:spLocks noGrp="1"/>
          </p:cNvSpPr>
          <p:nvPr>
            <p:ph idx="1"/>
          </p:nvPr>
        </p:nvSpPr>
        <p:spPr/>
        <p:txBody>
          <a:bodyPr>
            <a:normAutofit/>
          </a:bodyPr>
          <a:lstStyle/>
          <a:p>
            <a:r>
              <a:rPr lang="en-US" sz="2400" dirty="0"/>
              <a:t>Distributed in-memory caching system</a:t>
            </a:r>
          </a:p>
          <a:p>
            <a:r>
              <a:rPr lang="en-US" sz="2400" dirty="0"/>
              <a:t>Free and Open source</a:t>
            </a:r>
            <a:r>
              <a:rPr lang="ar-EG" sz="2400" dirty="0"/>
              <a:t>  </a:t>
            </a:r>
            <a:endParaRPr lang="en-US" sz="2400" dirty="0"/>
          </a:p>
          <a:p>
            <a:r>
              <a:rPr lang="en-US" sz="2400" dirty="0"/>
              <a:t>Written first in Perl by Brad Fitzpatrick in 2003</a:t>
            </a:r>
          </a:p>
          <a:p>
            <a:r>
              <a:rPr lang="en-US" sz="2400" dirty="0"/>
              <a:t>Rewritten in C by </a:t>
            </a:r>
            <a:r>
              <a:rPr lang="en-US" sz="2400" dirty="0">
                <a:solidFill>
                  <a:schemeClr val="tx1"/>
                </a:solidFill>
              </a:rPr>
              <a:t>Anatoly Vorobey</a:t>
            </a:r>
            <a:r>
              <a:rPr lang="en-US" sz="2400" dirty="0"/>
              <a:t> </a:t>
            </a:r>
          </a:p>
          <a:p>
            <a:r>
              <a:rPr lang="en-US" sz="2400" dirty="0"/>
              <a:t>Client driven caching</a:t>
            </a:r>
          </a:p>
          <a:p>
            <a:r>
              <a:rPr lang="en-US" sz="2400" dirty="0"/>
              <a:t>How does it work?</a:t>
            </a:r>
          </a:p>
        </p:txBody>
      </p:sp>
      <p:pic>
        <p:nvPicPr>
          <p:cNvPr id="6" name="Picture 5"/>
          <p:cNvPicPr>
            <a:picLocks noChangeAspect="1"/>
          </p:cNvPicPr>
          <p:nvPr/>
        </p:nvPicPr>
        <p:blipFill>
          <a:blip r:embed="rId2"/>
          <a:stretch>
            <a:fillRect/>
          </a:stretch>
        </p:blipFill>
        <p:spPr>
          <a:xfrm>
            <a:off x="9732067" y="1032944"/>
            <a:ext cx="1522537" cy="639951"/>
          </a:xfrm>
          <a:prstGeom prst="rect">
            <a:avLst/>
          </a:prstGeom>
        </p:spPr>
      </p:pic>
      <p:pic>
        <p:nvPicPr>
          <p:cNvPr id="4" name="Picture 3"/>
          <p:cNvPicPr>
            <a:picLocks noChangeAspect="1"/>
          </p:cNvPicPr>
          <p:nvPr/>
        </p:nvPicPr>
        <p:blipFill>
          <a:blip r:embed="rId3"/>
          <a:stretch>
            <a:fillRect/>
          </a:stretch>
        </p:blipFill>
        <p:spPr>
          <a:xfrm>
            <a:off x="6504959" y="402626"/>
            <a:ext cx="1083905" cy="1083905"/>
          </a:xfrm>
          <a:prstGeom prst="rect">
            <a:avLst/>
          </a:prstGeom>
        </p:spPr>
      </p:pic>
      <p:pic>
        <p:nvPicPr>
          <p:cNvPr id="7" name="Picture 6"/>
          <p:cNvPicPr>
            <a:picLocks noChangeAspect="1"/>
          </p:cNvPicPr>
          <p:nvPr/>
        </p:nvPicPr>
        <p:blipFill>
          <a:blip r:embed="rId4"/>
          <a:stretch>
            <a:fillRect/>
          </a:stretch>
        </p:blipFill>
        <p:spPr>
          <a:xfrm>
            <a:off x="9732066" y="4488837"/>
            <a:ext cx="1522537" cy="1071415"/>
          </a:xfrm>
          <a:prstGeom prst="rect">
            <a:avLst/>
          </a:prstGeom>
        </p:spPr>
      </p:pic>
      <p:pic>
        <p:nvPicPr>
          <p:cNvPr id="8" name="Picture 7"/>
          <p:cNvPicPr>
            <a:picLocks noChangeAspect="1"/>
          </p:cNvPicPr>
          <p:nvPr/>
        </p:nvPicPr>
        <p:blipFill>
          <a:blip r:embed="rId5"/>
          <a:stretch>
            <a:fillRect/>
          </a:stretch>
        </p:blipFill>
        <p:spPr>
          <a:xfrm>
            <a:off x="9607428" y="3547264"/>
            <a:ext cx="1771812" cy="590604"/>
          </a:xfrm>
          <a:prstGeom prst="rect">
            <a:avLst/>
          </a:prstGeom>
        </p:spPr>
      </p:pic>
      <p:pic>
        <p:nvPicPr>
          <p:cNvPr id="9" name="Picture 8"/>
          <p:cNvPicPr>
            <a:picLocks noChangeAspect="1"/>
          </p:cNvPicPr>
          <p:nvPr/>
        </p:nvPicPr>
        <p:blipFill>
          <a:blip r:embed="rId6"/>
          <a:stretch>
            <a:fillRect/>
          </a:stretch>
        </p:blipFill>
        <p:spPr>
          <a:xfrm>
            <a:off x="9732066" y="1818642"/>
            <a:ext cx="1522537" cy="1461754"/>
          </a:xfrm>
          <a:prstGeom prst="rect">
            <a:avLst/>
          </a:prstGeom>
        </p:spPr>
      </p:pic>
      <p:pic>
        <p:nvPicPr>
          <p:cNvPr id="10" name="Picture 9"/>
          <p:cNvPicPr>
            <a:picLocks noChangeAspect="1"/>
          </p:cNvPicPr>
          <p:nvPr/>
        </p:nvPicPr>
        <p:blipFill>
          <a:blip r:embed="rId7"/>
          <a:stretch>
            <a:fillRect/>
          </a:stretch>
        </p:blipFill>
        <p:spPr>
          <a:xfrm>
            <a:off x="9730603" y="5963487"/>
            <a:ext cx="1524000" cy="597408"/>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41</a:t>
            </a:fld>
            <a:endParaRPr lang="en-US" dirty="0"/>
          </a:p>
        </p:txBody>
      </p:sp>
      <p:sp>
        <p:nvSpPr>
          <p:cNvPr id="11" name="Footer Placeholder 4"/>
          <p:cNvSpPr>
            <a:spLocks noGrp="1"/>
          </p:cNvSpPr>
          <p:nvPr>
            <p:ph type="ftr" sz="quarter" idx="11"/>
          </p:nvPr>
        </p:nvSpPr>
        <p:spPr>
          <a:xfrm>
            <a:off x="1565947" y="6126524"/>
            <a:ext cx="8310116" cy="695722"/>
          </a:xfrm>
        </p:spPr>
        <p:txBody>
          <a:bodyPr/>
          <a:lstStyle/>
          <a:p>
            <a:r>
              <a:rPr lang="en-US" sz="1100" dirty="0"/>
              <a:t>https://memcached.org/, </a:t>
            </a:r>
          </a:p>
          <a:p>
            <a:r>
              <a:rPr lang="en-US" sz="1100" dirty="0"/>
              <a:t>FITZPATRICK, B. Distributed caching with </a:t>
            </a:r>
            <a:r>
              <a:rPr lang="en-US" sz="1100" dirty="0" err="1"/>
              <a:t>memcached</a:t>
            </a:r>
            <a:r>
              <a:rPr lang="en-US" sz="1100" dirty="0"/>
              <a:t>. </a:t>
            </a:r>
          </a:p>
          <a:p>
            <a:r>
              <a:rPr lang="en-US" sz="1100" dirty="0"/>
              <a:t>Linux Journal 2004, 124 (Aug. 2004), 5.</a:t>
            </a:r>
          </a:p>
        </p:txBody>
      </p:sp>
    </p:spTree>
    <p:extLst>
      <p:ext uri="{BB962C8B-B14F-4D97-AF65-F5344CB8AC3E}">
        <p14:creationId xmlns:p14="http://schemas.microsoft.com/office/powerpoint/2010/main" val="79563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Memcached</a:t>
            </a:r>
            <a:r>
              <a:rPr lang="en-US" dirty="0"/>
              <a:t>*</a:t>
            </a:r>
          </a:p>
        </p:txBody>
      </p:sp>
      <p:sp>
        <p:nvSpPr>
          <p:cNvPr id="9" name="Rounded Rectangle 8"/>
          <p:cNvSpPr/>
          <p:nvPr/>
        </p:nvSpPr>
        <p:spPr>
          <a:xfrm>
            <a:off x="3081047" y="1676400"/>
            <a:ext cx="6636328" cy="90054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chemeClr val="tx1"/>
                </a:solidFill>
              </a:rPr>
              <a:t>Memcached</a:t>
            </a:r>
            <a:r>
              <a:rPr lang="en-US" sz="3600" dirty="0">
                <a:solidFill>
                  <a:schemeClr val="tx1"/>
                </a:solidFill>
              </a:rPr>
              <a:t> logic</a:t>
            </a:r>
          </a:p>
        </p:txBody>
      </p:sp>
      <p:cxnSp>
        <p:nvCxnSpPr>
          <p:cNvPr id="11" name="Straight Connector 10"/>
          <p:cNvCxnSpPr/>
          <p:nvPr/>
        </p:nvCxnSpPr>
        <p:spPr>
          <a:xfrm>
            <a:off x="6399211" y="2770909"/>
            <a:ext cx="0" cy="3214255"/>
          </a:xfrm>
          <a:prstGeom prst="line">
            <a:avLst/>
          </a:prstGeom>
        </p:spPr>
        <p:style>
          <a:lnRef idx="3">
            <a:schemeClr val="accent2"/>
          </a:lnRef>
          <a:fillRef idx="0">
            <a:schemeClr val="accent2"/>
          </a:fillRef>
          <a:effectRef idx="2">
            <a:schemeClr val="accent2"/>
          </a:effectRef>
          <a:fontRef idx="minor">
            <a:schemeClr val="tx1"/>
          </a:fontRef>
        </p:style>
      </p:cxnSp>
      <p:sp>
        <p:nvSpPr>
          <p:cNvPr id="4" name="Rectangle 3"/>
          <p:cNvSpPr/>
          <p:nvPr/>
        </p:nvSpPr>
        <p:spPr>
          <a:xfrm>
            <a:off x="3145872" y="2770909"/>
            <a:ext cx="2525086" cy="626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Side</a:t>
            </a:r>
          </a:p>
        </p:txBody>
      </p:sp>
      <p:sp>
        <p:nvSpPr>
          <p:cNvPr id="8" name="Rectangle 7"/>
          <p:cNvSpPr/>
          <p:nvPr/>
        </p:nvSpPr>
        <p:spPr>
          <a:xfrm>
            <a:off x="6973267" y="2770909"/>
            <a:ext cx="2525086" cy="626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Side</a:t>
            </a:r>
          </a:p>
        </p:txBody>
      </p:sp>
      <p:sp>
        <p:nvSpPr>
          <p:cNvPr id="6" name="Flowchart: Magnetic Disk 5"/>
          <p:cNvSpPr/>
          <p:nvPr/>
        </p:nvSpPr>
        <p:spPr>
          <a:xfrm>
            <a:off x="5721005" y="5996288"/>
            <a:ext cx="1356411" cy="81483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sp>
        <p:nvSpPr>
          <p:cNvPr id="7" name="Rectangle 6"/>
          <p:cNvSpPr/>
          <p:nvPr/>
        </p:nvSpPr>
        <p:spPr>
          <a:xfrm>
            <a:off x="7544722" y="3752136"/>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38471" y="3599736"/>
            <a:ext cx="2466832" cy="923330"/>
          </a:xfrm>
          <a:prstGeom prst="rect">
            <a:avLst/>
          </a:prstGeom>
          <a:noFill/>
        </p:spPr>
        <p:txBody>
          <a:bodyPr wrap="square" rtlCol="0">
            <a:spAutoFit/>
          </a:bodyPr>
          <a:lstStyle/>
          <a:p>
            <a:r>
              <a:rPr lang="en-US" dirty="0"/>
              <a:t>Application server or dedicated cache client</a:t>
            </a:r>
          </a:p>
        </p:txBody>
      </p:sp>
      <p:sp>
        <p:nvSpPr>
          <p:cNvPr id="13" name="Rectangle 12"/>
          <p:cNvSpPr/>
          <p:nvPr/>
        </p:nvSpPr>
        <p:spPr>
          <a:xfrm>
            <a:off x="3902279" y="3752136"/>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717375" y="3746004"/>
            <a:ext cx="1627464" cy="646331"/>
          </a:xfrm>
          <a:prstGeom prst="rect">
            <a:avLst/>
          </a:prstGeom>
          <a:noFill/>
        </p:spPr>
        <p:txBody>
          <a:bodyPr wrap="square" rtlCol="0">
            <a:spAutoFit/>
          </a:bodyPr>
          <a:lstStyle/>
          <a:p>
            <a:r>
              <a:rPr lang="en-US" dirty="0"/>
              <a:t>Cache server</a:t>
            </a:r>
          </a:p>
        </p:txBody>
      </p:sp>
      <p:cxnSp>
        <p:nvCxnSpPr>
          <p:cNvPr id="16" name="Straight Arrow Connector 15"/>
          <p:cNvCxnSpPr>
            <a:stCxn id="13" idx="3"/>
            <a:endCxn id="7" idx="1"/>
          </p:cNvCxnSpPr>
          <p:nvPr/>
        </p:nvCxnSpPr>
        <p:spPr>
          <a:xfrm>
            <a:off x="5219351" y="4095576"/>
            <a:ext cx="2325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04733" y="3710132"/>
            <a:ext cx="1615334" cy="338554"/>
          </a:xfrm>
          <a:prstGeom prst="rect">
            <a:avLst/>
          </a:prstGeom>
          <a:noFill/>
        </p:spPr>
        <p:txBody>
          <a:bodyPr wrap="square" rtlCol="0">
            <a:spAutoFit/>
          </a:bodyPr>
          <a:lstStyle/>
          <a:p>
            <a:r>
              <a:rPr lang="en-US" sz="1600" dirty="0"/>
              <a:t>1- lookup(k)</a:t>
            </a:r>
          </a:p>
        </p:txBody>
      </p:sp>
      <p:cxnSp>
        <p:nvCxnSpPr>
          <p:cNvPr id="15" name="Straight Arrow Connector 14"/>
          <p:cNvCxnSpPr/>
          <p:nvPr/>
        </p:nvCxnSpPr>
        <p:spPr>
          <a:xfrm flipH="1" flipV="1">
            <a:off x="5219352" y="4320418"/>
            <a:ext cx="2325370" cy="16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91762" y="4363952"/>
            <a:ext cx="1728305" cy="338554"/>
          </a:xfrm>
          <a:prstGeom prst="rect">
            <a:avLst/>
          </a:prstGeom>
          <a:noFill/>
        </p:spPr>
        <p:txBody>
          <a:bodyPr wrap="square" rtlCol="0">
            <a:spAutoFit/>
          </a:bodyPr>
          <a:lstStyle/>
          <a:p>
            <a:r>
              <a:rPr lang="en-US" sz="1600" dirty="0"/>
              <a:t>2- Response(k)</a:t>
            </a:r>
          </a:p>
        </p:txBody>
      </p:sp>
      <p:cxnSp>
        <p:nvCxnSpPr>
          <p:cNvPr id="21" name="Straight Arrow Connector 20"/>
          <p:cNvCxnSpPr/>
          <p:nvPr/>
        </p:nvCxnSpPr>
        <p:spPr>
          <a:xfrm>
            <a:off x="4947485" y="4439441"/>
            <a:ext cx="1349655" cy="1557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279374" y="4439016"/>
            <a:ext cx="1622905" cy="646331"/>
          </a:xfrm>
          <a:prstGeom prst="rect">
            <a:avLst/>
          </a:prstGeom>
          <a:noFill/>
        </p:spPr>
        <p:txBody>
          <a:bodyPr wrap="square" rtlCol="0">
            <a:spAutoFit/>
          </a:bodyPr>
          <a:lstStyle/>
          <a:p>
            <a:r>
              <a:rPr lang="en-US" dirty="0"/>
              <a:t>If k != null </a:t>
            </a:r>
          </a:p>
          <a:p>
            <a:r>
              <a:rPr lang="en-US" dirty="0"/>
              <a:t>	done </a:t>
            </a:r>
            <a:r>
              <a:rPr lang="en-US" dirty="0">
                <a:sym typeface="Wingdings" panose="05000000000000000000" pitchFamily="2" charset="2"/>
              </a:rPr>
              <a:t></a:t>
            </a:r>
          </a:p>
        </p:txBody>
      </p:sp>
      <p:sp>
        <p:nvSpPr>
          <p:cNvPr id="26" name="TextBox 25"/>
          <p:cNvSpPr txBox="1"/>
          <p:nvPr/>
        </p:nvSpPr>
        <p:spPr>
          <a:xfrm>
            <a:off x="2334419" y="5034477"/>
            <a:ext cx="1622905" cy="369332"/>
          </a:xfrm>
          <a:prstGeom prst="rect">
            <a:avLst/>
          </a:prstGeom>
          <a:noFill/>
        </p:spPr>
        <p:txBody>
          <a:bodyPr wrap="square" rtlCol="0">
            <a:spAutoFit/>
          </a:bodyPr>
          <a:lstStyle/>
          <a:p>
            <a:r>
              <a:rPr lang="en-US" dirty="0"/>
              <a:t>Else?</a:t>
            </a:r>
          </a:p>
        </p:txBody>
      </p:sp>
      <p:sp>
        <p:nvSpPr>
          <p:cNvPr id="27" name="TextBox 26"/>
          <p:cNvSpPr txBox="1"/>
          <p:nvPr/>
        </p:nvSpPr>
        <p:spPr>
          <a:xfrm rot="2972877">
            <a:off x="4957510" y="4971574"/>
            <a:ext cx="1727018" cy="338554"/>
          </a:xfrm>
          <a:prstGeom prst="rect">
            <a:avLst/>
          </a:prstGeom>
          <a:noFill/>
        </p:spPr>
        <p:txBody>
          <a:bodyPr wrap="square" rtlCol="0">
            <a:spAutoFit/>
          </a:bodyPr>
          <a:lstStyle/>
          <a:p>
            <a:r>
              <a:rPr lang="en-US" sz="1600" dirty="0"/>
              <a:t>3- lookup(k)</a:t>
            </a:r>
          </a:p>
        </p:txBody>
      </p:sp>
      <p:cxnSp>
        <p:nvCxnSpPr>
          <p:cNvPr id="29" name="Straight Arrow Connector 28"/>
          <p:cNvCxnSpPr>
            <a:endCxn id="13" idx="2"/>
          </p:cNvCxnSpPr>
          <p:nvPr/>
        </p:nvCxnSpPr>
        <p:spPr>
          <a:xfrm flipH="1" flipV="1">
            <a:off x="4560815" y="4439016"/>
            <a:ext cx="1405118" cy="1603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2941260">
            <a:off x="4267817" y="5301309"/>
            <a:ext cx="1952960" cy="338554"/>
          </a:xfrm>
          <a:prstGeom prst="rect">
            <a:avLst/>
          </a:prstGeom>
          <a:noFill/>
        </p:spPr>
        <p:txBody>
          <a:bodyPr wrap="square" rtlCol="0">
            <a:spAutoFit/>
          </a:bodyPr>
          <a:lstStyle/>
          <a:p>
            <a:r>
              <a:rPr lang="en-US" sz="1600" dirty="0"/>
              <a:t>4- Response(k)</a:t>
            </a:r>
          </a:p>
        </p:txBody>
      </p:sp>
      <p:cxnSp>
        <p:nvCxnSpPr>
          <p:cNvPr id="35" name="Connector: Curved 34"/>
          <p:cNvCxnSpPr>
            <a:stCxn id="13" idx="2"/>
            <a:endCxn id="7" idx="2"/>
          </p:cNvCxnSpPr>
          <p:nvPr/>
        </p:nvCxnSpPr>
        <p:spPr>
          <a:xfrm rot="16200000" flipH="1">
            <a:off x="6382036" y="2617794"/>
            <a:ext cx="12700" cy="3642443"/>
          </a:xfrm>
          <a:prstGeom prst="curvedConnector3">
            <a:avLst>
              <a:gd name="adj1" fmla="val 4976488"/>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973267" y="4948475"/>
            <a:ext cx="1499526" cy="338554"/>
          </a:xfrm>
          <a:prstGeom prst="rect">
            <a:avLst/>
          </a:prstGeom>
          <a:noFill/>
        </p:spPr>
        <p:txBody>
          <a:bodyPr wrap="square" rtlCol="0">
            <a:spAutoFit/>
          </a:bodyPr>
          <a:lstStyle/>
          <a:p>
            <a:r>
              <a:rPr lang="en-US" sz="1600" dirty="0"/>
              <a:t>5- Set(</a:t>
            </a:r>
            <a:r>
              <a:rPr lang="en-US" sz="1600" dirty="0" err="1"/>
              <a:t>k,V</a:t>
            </a:r>
            <a:r>
              <a:rPr lang="en-US" sz="1600" dirty="0"/>
              <a:t>)</a:t>
            </a:r>
          </a:p>
        </p:txBody>
      </p:sp>
      <p:sp>
        <p:nvSpPr>
          <p:cNvPr id="38" name="Rectangle 37"/>
          <p:cNvSpPr/>
          <p:nvPr/>
        </p:nvSpPr>
        <p:spPr>
          <a:xfrm>
            <a:off x="3235343" y="3629949"/>
            <a:ext cx="6441141" cy="1162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 what does </a:t>
            </a:r>
            <a:r>
              <a:rPr lang="en-US" sz="2400" dirty="0" err="1"/>
              <a:t>Memcached</a:t>
            </a:r>
            <a:r>
              <a:rPr lang="en-US" sz="2400" dirty="0"/>
              <a:t> provide?</a:t>
            </a:r>
          </a:p>
        </p:txBody>
      </p:sp>
      <p:sp>
        <p:nvSpPr>
          <p:cNvPr id="12" name="Slide Number Placeholder 11"/>
          <p:cNvSpPr>
            <a:spLocks noGrp="1"/>
          </p:cNvSpPr>
          <p:nvPr>
            <p:ph type="sldNum" sz="quarter" idx="12"/>
          </p:nvPr>
        </p:nvSpPr>
        <p:spPr/>
        <p:txBody>
          <a:bodyPr/>
          <a:lstStyle/>
          <a:p>
            <a:fld id="{D57F1E4F-1CFF-5643-939E-217C01CDF565}" type="slidenum">
              <a:rPr lang="en-US" smtClean="0"/>
              <a:pPr/>
              <a:t>42</a:t>
            </a:fld>
            <a:endParaRPr lang="en-US" dirty="0"/>
          </a:p>
        </p:txBody>
      </p:sp>
      <p:sp>
        <p:nvSpPr>
          <p:cNvPr id="28" name="Footer Placeholder 4"/>
          <p:cNvSpPr>
            <a:spLocks noGrp="1"/>
          </p:cNvSpPr>
          <p:nvPr>
            <p:ph type="ftr" sz="quarter" idx="11"/>
          </p:nvPr>
        </p:nvSpPr>
        <p:spPr>
          <a:xfrm>
            <a:off x="1565947" y="6126524"/>
            <a:ext cx="8310116" cy="695722"/>
          </a:xfrm>
        </p:spPr>
        <p:txBody>
          <a:bodyPr/>
          <a:lstStyle/>
          <a:p>
            <a:r>
              <a:rPr lang="en-US" sz="1100" dirty="0"/>
              <a:t>https://memcached.org/, </a:t>
            </a:r>
          </a:p>
          <a:p>
            <a:r>
              <a:rPr lang="en-US" sz="1100" dirty="0"/>
              <a:t>FITZPATRICK, B. Distributed caching with </a:t>
            </a:r>
            <a:r>
              <a:rPr lang="en-US" sz="1100" dirty="0" err="1"/>
              <a:t>memcached</a:t>
            </a:r>
            <a:r>
              <a:rPr lang="en-US" sz="1100" dirty="0"/>
              <a:t>. </a:t>
            </a:r>
          </a:p>
          <a:p>
            <a:r>
              <a:rPr lang="en-US" sz="1100" dirty="0"/>
              <a:t>Linux Journal 2004, 124 (Aug. 2004), 5.</a:t>
            </a:r>
          </a:p>
        </p:txBody>
      </p:sp>
    </p:spTree>
    <p:extLst>
      <p:ext uri="{BB962C8B-B14F-4D97-AF65-F5344CB8AC3E}">
        <p14:creationId xmlns:p14="http://schemas.microsoft.com/office/powerpoint/2010/main" val="51624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P spid="13" grpId="0" animBg="1"/>
      <p:bldP spid="14" grpId="0"/>
      <p:bldP spid="3" grpId="0"/>
      <p:bldP spid="19" grpId="0"/>
      <p:bldP spid="25" grpId="0"/>
      <p:bldP spid="26" grpId="0"/>
      <p:bldP spid="27" grpId="0"/>
      <p:bldP spid="30" grpId="0"/>
      <p:bldP spid="37" grpId="0"/>
      <p:bldP spid="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Memcached</a:t>
            </a:r>
            <a:endParaRPr lang="en-US" dirty="0"/>
          </a:p>
        </p:txBody>
      </p:sp>
      <p:sp>
        <p:nvSpPr>
          <p:cNvPr id="5" name="Rectangle 4"/>
          <p:cNvSpPr/>
          <p:nvPr/>
        </p:nvSpPr>
        <p:spPr>
          <a:xfrm>
            <a:off x="7697122" y="2330885"/>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97122" y="3672322"/>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97122" y="5117110"/>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147420" y="2330885"/>
            <a:ext cx="549702" cy="68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1GB</a:t>
            </a:r>
          </a:p>
        </p:txBody>
      </p:sp>
      <p:sp>
        <p:nvSpPr>
          <p:cNvPr id="11" name="TextBox 10"/>
          <p:cNvSpPr txBox="1"/>
          <p:nvPr/>
        </p:nvSpPr>
        <p:spPr>
          <a:xfrm>
            <a:off x="7323589" y="1512269"/>
            <a:ext cx="1971413" cy="369332"/>
          </a:xfrm>
          <a:prstGeom prst="rect">
            <a:avLst/>
          </a:prstGeom>
          <a:noFill/>
        </p:spPr>
        <p:txBody>
          <a:bodyPr wrap="square" rtlCol="0">
            <a:spAutoFit/>
          </a:bodyPr>
          <a:lstStyle/>
          <a:p>
            <a:r>
              <a:rPr lang="en-US" dirty="0"/>
              <a:t>Caching servers</a:t>
            </a:r>
          </a:p>
        </p:txBody>
      </p:sp>
      <p:sp>
        <p:nvSpPr>
          <p:cNvPr id="12" name="Rectangle 11"/>
          <p:cNvSpPr/>
          <p:nvPr/>
        </p:nvSpPr>
        <p:spPr>
          <a:xfrm>
            <a:off x="7147420" y="3672322"/>
            <a:ext cx="549702" cy="68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1GB</a:t>
            </a:r>
          </a:p>
        </p:txBody>
      </p:sp>
      <p:sp>
        <p:nvSpPr>
          <p:cNvPr id="13" name="Rectangle 12"/>
          <p:cNvSpPr/>
          <p:nvPr/>
        </p:nvSpPr>
        <p:spPr>
          <a:xfrm>
            <a:off x="7137045" y="5117110"/>
            <a:ext cx="549702" cy="68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1GB</a:t>
            </a:r>
          </a:p>
        </p:txBody>
      </p:sp>
      <p:sp>
        <p:nvSpPr>
          <p:cNvPr id="15" name="Rectangle 14"/>
          <p:cNvSpPr/>
          <p:nvPr/>
        </p:nvSpPr>
        <p:spPr>
          <a:xfrm>
            <a:off x="3422377" y="2330885"/>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422377" y="3237024"/>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22377" y="5220385"/>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422377" y="4190064"/>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65947" y="2012070"/>
            <a:ext cx="1911723" cy="1200329"/>
          </a:xfrm>
          <a:prstGeom prst="rect">
            <a:avLst/>
          </a:prstGeom>
          <a:noFill/>
        </p:spPr>
        <p:txBody>
          <a:bodyPr wrap="square" rtlCol="0">
            <a:spAutoFit/>
          </a:bodyPr>
          <a:lstStyle/>
          <a:p>
            <a:r>
              <a:rPr lang="en-US" dirty="0"/>
              <a:t>Application server or dedicated cache client</a:t>
            </a:r>
          </a:p>
        </p:txBody>
      </p:sp>
      <p:cxnSp>
        <p:nvCxnSpPr>
          <p:cNvPr id="22" name="Straight Arrow Connector 21"/>
          <p:cNvCxnSpPr>
            <a:stCxn id="15" idx="3"/>
            <a:endCxn id="12" idx="1"/>
          </p:cNvCxnSpPr>
          <p:nvPr/>
        </p:nvCxnSpPr>
        <p:spPr>
          <a:xfrm>
            <a:off x="4739449" y="2674325"/>
            <a:ext cx="2407971" cy="134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3"/>
            <a:endCxn id="4" idx="1"/>
          </p:cNvCxnSpPr>
          <p:nvPr/>
        </p:nvCxnSpPr>
        <p:spPr>
          <a:xfrm>
            <a:off x="4739449" y="2674325"/>
            <a:ext cx="2407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5" idx="3"/>
            <a:endCxn id="13" idx="1"/>
          </p:cNvCxnSpPr>
          <p:nvPr/>
        </p:nvCxnSpPr>
        <p:spPr>
          <a:xfrm>
            <a:off x="4739449" y="2674325"/>
            <a:ext cx="2397596" cy="278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3"/>
            <a:endCxn id="12" idx="1"/>
          </p:cNvCxnSpPr>
          <p:nvPr/>
        </p:nvCxnSpPr>
        <p:spPr>
          <a:xfrm flipV="1">
            <a:off x="4739449" y="4015762"/>
            <a:ext cx="2407971" cy="517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8" idx="3"/>
            <a:endCxn id="13" idx="1"/>
          </p:cNvCxnSpPr>
          <p:nvPr/>
        </p:nvCxnSpPr>
        <p:spPr>
          <a:xfrm>
            <a:off x="4739449" y="4533504"/>
            <a:ext cx="2397596" cy="927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3"/>
            <a:endCxn id="4" idx="1"/>
          </p:cNvCxnSpPr>
          <p:nvPr/>
        </p:nvCxnSpPr>
        <p:spPr>
          <a:xfrm flipV="1">
            <a:off x="4739449" y="2674325"/>
            <a:ext cx="2407971" cy="906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3"/>
            <a:endCxn id="13" idx="1"/>
          </p:cNvCxnSpPr>
          <p:nvPr/>
        </p:nvCxnSpPr>
        <p:spPr>
          <a:xfrm>
            <a:off x="4739449" y="3580464"/>
            <a:ext cx="2397596" cy="1880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7" idx="3"/>
            <a:endCxn id="4" idx="1"/>
          </p:cNvCxnSpPr>
          <p:nvPr/>
        </p:nvCxnSpPr>
        <p:spPr>
          <a:xfrm flipV="1">
            <a:off x="4739449" y="2674325"/>
            <a:ext cx="2407971" cy="288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697122" y="2322805"/>
            <a:ext cx="212952" cy="6949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930836" y="3672322"/>
            <a:ext cx="233714" cy="68688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908643" y="2324773"/>
            <a:ext cx="229423" cy="6910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134322" y="2324773"/>
            <a:ext cx="233714" cy="69102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366971" y="2324773"/>
            <a:ext cx="233714" cy="69102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592284" y="2324773"/>
            <a:ext cx="233597" cy="69102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8825881" y="2324773"/>
            <a:ext cx="224248" cy="69102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8411491" y="3670250"/>
            <a:ext cx="233714" cy="6910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858937" y="5117110"/>
            <a:ext cx="233714" cy="69102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264841" y="5112966"/>
            <a:ext cx="233714" cy="69102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8709024" y="5112966"/>
            <a:ext cx="233714" cy="69102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43</a:t>
            </a:fld>
            <a:endParaRPr lang="en-US" dirty="0"/>
          </a:p>
        </p:txBody>
      </p:sp>
      <p:sp>
        <p:nvSpPr>
          <p:cNvPr id="36" name="Footer Placeholder 4"/>
          <p:cNvSpPr>
            <a:spLocks noGrp="1"/>
          </p:cNvSpPr>
          <p:nvPr>
            <p:ph type="ftr" sz="quarter" idx="11"/>
          </p:nvPr>
        </p:nvSpPr>
        <p:spPr>
          <a:xfrm>
            <a:off x="1565947" y="6126524"/>
            <a:ext cx="8310116" cy="695722"/>
          </a:xfrm>
        </p:spPr>
        <p:txBody>
          <a:bodyPr/>
          <a:lstStyle/>
          <a:p>
            <a:r>
              <a:rPr lang="en-US" sz="1100" dirty="0"/>
              <a:t>https://memcached.org/, </a:t>
            </a:r>
          </a:p>
          <a:p>
            <a:r>
              <a:rPr lang="en-US" sz="1100" dirty="0"/>
              <a:t>FITZPATRICK, B. Distributed caching with </a:t>
            </a:r>
            <a:r>
              <a:rPr lang="en-US" sz="1100" dirty="0" err="1"/>
              <a:t>memcached</a:t>
            </a:r>
            <a:r>
              <a:rPr lang="en-US" sz="1100" dirty="0"/>
              <a:t>. </a:t>
            </a:r>
          </a:p>
          <a:p>
            <a:r>
              <a:rPr lang="en-US" sz="1100" dirty="0"/>
              <a:t>Linux Journal 2004, 124 (Aug. 2004), 5.</a:t>
            </a:r>
          </a:p>
        </p:txBody>
      </p:sp>
    </p:spTree>
    <p:extLst>
      <p:ext uri="{BB962C8B-B14F-4D97-AF65-F5344CB8AC3E}">
        <p14:creationId xmlns:p14="http://schemas.microsoft.com/office/powerpoint/2010/main" val="2840582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Memcached</a:t>
            </a:r>
            <a:endParaRPr lang="en-US" dirty="0"/>
          </a:p>
        </p:txBody>
      </p:sp>
      <p:sp>
        <p:nvSpPr>
          <p:cNvPr id="5" name="Rectangle 4"/>
          <p:cNvSpPr/>
          <p:nvPr/>
        </p:nvSpPr>
        <p:spPr>
          <a:xfrm>
            <a:off x="7697122" y="2330885"/>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97122" y="3672322"/>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97122" y="5117110"/>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147420" y="2330885"/>
            <a:ext cx="549702" cy="68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1GB</a:t>
            </a:r>
          </a:p>
        </p:txBody>
      </p:sp>
      <p:sp>
        <p:nvSpPr>
          <p:cNvPr id="11" name="TextBox 10"/>
          <p:cNvSpPr txBox="1"/>
          <p:nvPr/>
        </p:nvSpPr>
        <p:spPr>
          <a:xfrm>
            <a:off x="7323589" y="1512269"/>
            <a:ext cx="1971413" cy="369332"/>
          </a:xfrm>
          <a:prstGeom prst="rect">
            <a:avLst/>
          </a:prstGeom>
          <a:noFill/>
        </p:spPr>
        <p:txBody>
          <a:bodyPr wrap="square" rtlCol="0">
            <a:spAutoFit/>
          </a:bodyPr>
          <a:lstStyle/>
          <a:p>
            <a:r>
              <a:rPr lang="en-US" dirty="0"/>
              <a:t>Caching servers</a:t>
            </a:r>
          </a:p>
        </p:txBody>
      </p:sp>
      <p:sp>
        <p:nvSpPr>
          <p:cNvPr id="12" name="Rectangle 11"/>
          <p:cNvSpPr/>
          <p:nvPr/>
        </p:nvSpPr>
        <p:spPr>
          <a:xfrm>
            <a:off x="7147420" y="3672322"/>
            <a:ext cx="549702" cy="68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1GB</a:t>
            </a:r>
          </a:p>
        </p:txBody>
      </p:sp>
      <p:sp>
        <p:nvSpPr>
          <p:cNvPr id="13" name="Rectangle 12"/>
          <p:cNvSpPr/>
          <p:nvPr/>
        </p:nvSpPr>
        <p:spPr>
          <a:xfrm>
            <a:off x="7137045" y="5117110"/>
            <a:ext cx="549702" cy="68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1GB</a:t>
            </a:r>
          </a:p>
        </p:txBody>
      </p:sp>
      <p:sp>
        <p:nvSpPr>
          <p:cNvPr id="14" name="Rectangle 13"/>
          <p:cNvSpPr/>
          <p:nvPr/>
        </p:nvSpPr>
        <p:spPr>
          <a:xfrm>
            <a:off x="7147420" y="2330886"/>
            <a:ext cx="549702" cy="3489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3GB</a:t>
            </a:r>
          </a:p>
        </p:txBody>
      </p:sp>
      <p:sp>
        <p:nvSpPr>
          <p:cNvPr id="15" name="Rectangle 14"/>
          <p:cNvSpPr/>
          <p:nvPr/>
        </p:nvSpPr>
        <p:spPr>
          <a:xfrm>
            <a:off x="3422377" y="2330885"/>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422377" y="3237024"/>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22377" y="5220385"/>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422377" y="4190064"/>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65947" y="2012070"/>
            <a:ext cx="1911723" cy="1200329"/>
          </a:xfrm>
          <a:prstGeom prst="rect">
            <a:avLst/>
          </a:prstGeom>
          <a:noFill/>
        </p:spPr>
        <p:txBody>
          <a:bodyPr wrap="square" rtlCol="0">
            <a:spAutoFit/>
          </a:bodyPr>
          <a:lstStyle/>
          <a:p>
            <a:r>
              <a:rPr lang="en-US" dirty="0"/>
              <a:t>Application server or dedicated cache client</a:t>
            </a:r>
          </a:p>
        </p:txBody>
      </p:sp>
      <p:cxnSp>
        <p:nvCxnSpPr>
          <p:cNvPr id="22" name="Straight Arrow Connector 21"/>
          <p:cNvCxnSpPr>
            <a:stCxn id="15" idx="3"/>
            <a:endCxn id="12" idx="1"/>
          </p:cNvCxnSpPr>
          <p:nvPr/>
        </p:nvCxnSpPr>
        <p:spPr>
          <a:xfrm>
            <a:off x="4739449" y="2674325"/>
            <a:ext cx="2407971" cy="134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3"/>
            <a:endCxn id="4" idx="1"/>
          </p:cNvCxnSpPr>
          <p:nvPr/>
        </p:nvCxnSpPr>
        <p:spPr>
          <a:xfrm>
            <a:off x="4739449" y="2674325"/>
            <a:ext cx="2407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5" idx="3"/>
            <a:endCxn id="13" idx="1"/>
          </p:cNvCxnSpPr>
          <p:nvPr/>
        </p:nvCxnSpPr>
        <p:spPr>
          <a:xfrm>
            <a:off x="4739449" y="2674325"/>
            <a:ext cx="2397596" cy="278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3"/>
            <a:endCxn id="12" idx="1"/>
          </p:cNvCxnSpPr>
          <p:nvPr/>
        </p:nvCxnSpPr>
        <p:spPr>
          <a:xfrm flipV="1">
            <a:off x="4739449" y="4015762"/>
            <a:ext cx="2407971" cy="517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8" idx="3"/>
            <a:endCxn id="13" idx="1"/>
          </p:cNvCxnSpPr>
          <p:nvPr/>
        </p:nvCxnSpPr>
        <p:spPr>
          <a:xfrm>
            <a:off x="4739449" y="4533504"/>
            <a:ext cx="2397596" cy="927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3"/>
            <a:endCxn id="4" idx="1"/>
          </p:cNvCxnSpPr>
          <p:nvPr/>
        </p:nvCxnSpPr>
        <p:spPr>
          <a:xfrm flipV="1">
            <a:off x="4739449" y="2674325"/>
            <a:ext cx="2407971" cy="906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3"/>
            <a:endCxn id="13" idx="1"/>
          </p:cNvCxnSpPr>
          <p:nvPr/>
        </p:nvCxnSpPr>
        <p:spPr>
          <a:xfrm>
            <a:off x="4739449" y="3580464"/>
            <a:ext cx="2397596" cy="1880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7" idx="3"/>
            <a:endCxn id="4" idx="1"/>
          </p:cNvCxnSpPr>
          <p:nvPr/>
        </p:nvCxnSpPr>
        <p:spPr>
          <a:xfrm flipV="1">
            <a:off x="4739449" y="2674325"/>
            <a:ext cx="2407971" cy="288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160988" y="2012070"/>
            <a:ext cx="299353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Each key is mapped to one caching server</a:t>
            </a:r>
          </a:p>
          <a:p>
            <a:pPr marL="285750" indent="-285750">
              <a:buFont typeface="Arial" panose="020B0604020202020204" pitchFamily="34" charset="0"/>
              <a:buChar char="•"/>
            </a:pPr>
            <a:r>
              <a:rPr lang="en-US" dirty="0"/>
              <a:t>Better memory utilization through hashing  </a:t>
            </a:r>
          </a:p>
          <a:p>
            <a:pPr marL="285750" indent="-285750">
              <a:buFont typeface="Arial" panose="020B0604020202020204" pitchFamily="34" charset="0"/>
              <a:buChar char="•"/>
            </a:pPr>
            <a:r>
              <a:rPr lang="en-US" dirty="0"/>
              <a:t>Clients know all servers</a:t>
            </a:r>
          </a:p>
          <a:p>
            <a:pPr marL="285750" indent="-285750">
              <a:buFont typeface="Arial" panose="020B0604020202020204" pitchFamily="34" charset="0"/>
              <a:buChar char="•"/>
            </a:pPr>
            <a:r>
              <a:rPr lang="en-US" dirty="0"/>
              <a:t>Servers don’t communicate with each other</a:t>
            </a:r>
          </a:p>
          <a:p>
            <a:pPr marL="285750" indent="-285750">
              <a:buFont typeface="Arial" panose="020B0604020202020204" pitchFamily="34" charset="0"/>
              <a:buChar char="•"/>
            </a:pPr>
            <a:r>
              <a:rPr lang="en-US" dirty="0"/>
              <a:t>Shared-nothing architecture</a:t>
            </a:r>
          </a:p>
          <a:p>
            <a:pPr marL="285750" indent="-285750">
              <a:buFont typeface="Arial" panose="020B0604020202020204" pitchFamily="34" charset="0"/>
              <a:buChar char="•"/>
            </a:pPr>
            <a:r>
              <a:rPr lang="en-US" dirty="0"/>
              <a:t>Easy to scale</a:t>
            </a:r>
          </a:p>
          <a:p>
            <a:pPr marL="285750" indent="-28575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44</a:t>
            </a:fld>
            <a:endParaRPr lang="en-US" dirty="0"/>
          </a:p>
        </p:txBody>
      </p:sp>
      <p:sp>
        <p:nvSpPr>
          <p:cNvPr id="27" name="Footer Placeholder 4"/>
          <p:cNvSpPr>
            <a:spLocks noGrp="1"/>
          </p:cNvSpPr>
          <p:nvPr>
            <p:ph type="ftr" sz="quarter" idx="11"/>
          </p:nvPr>
        </p:nvSpPr>
        <p:spPr>
          <a:xfrm>
            <a:off x="1565947" y="6126524"/>
            <a:ext cx="8310116" cy="695722"/>
          </a:xfrm>
        </p:spPr>
        <p:txBody>
          <a:bodyPr/>
          <a:lstStyle/>
          <a:p>
            <a:r>
              <a:rPr lang="en-US" sz="1100" dirty="0"/>
              <a:t>https://memcached.org/, </a:t>
            </a:r>
          </a:p>
          <a:p>
            <a:r>
              <a:rPr lang="en-US" sz="1100" dirty="0"/>
              <a:t>FITZPATRICK, B. Distributed caching with </a:t>
            </a:r>
            <a:r>
              <a:rPr lang="en-US" sz="1100" dirty="0" err="1"/>
              <a:t>memcached</a:t>
            </a:r>
            <a:r>
              <a:rPr lang="en-US" sz="1100" dirty="0"/>
              <a:t>. </a:t>
            </a:r>
          </a:p>
          <a:p>
            <a:r>
              <a:rPr lang="en-US" sz="1100" dirty="0"/>
              <a:t>Linux Journal 2004, 124 (Aug. 2004), 5.</a:t>
            </a:r>
          </a:p>
        </p:txBody>
      </p:sp>
    </p:spTree>
    <p:extLst>
      <p:ext uri="{BB962C8B-B14F-4D97-AF65-F5344CB8AC3E}">
        <p14:creationId xmlns:p14="http://schemas.microsoft.com/office/powerpoint/2010/main" val="322302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5">
                                            <p:txEl>
                                              <p:pRg st="0" end="0"/>
                                            </p:txEl>
                                          </p:spTgt>
                                        </p:tgtEl>
                                        <p:attrNameLst>
                                          <p:attrName>style.visibility</p:attrName>
                                        </p:attrNameLst>
                                      </p:cBhvr>
                                      <p:to>
                                        <p:strVal val="visible"/>
                                      </p:to>
                                    </p:set>
                                    <p:animEffect transition="in" filter="fade">
                                      <p:cBhvr>
                                        <p:cTn id="23" dur="500"/>
                                        <p:tgtEl>
                                          <p:spTgt spid="4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
                                            <p:txEl>
                                              <p:pRg st="1" end="1"/>
                                            </p:txEl>
                                          </p:spTgt>
                                        </p:tgtEl>
                                        <p:attrNameLst>
                                          <p:attrName>style.visibility</p:attrName>
                                        </p:attrNameLst>
                                      </p:cBhvr>
                                      <p:to>
                                        <p:strVal val="visible"/>
                                      </p:to>
                                    </p:set>
                                    <p:animEffect transition="in" filter="fade">
                                      <p:cBhvr>
                                        <p:cTn id="28" dur="500"/>
                                        <p:tgtEl>
                                          <p:spTgt spid="4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xEl>
                                              <p:pRg st="2" end="2"/>
                                            </p:txEl>
                                          </p:spTgt>
                                        </p:tgtEl>
                                        <p:attrNameLst>
                                          <p:attrName>style.visibility</p:attrName>
                                        </p:attrNameLst>
                                      </p:cBhvr>
                                      <p:to>
                                        <p:strVal val="visible"/>
                                      </p:to>
                                    </p:set>
                                    <p:animEffect transition="in" filter="fade">
                                      <p:cBhvr>
                                        <p:cTn id="33" dur="500"/>
                                        <p:tgtEl>
                                          <p:spTgt spid="4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5">
                                            <p:txEl>
                                              <p:pRg st="3" end="3"/>
                                            </p:txEl>
                                          </p:spTgt>
                                        </p:tgtEl>
                                        <p:attrNameLst>
                                          <p:attrName>style.visibility</p:attrName>
                                        </p:attrNameLst>
                                      </p:cBhvr>
                                      <p:to>
                                        <p:strVal val="visible"/>
                                      </p:to>
                                    </p:set>
                                    <p:animEffect transition="in" filter="fade">
                                      <p:cBhvr>
                                        <p:cTn id="38" dur="500"/>
                                        <p:tgtEl>
                                          <p:spTgt spid="4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5">
                                            <p:txEl>
                                              <p:pRg st="4" end="4"/>
                                            </p:txEl>
                                          </p:spTgt>
                                        </p:tgtEl>
                                        <p:attrNameLst>
                                          <p:attrName>style.visibility</p:attrName>
                                        </p:attrNameLst>
                                      </p:cBhvr>
                                      <p:to>
                                        <p:strVal val="visible"/>
                                      </p:to>
                                    </p:set>
                                    <p:animEffect transition="in" filter="fade">
                                      <p:cBhvr>
                                        <p:cTn id="43" dur="500"/>
                                        <p:tgtEl>
                                          <p:spTgt spid="45">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5">
                                            <p:txEl>
                                              <p:pRg st="5" end="5"/>
                                            </p:txEl>
                                          </p:spTgt>
                                        </p:tgtEl>
                                        <p:attrNameLst>
                                          <p:attrName>style.visibility</p:attrName>
                                        </p:attrNameLst>
                                      </p:cBhvr>
                                      <p:to>
                                        <p:strVal val="visible"/>
                                      </p:to>
                                    </p:set>
                                    <p:animEffect transition="in" filter="fade">
                                      <p:cBhvr>
                                        <p:cTn id="48" dur="500"/>
                                        <p:tgtEl>
                                          <p:spTgt spid="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LRU – Software Implementation</a:t>
            </a:r>
          </a:p>
        </p:txBody>
      </p:sp>
      <p:grpSp>
        <p:nvGrpSpPr>
          <p:cNvPr id="25" name="Group 24"/>
          <p:cNvGrpSpPr/>
          <p:nvPr/>
        </p:nvGrpSpPr>
        <p:grpSpPr>
          <a:xfrm>
            <a:off x="1696278" y="2146854"/>
            <a:ext cx="1311965" cy="768626"/>
            <a:chOff x="1696278" y="2146854"/>
            <a:chExt cx="1473116" cy="768626"/>
          </a:xfrm>
        </p:grpSpPr>
        <p:sp>
          <p:nvSpPr>
            <p:cNvPr id="26" name="Rectangle 25"/>
            <p:cNvSpPr/>
            <p:nvPr/>
          </p:nvSpPr>
          <p:spPr>
            <a:xfrm>
              <a:off x="2016455" y="2146854"/>
              <a:ext cx="1152939" cy="76862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008243" y="2146854"/>
            <a:ext cx="1311965" cy="768626"/>
            <a:chOff x="1696278" y="2146854"/>
            <a:chExt cx="1473116" cy="768626"/>
          </a:xfrm>
        </p:grpSpPr>
        <p:sp>
          <p:nvSpPr>
            <p:cNvPr id="30" name="Rectangle 29"/>
            <p:cNvSpPr/>
            <p:nvPr/>
          </p:nvSpPr>
          <p:spPr>
            <a:xfrm>
              <a:off x="2016455" y="2146854"/>
              <a:ext cx="1152939" cy="76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320207" y="2146854"/>
            <a:ext cx="1311965" cy="768626"/>
            <a:chOff x="1696278" y="2146854"/>
            <a:chExt cx="1473116" cy="768626"/>
          </a:xfrm>
        </p:grpSpPr>
        <p:sp>
          <p:nvSpPr>
            <p:cNvPr id="34" name="Rectangle 33"/>
            <p:cNvSpPr/>
            <p:nvPr/>
          </p:nvSpPr>
          <p:spPr>
            <a:xfrm>
              <a:off x="2016455" y="2146854"/>
              <a:ext cx="1152939" cy="76862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632172" y="2146854"/>
            <a:ext cx="1311965" cy="768626"/>
            <a:chOff x="1696278" y="2146854"/>
            <a:chExt cx="1473116" cy="768626"/>
          </a:xfrm>
        </p:grpSpPr>
        <p:sp>
          <p:nvSpPr>
            <p:cNvPr id="38" name="Rectangle 37"/>
            <p:cNvSpPr/>
            <p:nvPr/>
          </p:nvSpPr>
          <p:spPr>
            <a:xfrm>
              <a:off x="2016455" y="2146854"/>
              <a:ext cx="1152939" cy="76862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967672" y="2146854"/>
            <a:ext cx="1311965" cy="768626"/>
            <a:chOff x="1696278" y="2146854"/>
            <a:chExt cx="1473116" cy="768626"/>
          </a:xfrm>
        </p:grpSpPr>
        <p:sp>
          <p:nvSpPr>
            <p:cNvPr id="42" name="Rectangle 41"/>
            <p:cNvSpPr/>
            <p:nvPr/>
          </p:nvSpPr>
          <p:spPr>
            <a:xfrm>
              <a:off x="2016455" y="2146854"/>
              <a:ext cx="1152939" cy="7686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10184295" y="3051316"/>
            <a:ext cx="1086678" cy="3631108"/>
            <a:chOff x="10184295" y="3051316"/>
            <a:chExt cx="1086678" cy="3631108"/>
          </a:xfrm>
        </p:grpSpPr>
        <p:sp>
          <p:nvSpPr>
            <p:cNvPr id="45" name="Rectangle 44"/>
            <p:cNvSpPr/>
            <p:nvPr/>
          </p:nvSpPr>
          <p:spPr>
            <a:xfrm>
              <a:off x="10184295" y="3051316"/>
              <a:ext cx="1086678" cy="74212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184295" y="3766936"/>
              <a:ext cx="1086678" cy="74212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184295" y="4509060"/>
              <a:ext cx="1086678" cy="7421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184295" y="5940300"/>
              <a:ext cx="1086678" cy="74212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0184295" y="5224680"/>
              <a:ext cx="1086678" cy="74212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Connector: Elbow 52"/>
          <p:cNvCxnSpPr>
            <a:endCxn id="42" idx="0"/>
          </p:cNvCxnSpPr>
          <p:nvPr/>
        </p:nvCxnSpPr>
        <p:spPr>
          <a:xfrm>
            <a:off x="1696278" y="1749287"/>
            <a:ext cx="6069952" cy="3975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p:cNvCxnSpPr>
            <a:stCxn id="42" idx="2"/>
            <a:endCxn id="48" idx="1"/>
          </p:cNvCxnSpPr>
          <p:nvPr/>
        </p:nvCxnSpPr>
        <p:spPr>
          <a:xfrm rot="16200000" flipH="1">
            <a:off x="7277321" y="3404388"/>
            <a:ext cx="3395882" cy="2418065"/>
          </a:xfrm>
          <a:prstGeom prst="curvedConnector2">
            <a:avLst/>
          </a:prstGeom>
          <a:solidFill>
            <a:srgbClr val="FF0000"/>
          </a:solidFill>
          <a:ln>
            <a:solidFill>
              <a:srgbClr val="FF000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Curved 56"/>
          <p:cNvCxnSpPr>
            <a:stCxn id="38" idx="2"/>
            <a:endCxn id="49" idx="1"/>
          </p:cNvCxnSpPr>
          <p:nvPr/>
        </p:nvCxnSpPr>
        <p:spPr>
          <a:xfrm rot="16200000" flipH="1">
            <a:off x="6967381" y="2378828"/>
            <a:ext cx="2680262" cy="3753565"/>
          </a:xfrm>
          <a:prstGeom prst="curvedConnector2">
            <a:avLst/>
          </a:prstGeom>
          <a:solidFill>
            <a:srgbClr val="002060"/>
          </a:solidFill>
          <a:ln>
            <a:solidFill>
              <a:srgbClr val="00206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9" name="Connector: Curved 58"/>
          <p:cNvCxnSpPr>
            <a:stCxn id="47" idx="1"/>
            <a:endCxn id="26" idx="2"/>
          </p:cNvCxnSpPr>
          <p:nvPr/>
        </p:nvCxnSpPr>
        <p:spPr>
          <a:xfrm rot="10800000">
            <a:off x="2494837" y="2915480"/>
            <a:ext cx="7689459" cy="1964642"/>
          </a:xfrm>
          <a:prstGeom prst="curvedConnector2">
            <a:avLst/>
          </a:prstGeom>
          <a:solidFill>
            <a:srgbClr val="00B050"/>
          </a:solidFill>
          <a:ln>
            <a:solidFill>
              <a:srgbClr val="00B05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1" name="Connector: Curved 60"/>
          <p:cNvCxnSpPr>
            <a:stCxn id="34" idx="2"/>
            <a:endCxn id="46" idx="1"/>
          </p:cNvCxnSpPr>
          <p:nvPr/>
        </p:nvCxnSpPr>
        <p:spPr>
          <a:xfrm rot="16200000" flipH="1">
            <a:off x="7040271" y="993974"/>
            <a:ext cx="1222518" cy="5065530"/>
          </a:xfrm>
          <a:prstGeom prst="curvedConnector2">
            <a:avLst/>
          </a:prstGeom>
          <a:solidFill>
            <a:schemeClr val="tx1">
              <a:lumMod val="75000"/>
              <a:lumOff val="25000"/>
            </a:schemeClr>
          </a:solidFill>
          <a:ln>
            <a:solidFill>
              <a:schemeClr val="tx1">
                <a:lumMod val="75000"/>
                <a:lumOff val="25000"/>
              </a:schemeClr>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Curved 62"/>
          <p:cNvCxnSpPr>
            <a:stCxn id="45" idx="1"/>
            <a:endCxn id="30" idx="2"/>
          </p:cNvCxnSpPr>
          <p:nvPr/>
        </p:nvCxnSpPr>
        <p:spPr>
          <a:xfrm rot="10800000">
            <a:off x="3806801" y="2915480"/>
            <a:ext cx="6377494" cy="506898"/>
          </a:xfrm>
          <a:prstGeom prst="curvedConnector2">
            <a:avLst/>
          </a:prstGeom>
          <a:solidFill>
            <a:srgbClr val="0070C0"/>
          </a:solidFill>
          <a:ln>
            <a:solidFill>
              <a:srgbClr val="0070C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68" name="TextBox 67"/>
          <p:cNvSpPr txBox="1"/>
          <p:nvPr/>
        </p:nvSpPr>
        <p:spPr>
          <a:xfrm>
            <a:off x="9931376" y="2104516"/>
            <a:ext cx="1592516" cy="369332"/>
          </a:xfrm>
          <a:prstGeom prst="rect">
            <a:avLst/>
          </a:prstGeom>
          <a:noFill/>
        </p:spPr>
        <p:txBody>
          <a:bodyPr wrap="square" rtlCol="0">
            <a:spAutoFit/>
          </a:bodyPr>
          <a:lstStyle/>
          <a:p>
            <a:r>
              <a:rPr lang="en-US" dirty="0"/>
              <a:t>Hash Table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2107596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Memcached</a:t>
            </a:r>
            <a:endParaRPr lang="en-US" dirty="0"/>
          </a:p>
        </p:txBody>
      </p:sp>
      <p:sp>
        <p:nvSpPr>
          <p:cNvPr id="5" name="Rectangle 4"/>
          <p:cNvSpPr/>
          <p:nvPr/>
        </p:nvSpPr>
        <p:spPr>
          <a:xfrm>
            <a:off x="7697122" y="2330885"/>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97122" y="3672322"/>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97122" y="5117110"/>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147420" y="2330885"/>
            <a:ext cx="549702" cy="68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1GB</a:t>
            </a:r>
          </a:p>
        </p:txBody>
      </p:sp>
      <p:sp>
        <p:nvSpPr>
          <p:cNvPr id="11" name="TextBox 10"/>
          <p:cNvSpPr txBox="1"/>
          <p:nvPr/>
        </p:nvSpPr>
        <p:spPr>
          <a:xfrm>
            <a:off x="7323589" y="1512269"/>
            <a:ext cx="1971413" cy="369332"/>
          </a:xfrm>
          <a:prstGeom prst="rect">
            <a:avLst/>
          </a:prstGeom>
          <a:noFill/>
        </p:spPr>
        <p:txBody>
          <a:bodyPr wrap="square" rtlCol="0">
            <a:spAutoFit/>
          </a:bodyPr>
          <a:lstStyle/>
          <a:p>
            <a:r>
              <a:rPr lang="en-US" dirty="0"/>
              <a:t>Caching servers</a:t>
            </a:r>
          </a:p>
        </p:txBody>
      </p:sp>
      <p:sp>
        <p:nvSpPr>
          <p:cNvPr id="12" name="Rectangle 11"/>
          <p:cNvSpPr/>
          <p:nvPr/>
        </p:nvSpPr>
        <p:spPr>
          <a:xfrm>
            <a:off x="7147420" y="3672322"/>
            <a:ext cx="549702" cy="68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1GB</a:t>
            </a:r>
          </a:p>
        </p:txBody>
      </p:sp>
      <p:sp>
        <p:nvSpPr>
          <p:cNvPr id="13" name="Rectangle 12"/>
          <p:cNvSpPr/>
          <p:nvPr/>
        </p:nvSpPr>
        <p:spPr>
          <a:xfrm>
            <a:off x="7137045" y="5117110"/>
            <a:ext cx="549702" cy="68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1GB</a:t>
            </a:r>
          </a:p>
        </p:txBody>
      </p:sp>
      <p:sp>
        <p:nvSpPr>
          <p:cNvPr id="15" name="Rectangle 14"/>
          <p:cNvSpPr/>
          <p:nvPr/>
        </p:nvSpPr>
        <p:spPr>
          <a:xfrm>
            <a:off x="3422377" y="2330885"/>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422377" y="3237024"/>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22377" y="5220385"/>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422377" y="4190064"/>
            <a:ext cx="1317072" cy="686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65947" y="2012070"/>
            <a:ext cx="1911723" cy="1200329"/>
          </a:xfrm>
          <a:prstGeom prst="rect">
            <a:avLst/>
          </a:prstGeom>
          <a:noFill/>
        </p:spPr>
        <p:txBody>
          <a:bodyPr wrap="square" rtlCol="0">
            <a:spAutoFit/>
          </a:bodyPr>
          <a:lstStyle/>
          <a:p>
            <a:r>
              <a:rPr lang="en-US" dirty="0"/>
              <a:t>Application server or dedicated cache client</a:t>
            </a:r>
          </a:p>
        </p:txBody>
      </p:sp>
      <p:pic>
        <p:nvPicPr>
          <p:cNvPr id="9" name="Picture 8"/>
          <p:cNvPicPr>
            <a:picLocks noChangeAspect="1"/>
          </p:cNvPicPr>
          <p:nvPr/>
        </p:nvPicPr>
        <p:blipFill>
          <a:blip r:embed="rId2"/>
          <a:stretch>
            <a:fillRect/>
          </a:stretch>
        </p:blipFill>
        <p:spPr>
          <a:xfrm>
            <a:off x="7840111" y="2393026"/>
            <a:ext cx="1031094" cy="562597"/>
          </a:xfrm>
          <a:prstGeom prst="rect">
            <a:avLst/>
          </a:prstGeom>
        </p:spPr>
      </p:pic>
      <p:pic>
        <p:nvPicPr>
          <p:cNvPr id="66" name="Picture 65"/>
          <p:cNvPicPr>
            <a:picLocks noChangeAspect="1"/>
          </p:cNvPicPr>
          <p:nvPr/>
        </p:nvPicPr>
        <p:blipFill>
          <a:blip r:embed="rId2"/>
          <a:stretch>
            <a:fillRect/>
          </a:stretch>
        </p:blipFill>
        <p:spPr>
          <a:xfrm>
            <a:off x="7840111" y="3743680"/>
            <a:ext cx="1031094" cy="562597"/>
          </a:xfrm>
          <a:prstGeom prst="rect">
            <a:avLst/>
          </a:prstGeom>
        </p:spPr>
      </p:pic>
      <p:pic>
        <p:nvPicPr>
          <p:cNvPr id="67" name="Picture 66"/>
          <p:cNvPicPr>
            <a:picLocks noChangeAspect="1"/>
          </p:cNvPicPr>
          <p:nvPr/>
        </p:nvPicPr>
        <p:blipFill>
          <a:blip r:embed="rId2"/>
          <a:stretch>
            <a:fillRect/>
          </a:stretch>
        </p:blipFill>
        <p:spPr>
          <a:xfrm>
            <a:off x="7840111" y="5121362"/>
            <a:ext cx="1031094" cy="562597"/>
          </a:xfrm>
          <a:prstGeom prst="rect">
            <a:avLst/>
          </a:prstGeom>
        </p:spPr>
      </p:pic>
      <p:sp>
        <p:nvSpPr>
          <p:cNvPr id="19" name="TextBox 18"/>
          <p:cNvSpPr txBox="1"/>
          <p:nvPr/>
        </p:nvSpPr>
        <p:spPr>
          <a:xfrm>
            <a:off x="3501282" y="3405126"/>
            <a:ext cx="1159261" cy="338554"/>
          </a:xfrm>
          <a:prstGeom prst="rect">
            <a:avLst/>
          </a:prstGeom>
          <a:noFill/>
        </p:spPr>
        <p:txBody>
          <a:bodyPr wrap="square" rtlCol="0">
            <a:spAutoFit/>
          </a:bodyPr>
          <a:lstStyle/>
          <a:p>
            <a:r>
              <a:rPr lang="en-US" sz="1600" dirty="0"/>
              <a:t>Lookup(k)</a:t>
            </a:r>
          </a:p>
        </p:txBody>
      </p:sp>
      <p:sp>
        <p:nvSpPr>
          <p:cNvPr id="25" name="TextBox 24"/>
          <p:cNvSpPr txBox="1"/>
          <p:nvPr/>
        </p:nvSpPr>
        <p:spPr>
          <a:xfrm>
            <a:off x="4937784" y="2758795"/>
            <a:ext cx="1566441" cy="646331"/>
          </a:xfrm>
          <a:prstGeom prst="rect">
            <a:avLst/>
          </a:prstGeom>
          <a:noFill/>
        </p:spPr>
        <p:txBody>
          <a:bodyPr wrap="square" rtlCol="0">
            <a:spAutoFit/>
          </a:bodyPr>
          <a:lstStyle/>
          <a:p>
            <a:r>
              <a:rPr lang="en-US" dirty="0"/>
              <a:t>Hash(k) % server count</a:t>
            </a:r>
          </a:p>
        </p:txBody>
      </p:sp>
      <p:cxnSp>
        <p:nvCxnSpPr>
          <p:cNvPr id="69" name="Straight Arrow Connector 68"/>
          <p:cNvCxnSpPr>
            <a:stCxn id="19" idx="3"/>
            <a:endCxn id="25" idx="1"/>
          </p:cNvCxnSpPr>
          <p:nvPr/>
        </p:nvCxnSpPr>
        <p:spPr>
          <a:xfrm flipV="1">
            <a:off x="4660543" y="3081961"/>
            <a:ext cx="277241" cy="49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25" idx="3"/>
            <a:endCxn id="12" idx="1"/>
          </p:cNvCxnSpPr>
          <p:nvPr/>
        </p:nvCxnSpPr>
        <p:spPr>
          <a:xfrm>
            <a:off x="6504225" y="3081961"/>
            <a:ext cx="643195" cy="933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rot="3396171">
            <a:off x="6335517" y="3124091"/>
            <a:ext cx="1159261" cy="338554"/>
          </a:xfrm>
          <a:prstGeom prst="rect">
            <a:avLst/>
          </a:prstGeom>
          <a:noFill/>
        </p:spPr>
        <p:txBody>
          <a:bodyPr wrap="square" rtlCol="0">
            <a:spAutoFit/>
          </a:bodyPr>
          <a:lstStyle/>
          <a:p>
            <a:r>
              <a:rPr lang="en-US" sz="1600" dirty="0"/>
              <a:t>Lookup(k)</a:t>
            </a:r>
          </a:p>
        </p:txBody>
      </p:sp>
      <p:sp>
        <p:nvSpPr>
          <p:cNvPr id="79" name="TextBox 78"/>
          <p:cNvSpPr txBox="1"/>
          <p:nvPr/>
        </p:nvSpPr>
        <p:spPr>
          <a:xfrm>
            <a:off x="9525462" y="3672322"/>
            <a:ext cx="2461326" cy="1569660"/>
          </a:xfrm>
          <a:prstGeom prst="rect">
            <a:avLst/>
          </a:prstGeom>
          <a:noFill/>
        </p:spPr>
        <p:txBody>
          <a:bodyPr wrap="square" rtlCol="0">
            <a:spAutoFit/>
          </a:bodyPr>
          <a:lstStyle/>
          <a:p>
            <a:r>
              <a:rPr lang="en-US" sz="1600" dirty="0"/>
              <a:t>-Is k here?</a:t>
            </a:r>
          </a:p>
          <a:p>
            <a:r>
              <a:rPr lang="en-US" sz="1600" dirty="0"/>
              <a:t>-Yes</a:t>
            </a:r>
          </a:p>
          <a:p>
            <a:r>
              <a:rPr lang="en-US" sz="1600" dirty="0"/>
              <a:t>-Update LRU and return value</a:t>
            </a:r>
          </a:p>
          <a:p>
            <a:r>
              <a:rPr lang="en-US" sz="1600" dirty="0"/>
              <a:t>=No</a:t>
            </a:r>
          </a:p>
          <a:p>
            <a:r>
              <a:rPr lang="en-US" sz="1600" dirty="0"/>
              <a:t>=Return null</a:t>
            </a:r>
          </a:p>
        </p:txBody>
      </p:sp>
      <p:sp>
        <p:nvSpPr>
          <p:cNvPr id="80" name="Rectangle 79"/>
          <p:cNvSpPr/>
          <p:nvPr/>
        </p:nvSpPr>
        <p:spPr>
          <a:xfrm>
            <a:off x="8676562" y="3574403"/>
            <a:ext cx="266138" cy="9591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46</a:t>
            </a:fld>
            <a:endParaRPr lang="en-US" dirty="0"/>
          </a:p>
        </p:txBody>
      </p:sp>
      <p:sp>
        <p:nvSpPr>
          <p:cNvPr id="26" name="Footer Placeholder 4"/>
          <p:cNvSpPr>
            <a:spLocks noGrp="1"/>
          </p:cNvSpPr>
          <p:nvPr>
            <p:ph type="ftr" sz="quarter" idx="11"/>
          </p:nvPr>
        </p:nvSpPr>
        <p:spPr>
          <a:xfrm>
            <a:off x="1565947" y="6126524"/>
            <a:ext cx="8310116" cy="695722"/>
          </a:xfrm>
        </p:spPr>
        <p:txBody>
          <a:bodyPr/>
          <a:lstStyle/>
          <a:p>
            <a:r>
              <a:rPr lang="en-US" sz="1100" dirty="0"/>
              <a:t>https://memcached.org/, </a:t>
            </a:r>
          </a:p>
          <a:p>
            <a:r>
              <a:rPr lang="en-US" sz="1100" dirty="0"/>
              <a:t>FITZPATRICK, B. Distributed caching with </a:t>
            </a:r>
            <a:r>
              <a:rPr lang="en-US" sz="1100" dirty="0" err="1"/>
              <a:t>memcached</a:t>
            </a:r>
            <a:r>
              <a:rPr lang="en-US" sz="1100" dirty="0"/>
              <a:t>. </a:t>
            </a:r>
          </a:p>
          <a:p>
            <a:r>
              <a:rPr lang="en-US" sz="1100" dirty="0"/>
              <a:t>Linux Journal 2004, 124 (Aug. 2004), 5.</a:t>
            </a:r>
          </a:p>
        </p:txBody>
      </p:sp>
    </p:spTree>
    <p:extLst>
      <p:ext uri="{BB962C8B-B14F-4D97-AF65-F5344CB8AC3E}">
        <p14:creationId xmlns:p14="http://schemas.microsoft.com/office/powerpoint/2010/main" val="26517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fade">
                                      <p:cBhvr>
                                        <p:cTn id="29" dur="500"/>
                                        <p:tgtEl>
                                          <p:spTgt spid="8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9">
                                            <p:txEl>
                                              <p:pRg st="0" end="0"/>
                                            </p:txEl>
                                          </p:spTgt>
                                        </p:tgtEl>
                                        <p:attrNameLst>
                                          <p:attrName>style.visibility</p:attrName>
                                        </p:attrNameLst>
                                      </p:cBhvr>
                                      <p:to>
                                        <p:strVal val="visible"/>
                                      </p:to>
                                    </p:set>
                                    <p:animEffect transition="in" filter="fade">
                                      <p:cBhvr>
                                        <p:cTn id="34" dur="500"/>
                                        <p:tgtEl>
                                          <p:spTgt spid="7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9">
                                            <p:txEl>
                                              <p:pRg st="1" end="1"/>
                                            </p:txEl>
                                          </p:spTgt>
                                        </p:tgtEl>
                                        <p:attrNameLst>
                                          <p:attrName>style.visibility</p:attrName>
                                        </p:attrNameLst>
                                      </p:cBhvr>
                                      <p:to>
                                        <p:strVal val="visible"/>
                                      </p:to>
                                    </p:set>
                                    <p:animEffect transition="in" filter="fade">
                                      <p:cBhvr>
                                        <p:cTn id="39" dur="500"/>
                                        <p:tgtEl>
                                          <p:spTgt spid="79">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9">
                                            <p:txEl>
                                              <p:pRg st="2" end="2"/>
                                            </p:txEl>
                                          </p:spTgt>
                                        </p:tgtEl>
                                        <p:attrNameLst>
                                          <p:attrName>style.visibility</p:attrName>
                                        </p:attrNameLst>
                                      </p:cBhvr>
                                      <p:to>
                                        <p:strVal val="visible"/>
                                      </p:to>
                                    </p:set>
                                    <p:animEffect transition="in" filter="fade">
                                      <p:cBhvr>
                                        <p:cTn id="42" dur="500"/>
                                        <p:tgtEl>
                                          <p:spTgt spid="7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
                                            <p:txEl>
                                              <p:pRg st="3" end="3"/>
                                            </p:txEl>
                                          </p:spTgt>
                                        </p:tgtEl>
                                        <p:attrNameLst>
                                          <p:attrName>style.visibility</p:attrName>
                                        </p:attrNameLst>
                                      </p:cBhvr>
                                      <p:to>
                                        <p:strVal val="visible"/>
                                      </p:to>
                                    </p:set>
                                    <p:animEffect transition="in" filter="fade">
                                      <p:cBhvr>
                                        <p:cTn id="47" dur="500"/>
                                        <p:tgtEl>
                                          <p:spTgt spid="79">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79">
                                            <p:txEl>
                                              <p:pRg st="4" end="4"/>
                                            </p:txEl>
                                          </p:spTgt>
                                        </p:tgtEl>
                                        <p:attrNameLst>
                                          <p:attrName>style.visibility</p:attrName>
                                        </p:attrNameLst>
                                      </p:cBhvr>
                                      <p:to>
                                        <p:strVal val="visible"/>
                                      </p:to>
                                    </p:set>
                                    <p:animEffect transition="in" filter="fade">
                                      <p:cBhvr>
                                        <p:cTn id="50" dur="500"/>
                                        <p:tgtEl>
                                          <p:spTgt spid="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78" grpId="0"/>
      <p:bldP spid="79" grpId="0"/>
      <p:bldP spid="8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Consistent Hashing</a:t>
            </a:r>
          </a:p>
        </p:txBody>
      </p:sp>
      <p:sp>
        <p:nvSpPr>
          <p:cNvPr id="3" name="Content Placeholder 2"/>
          <p:cNvSpPr>
            <a:spLocks noGrp="1"/>
          </p:cNvSpPr>
          <p:nvPr>
            <p:ph idx="1"/>
          </p:nvPr>
        </p:nvSpPr>
        <p:spPr/>
        <p:txBody>
          <a:bodyPr/>
          <a:lstStyle/>
          <a:p>
            <a:r>
              <a:rPr lang="en-US" dirty="0"/>
              <a:t>When adding/removing a server</a:t>
            </a:r>
          </a:p>
          <a:p>
            <a:pPr lvl="1"/>
            <a:r>
              <a:rPr lang="en-US" dirty="0"/>
              <a:t>% function causes high key churn (remapping)</a:t>
            </a:r>
          </a:p>
          <a:p>
            <a:r>
              <a:rPr lang="en-US" dirty="0"/>
              <a:t>Consistent hashing</a:t>
            </a:r>
          </a:p>
          <a:p>
            <a:pPr lvl="1"/>
            <a:r>
              <a:rPr lang="en-US" dirty="0"/>
              <a:t>K/n keys are remapped</a:t>
            </a:r>
          </a:p>
          <a:p>
            <a:r>
              <a:rPr lang="en-US" dirty="0"/>
              <a:t>The churn problem</a:t>
            </a:r>
          </a:p>
          <a:p>
            <a:pPr lvl="1"/>
            <a:r>
              <a:rPr lang="en-US" dirty="0"/>
              <a:t>Assume keys 1,2,3,4,5,6,7,8,9,10,11,12</a:t>
            </a:r>
          </a:p>
          <a:p>
            <a:pPr lvl="1"/>
            <a:r>
              <a:rPr lang="en-US" dirty="0"/>
              <a:t>These keys are distributed into 4 servers 1,2,3,4</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47</a:t>
            </a:fld>
            <a:endParaRPr lang="en-US" dirty="0"/>
          </a:p>
        </p:txBody>
      </p:sp>
      <p:sp>
        <p:nvSpPr>
          <p:cNvPr id="5" name="Footer Placeholder 4"/>
          <p:cNvSpPr>
            <a:spLocks noGrp="1"/>
          </p:cNvSpPr>
          <p:nvPr>
            <p:ph type="ftr" sz="quarter" idx="11"/>
          </p:nvPr>
        </p:nvSpPr>
        <p:spPr>
          <a:xfrm>
            <a:off x="2589212" y="6135808"/>
            <a:ext cx="7619999" cy="365125"/>
          </a:xfrm>
        </p:spPr>
        <p:txBody>
          <a:bodyPr/>
          <a:lstStyle/>
          <a:p>
            <a:r>
              <a:rPr lang="en-US" dirty="0" err="1"/>
              <a:t>Karger</a:t>
            </a:r>
            <a:r>
              <a:rPr lang="en-US" dirty="0"/>
              <a:t>, David, et al. "Consistent hashing and random trees: Distributed caching protocols for relieving hot spots on the World Wide Web." </a:t>
            </a:r>
            <a:r>
              <a:rPr lang="en-US" i="1" dirty="0"/>
              <a:t>Proceedings of the twenty-ninth annual ACM symposium on Theory of computing</a:t>
            </a:r>
            <a:r>
              <a:rPr lang="en-US" dirty="0"/>
              <a:t>. ACM, 1997.</a:t>
            </a:r>
          </a:p>
          <a:p>
            <a:r>
              <a:rPr lang="en-US" dirty="0" err="1"/>
              <a:t>Karger</a:t>
            </a:r>
            <a:r>
              <a:rPr lang="en-US" dirty="0"/>
              <a:t>, David, et al. "Web caching with consistent hashing." Computer Networks 31.11 (1999): 1203-1213.</a:t>
            </a:r>
          </a:p>
        </p:txBody>
      </p:sp>
    </p:spTree>
    <p:extLst>
      <p:ext uri="{BB962C8B-B14F-4D97-AF65-F5344CB8AC3E}">
        <p14:creationId xmlns:p14="http://schemas.microsoft.com/office/powerpoint/2010/main" val="350337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Consistent Hashing</a:t>
            </a:r>
          </a:p>
        </p:txBody>
      </p:sp>
      <p:sp>
        <p:nvSpPr>
          <p:cNvPr id="6" name="Rectangle 5"/>
          <p:cNvSpPr/>
          <p:nvPr/>
        </p:nvSpPr>
        <p:spPr>
          <a:xfrm>
            <a:off x="9160778" y="1711354"/>
            <a:ext cx="1132514" cy="645952"/>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1,5,9</a:t>
            </a:r>
          </a:p>
        </p:txBody>
      </p:sp>
      <p:sp>
        <p:nvSpPr>
          <p:cNvPr id="7" name="Rectangle 6"/>
          <p:cNvSpPr/>
          <p:nvPr/>
        </p:nvSpPr>
        <p:spPr>
          <a:xfrm>
            <a:off x="9160778" y="2669268"/>
            <a:ext cx="1132514" cy="645952"/>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2,6,10</a:t>
            </a:r>
          </a:p>
        </p:txBody>
      </p:sp>
      <p:sp>
        <p:nvSpPr>
          <p:cNvPr id="8" name="Rectangle 7"/>
          <p:cNvSpPr/>
          <p:nvPr/>
        </p:nvSpPr>
        <p:spPr>
          <a:xfrm>
            <a:off x="9160778" y="3665006"/>
            <a:ext cx="1132514" cy="645952"/>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3,7,11</a:t>
            </a:r>
          </a:p>
        </p:txBody>
      </p:sp>
      <p:sp>
        <p:nvSpPr>
          <p:cNvPr id="9" name="Rectangle 8"/>
          <p:cNvSpPr/>
          <p:nvPr/>
        </p:nvSpPr>
        <p:spPr>
          <a:xfrm>
            <a:off x="9160778" y="4660744"/>
            <a:ext cx="1132514" cy="645952"/>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4,8,12</a:t>
            </a:r>
          </a:p>
        </p:txBody>
      </p:sp>
      <p:sp>
        <p:nvSpPr>
          <p:cNvPr id="10" name="TextBox 9"/>
          <p:cNvSpPr txBox="1"/>
          <p:nvPr/>
        </p:nvSpPr>
        <p:spPr>
          <a:xfrm>
            <a:off x="10689227" y="1761821"/>
            <a:ext cx="333907" cy="369332"/>
          </a:xfrm>
          <a:prstGeom prst="rect">
            <a:avLst/>
          </a:prstGeom>
          <a:noFill/>
        </p:spPr>
        <p:txBody>
          <a:bodyPr wrap="square" rtlCol="0">
            <a:spAutoFit/>
          </a:bodyPr>
          <a:lstStyle/>
          <a:p>
            <a:r>
              <a:rPr lang="en-US" dirty="0"/>
              <a:t>1</a:t>
            </a:r>
          </a:p>
        </p:txBody>
      </p:sp>
      <p:sp>
        <p:nvSpPr>
          <p:cNvPr id="11" name="TextBox 10"/>
          <p:cNvSpPr txBox="1"/>
          <p:nvPr/>
        </p:nvSpPr>
        <p:spPr>
          <a:xfrm>
            <a:off x="10689226" y="2807578"/>
            <a:ext cx="333907" cy="369332"/>
          </a:xfrm>
          <a:prstGeom prst="rect">
            <a:avLst/>
          </a:prstGeom>
          <a:noFill/>
        </p:spPr>
        <p:txBody>
          <a:bodyPr wrap="square" rtlCol="0">
            <a:spAutoFit/>
          </a:bodyPr>
          <a:lstStyle/>
          <a:p>
            <a:r>
              <a:rPr lang="en-US" dirty="0"/>
              <a:t>2</a:t>
            </a:r>
          </a:p>
        </p:txBody>
      </p:sp>
      <p:sp>
        <p:nvSpPr>
          <p:cNvPr id="12" name="TextBox 11"/>
          <p:cNvSpPr txBox="1"/>
          <p:nvPr/>
        </p:nvSpPr>
        <p:spPr>
          <a:xfrm>
            <a:off x="10689224" y="3751643"/>
            <a:ext cx="333907" cy="369332"/>
          </a:xfrm>
          <a:prstGeom prst="rect">
            <a:avLst/>
          </a:prstGeom>
          <a:noFill/>
        </p:spPr>
        <p:txBody>
          <a:bodyPr wrap="square" rtlCol="0">
            <a:spAutoFit/>
          </a:bodyPr>
          <a:lstStyle/>
          <a:p>
            <a:r>
              <a:rPr lang="en-US" dirty="0"/>
              <a:t>3</a:t>
            </a:r>
          </a:p>
        </p:txBody>
      </p:sp>
      <p:sp>
        <p:nvSpPr>
          <p:cNvPr id="13" name="TextBox 12"/>
          <p:cNvSpPr txBox="1"/>
          <p:nvPr/>
        </p:nvSpPr>
        <p:spPr>
          <a:xfrm>
            <a:off x="10689224" y="4797400"/>
            <a:ext cx="333907" cy="369332"/>
          </a:xfrm>
          <a:prstGeom prst="rect">
            <a:avLst/>
          </a:prstGeom>
          <a:noFill/>
        </p:spPr>
        <p:txBody>
          <a:bodyPr wrap="square" rtlCol="0">
            <a:spAutoFit/>
          </a:bodyPr>
          <a:lstStyle/>
          <a:p>
            <a:r>
              <a:rPr lang="en-US" dirty="0"/>
              <a:t>4</a:t>
            </a:r>
          </a:p>
        </p:txBody>
      </p:sp>
      <p:sp>
        <p:nvSpPr>
          <p:cNvPr id="14" name="Rectangle 13"/>
          <p:cNvSpPr/>
          <p:nvPr/>
        </p:nvSpPr>
        <p:spPr>
          <a:xfrm>
            <a:off x="4521667" y="3176910"/>
            <a:ext cx="1082180" cy="672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a:endCxn id="14" idx="1"/>
          </p:cNvCxnSpPr>
          <p:nvPr/>
        </p:nvCxnSpPr>
        <p:spPr>
          <a:xfrm>
            <a:off x="3791824" y="3506598"/>
            <a:ext cx="729843" cy="6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322040" y="3295674"/>
            <a:ext cx="411061" cy="369332"/>
          </a:xfrm>
          <a:prstGeom prst="rect">
            <a:avLst/>
          </a:prstGeom>
          <a:noFill/>
        </p:spPr>
        <p:txBody>
          <a:bodyPr wrap="square" rtlCol="0">
            <a:spAutoFit/>
          </a:bodyPr>
          <a:lstStyle/>
          <a:p>
            <a:r>
              <a:rPr lang="en-US" dirty="0"/>
              <a:t>5</a:t>
            </a:r>
          </a:p>
        </p:txBody>
      </p:sp>
      <p:cxnSp>
        <p:nvCxnSpPr>
          <p:cNvPr id="16" name="Straight Arrow Connector 15"/>
          <p:cNvCxnSpPr>
            <a:stCxn id="14" idx="3"/>
            <a:endCxn id="6" idx="1"/>
          </p:cNvCxnSpPr>
          <p:nvPr/>
        </p:nvCxnSpPr>
        <p:spPr>
          <a:xfrm flipV="1">
            <a:off x="5603847" y="2034330"/>
            <a:ext cx="3556931" cy="147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20295628">
            <a:off x="7041233" y="2319226"/>
            <a:ext cx="952505" cy="369332"/>
          </a:xfrm>
          <a:prstGeom prst="rect">
            <a:avLst/>
          </a:prstGeom>
          <a:noFill/>
        </p:spPr>
        <p:txBody>
          <a:bodyPr wrap="none" rtlCol="0">
            <a:spAutoFit/>
          </a:bodyPr>
          <a:lstStyle/>
          <a:p>
            <a:r>
              <a:rPr lang="en-US" dirty="0"/>
              <a:t>5%4 =1</a:t>
            </a:r>
          </a:p>
        </p:txBody>
      </p:sp>
      <p:sp>
        <p:nvSpPr>
          <p:cNvPr id="20" name="TextBox 19"/>
          <p:cNvSpPr txBox="1"/>
          <p:nvPr/>
        </p:nvSpPr>
        <p:spPr>
          <a:xfrm>
            <a:off x="3287861" y="3295674"/>
            <a:ext cx="493553" cy="369332"/>
          </a:xfrm>
          <a:prstGeom prst="rect">
            <a:avLst/>
          </a:prstGeom>
          <a:noFill/>
        </p:spPr>
        <p:txBody>
          <a:bodyPr wrap="square" rtlCol="0">
            <a:spAutoFit/>
          </a:bodyPr>
          <a:lstStyle/>
          <a:p>
            <a:r>
              <a:rPr lang="en-US" dirty="0"/>
              <a:t>11</a:t>
            </a:r>
          </a:p>
        </p:txBody>
      </p:sp>
      <p:cxnSp>
        <p:nvCxnSpPr>
          <p:cNvPr id="21" name="Straight Arrow Connector 20"/>
          <p:cNvCxnSpPr>
            <a:stCxn id="14" idx="3"/>
            <a:endCxn id="8" idx="1"/>
          </p:cNvCxnSpPr>
          <p:nvPr/>
        </p:nvCxnSpPr>
        <p:spPr>
          <a:xfrm>
            <a:off x="5603847" y="3513291"/>
            <a:ext cx="3556931" cy="474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474265">
            <a:off x="7104357" y="3431571"/>
            <a:ext cx="1134960" cy="369332"/>
          </a:xfrm>
          <a:prstGeom prst="rect">
            <a:avLst/>
          </a:prstGeom>
          <a:noFill/>
        </p:spPr>
        <p:txBody>
          <a:bodyPr wrap="square" rtlCol="0">
            <a:spAutoFit/>
          </a:bodyPr>
          <a:lstStyle/>
          <a:p>
            <a:r>
              <a:rPr lang="en-US" dirty="0"/>
              <a:t>11%4 =3</a:t>
            </a:r>
          </a:p>
        </p:txBody>
      </p:sp>
      <p:sp>
        <p:nvSpPr>
          <p:cNvPr id="28" name="Multiplication Sign 27"/>
          <p:cNvSpPr/>
          <p:nvPr/>
        </p:nvSpPr>
        <p:spPr>
          <a:xfrm>
            <a:off x="9264520" y="3499133"/>
            <a:ext cx="950614" cy="99573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454304" y="4600230"/>
            <a:ext cx="2779414" cy="923330"/>
          </a:xfrm>
          <a:prstGeom prst="rect">
            <a:avLst/>
          </a:prstGeom>
          <a:noFill/>
        </p:spPr>
        <p:txBody>
          <a:bodyPr wrap="square" rtlCol="0">
            <a:spAutoFit/>
          </a:bodyPr>
          <a:lstStyle/>
          <a:p>
            <a:r>
              <a:rPr lang="en-US" dirty="0"/>
              <a:t>What happens when number of server changes?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48</a:t>
            </a:fld>
            <a:endParaRPr lang="en-US" dirty="0"/>
          </a:p>
        </p:txBody>
      </p:sp>
      <p:sp>
        <p:nvSpPr>
          <p:cNvPr id="23" name="Footer Placeholder 4"/>
          <p:cNvSpPr>
            <a:spLocks noGrp="1"/>
          </p:cNvSpPr>
          <p:nvPr>
            <p:ph type="ftr" sz="quarter" idx="11"/>
          </p:nvPr>
        </p:nvSpPr>
        <p:spPr>
          <a:xfrm>
            <a:off x="2589212" y="6135808"/>
            <a:ext cx="7619999" cy="365125"/>
          </a:xfrm>
        </p:spPr>
        <p:txBody>
          <a:bodyPr/>
          <a:lstStyle/>
          <a:p>
            <a:r>
              <a:rPr lang="en-US" dirty="0" err="1"/>
              <a:t>Karger</a:t>
            </a:r>
            <a:r>
              <a:rPr lang="en-US" dirty="0"/>
              <a:t>, David, et al. "Consistent hashing and random trees: Distributed caching protocols for relieving hot spots on the World Wide Web." </a:t>
            </a:r>
            <a:r>
              <a:rPr lang="en-US" i="1" dirty="0"/>
              <a:t>Proceedings of the twenty-ninth annual ACM symposium on Theory of computing</a:t>
            </a:r>
            <a:r>
              <a:rPr lang="en-US" dirty="0"/>
              <a:t>. ACM, 1997.</a:t>
            </a:r>
          </a:p>
          <a:p>
            <a:r>
              <a:rPr lang="en-US" dirty="0" err="1"/>
              <a:t>Karger</a:t>
            </a:r>
            <a:r>
              <a:rPr lang="en-US" dirty="0"/>
              <a:t>, David, et al. "Web caching with consistent hashing." Computer Networks 31.11 (1999): 1203-1213.</a:t>
            </a:r>
          </a:p>
        </p:txBody>
      </p:sp>
    </p:spTree>
    <p:extLst>
      <p:ext uri="{BB962C8B-B14F-4D97-AF65-F5344CB8AC3E}">
        <p14:creationId xmlns:p14="http://schemas.microsoft.com/office/powerpoint/2010/main" val="65302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1"/>
                                        </p:tgtEl>
                                      </p:cBhvr>
                                    </p:animEffect>
                                    <p:set>
                                      <p:cBhvr>
                                        <p:cTn id="50" dur="1" fill="hold">
                                          <p:stCondLst>
                                            <p:cond delay="499"/>
                                          </p:stCondLst>
                                        </p:cTn>
                                        <p:tgtEl>
                                          <p:spTgt spid="2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2"/>
                                        </p:tgtEl>
                                      </p:cBhvr>
                                    </p:animEffect>
                                    <p:set>
                                      <p:cBhvr>
                                        <p:cTn id="53" dur="1" fill="hold">
                                          <p:stCondLst>
                                            <p:cond delay="499"/>
                                          </p:stCondLst>
                                        </p:cTn>
                                        <p:tgtEl>
                                          <p:spTgt spid="2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9" grpId="0"/>
      <p:bldP spid="19" grpId="1"/>
      <p:bldP spid="20" grpId="0"/>
      <p:bldP spid="20" grpId="1"/>
      <p:bldP spid="22" grpId="0"/>
      <p:bldP spid="22" grpId="1"/>
      <p:bldP spid="28" grpId="0" animBg="1"/>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Consistent Hashing</a:t>
            </a:r>
          </a:p>
        </p:txBody>
      </p:sp>
      <p:sp>
        <p:nvSpPr>
          <p:cNvPr id="6" name="Rectangle 5"/>
          <p:cNvSpPr/>
          <p:nvPr/>
        </p:nvSpPr>
        <p:spPr>
          <a:xfrm>
            <a:off x="7775598" y="1865343"/>
            <a:ext cx="1513258" cy="601118"/>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1,4,7,10</a:t>
            </a:r>
          </a:p>
        </p:txBody>
      </p:sp>
      <p:sp>
        <p:nvSpPr>
          <p:cNvPr id="7" name="Rectangle 6"/>
          <p:cNvSpPr/>
          <p:nvPr/>
        </p:nvSpPr>
        <p:spPr>
          <a:xfrm>
            <a:off x="7775598" y="2862200"/>
            <a:ext cx="1513258" cy="645952"/>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2,5,8,11</a:t>
            </a:r>
          </a:p>
        </p:txBody>
      </p:sp>
      <p:sp>
        <p:nvSpPr>
          <p:cNvPr id="9" name="Rectangle 8"/>
          <p:cNvSpPr/>
          <p:nvPr/>
        </p:nvSpPr>
        <p:spPr>
          <a:xfrm>
            <a:off x="7775598" y="3986786"/>
            <a:ext cx="1513258" cy="645952"/>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3,6,9,12</a:t>
            </a:r>
          </a:p>
        </p:txBody>
      </p:sp>
      <p:sp>
        <p:nvSpPr>
          <p:cNvPr id="23" name="Rectangle 22"/>
          <p:cNvSpPr/>
          <p:nvPr/>
        </p:nvSpPr>
        <p:spPr>
          <a:xfrm>
            <a:off x="3520602" y="1675389"/>
            <a:ext cx="1132514" cy="645952"/>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1,5,9</a:t>
            </a:r>
          </a:p>
        </p:txBody>
      </p:sp>
      <p:sp>
        <p:nvSpPr>
          <p:cNvPr id="24" name="Rectangle 23"/>
          <p:cNvSpPr/>
          <p:nvPr/>
        </p:nvSpPr>
        <p:spPr>
          <a:xfrm>
            <a:off x="3520602" y="2633303"/>
            <a:ext cx="1132514" cy="645952"/>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2,6,10</a:t>
            </a:r>
          </a:p>
        </p:txBody>
      </p:sp>
      <p:sp>
        <p:nvSpPr>
          <p:cNvPr id="25" name="Rectangle 24"/>
          <p:cNvSpPr/>
          <p:nvPr/>
        </p:nvSpPr>
        <p:spPr>
          <a:xfrm>
            <a:off x="3520602" y="3629041"/>
            <a:ext cx="1132514" cy="645952"/>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3,7,11</a:t>
            </a:r>
          </a:p>
        </p:txBody>
      </p:sp>
      <p:sp>
        <p:nvSpPr>
          <p:cNvPr id="26" name="Rectangle 25"/>
          <p:cNvSpPr/>
          <p:nvPr/>
        </p:nvSpPr>
        <p:spPr>
          <a:xfrm>
            <a:off x="3520602" y="4624779"/>
            <a:ext cx="1132514" cy="645952"/>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4,8,12</a:t>
            </a:r>
          </a:p>
        </p:txBody>
      </p:sp>
      <p:sp>
        <p:nvSpPr>
          <p:cNvPr id="3" name="Arrow: Right 2"/>
          <p:cNvSpPr/>
          <p:nvPr/>
        </p:nvSpPr>
        <p:spPr>
          <a:xfrm>
            <a:off x="5341545" y="3463168"/>
            <a:ext cx="1937441" cy="488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931651" y="2011506"/>
            <a:ext cx="2145672" cy="923330"/>
          </a:xfrm>
          <a:prstGeom prst="rect">
            <a:avLst/>
          </a:prstGeom>
          <a:noFill/>
        </p:spPr>
        <p:txBody>
          <a:bodyPr wrap="square" rtlCol="0">
            <a:spAutoFit/>
          </a:bodyPr>
          <a:lstStyle/>
          <a:p>
            <a:r>
              <a:rPr lang="en-US" dirty="0"/>
              <a:t>Keys 3,4,5,6,7,8,9,10,11</a:t>
            </a:r>
          </a:p>
          <a:p>
            <a:r>
              <a:rPr lang="en-US" dirty="0"/>
              <a:t>are remapped</a:t>
            </a:r>
          </a:p>
        </p:txBody>
      </p:sp>
      <p:sp>
        <p:nvSpPr>
          <p:cNvPr id="18" name="TextBox 17"/>
          <p:cNvSpPr txBox="1"/>
          <p:nvPr/>
        </p:nvSpPr>
        <p:spPr>
          <a:xfrm>
            <a:off x="9370337" y="1865343"/>
            <a:ext cx="362138" cy="369332"/>
          </a:xfrm>
          <a:prstGeom prst="rect">
            <a:avLst/>
          </a:prstGeom>
          <a:noFill/>
        </p:spPr>
        <p:txBody>
          <a:bodyPr wrap="square" rtlCol="0">
            <a:spAutoFit/>
          </a:bodyPr>
          <a:lstStyle/>
          <a:p>
            <a:r>
              <a:rPr lang="en-US" dirty="0"/>
              <a:t>1</a:t>
            </a:r>
          </a:p>
        </p:txBody>
      </p:sp>
      <p:sp>
        <p:nvSpPr>
          <p:cNvPr id="30" name="TextBox 29"/>
          <p:cNvSpPr txBox="1"/>
          <p:nvPr/>
        </p:nvSpPr>
        <p:spPr>
          <a:xfrm>
            <a:off x="9370337" y="2956279"/>
            <a:ext cx="362138" cy="369332"/>
          </a:xfrm>
          <a:prstGeom prst="rect">
            <a:avLst/>
          </a:prstGeom>
          <a:noFill/>
        </p:spPr>
        <p:txBody>
          <a:bodyPr wrap="square" rtlCol="0">
            <a:spAutoFit/>
          </a:bodyPr>
          <a:lstStyle/>
          <a:p>
            <a:r>
              <a:rPr lang="en-US" dirty="0"/>
              <a:t>2</a:t>
            </a:r>
          </a:p>
        </p:txBody>
      </p:sp>
      <p:sp>
        <p:nvSpPr>
          <p:cNvPr id="31" name="TextBox 30"/>
          <p:cNvSpPr txBox="1"/>
          <p:nvPr/>
        </p:nvSpPr>
        <p:spPr>
          <a:xfrm>
            <a:off x="9387116" y="4153534"/>
            <a:ext cx="362138" cy="369332"/>
          </a:xfrm>
          <a:prstGeom prst="rect">
            <a:avLst/>
          </a:prstGeom>
          <a:noFill/>
        </p:spPr>
        <p:txBody>
          <a:bodyPr wrap="square" rtlCol="0">
            <a:spAutoFit/>
          </a:bodyPr>
          <a:lstStyle/>
          <a:p>
            <a:r>
              <a:rPr lang="en-US" dirty="0"/>
              <a:t>4</a:t>
            </a:r>
          </a:p>
        </p:txBody>
      </p:sp>
      <p:sp>
        <p:nvSpPr>
          <p:cNvPr id="32" name="TextBox 31"/>
          <p:cNvSpPr txBox="1"/>
          <p:nvPr/>
        </p:nvSpPr>
        <p:spPr>
          <a:xfrm>
            <a:off x="3076983" y="1798207"/>
            <a:ext cx="362138" cy="369332"/>
          </a:xfrm>
          <a:prstGeom prst="rect">
            <a:avLst/>
          </a:prstGeom>
          <a:noFill/>
        </p:spPr>
        <p:txBody>
          <a:bodyPr wrap="square" rtlCol="0">
            <a:spAutoFit/>
          </a:bodyPr>
          <a:lstStyle/>
          <a:p>
            <a:r>
              <a:rPr lang="en-US" dirty="0"/>
              <a:t>1</a:t>
            </a:r>
          </a:p>
        </p:txBody>
      </p:sp>
      <p:sp>
        <p:nvSpPr>
          <p:cNvPr id="34" name="TextBox 33"/>
          <p:cNvSpPr txBox="1"/>
          <p:nvPr/>
        </p:nvSpPr>
        <p:spPr>
          <a:xfrm>
            <a:off x="3076983" y="2831297"/>
            <a:ext cx="362138" cy="369332"/>
          </a:xfrm>
          <a:prstGeom prst="rect">
            <a:avLst/>
          </a:prstGeom>
          <a:noFill/>
        </p:spPr>
        <p:txBody>
          <a:bodyPr wrap="square" rtlCol="0">
            <a:spAutoFit/>
          </a:bodyPr>
          <a:lstStyle/>
          <a:p>
            <a:r>
              <a:rPr lang="en-US" dirty="0"/>
              <a:t>2</a:t>
            </a:r>
          </a:p>
        </p:txBody>
      </p:sp>
      <p:sp>
        <p:nvSpPr>
          <p:cNvPr id="35" name="TextBox 34"/>
          <p:cNvSpPr txBox="1"/>
          <p:nvPr/>
        </p:nvSpPr>
        <p:spPr>
          <a:xfrm>
            <a:off x="3091227" y="3719459"/>
            <a:ext cx="362138" cy="369332"/>
          </a:xfrm>
          <a:prstGeom prst="rect">
            <a:avLst/>
          </a:prstGeom>
          <a:noFill/>
        </p:spPr>
        <p:txBody>
          <a:bodyPr wrap="square" rtlCol="0">
            <a:spAutoFit/>
          </a:bodyPr>
          <a:lstStyle/>
          <a:p>
            <a:r>
              <a:rPr lang="en-US" dirty="0"/>
              <a:t>3</a:t>
            </a:r>
          </a:p>
        </p:txBody>
      </p:sp>
      <p:sp>
        <p:nvSpPr>
          <p:cNvPr id="27" name="Multiplication Sign 26"/>
          <p:cNvSpPr/>
          <p:nvPr/>
        </p:nvSpPr>
        <p:spPr>
          <a:xfrm>
            <a:off x="3023990" y="3463168"/>
            <a:ext cx="950614" cy="99573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076983" y="4797276"/>
            <a:ext cx="362138" cy="369332"/>
          </a:xfrm>
          <a:prstGeom prst="rect">
            <a:avLst/>
          </a:prstGeom>
          <a:noFill/>
        </p:spPr>
        <p:txBody>
          <a:bodyPr wrap="square" rtlCol="0">
            <a:spAutoFit/>
          </a:bodyPr>
          <a:lstStyle/>
          <a:p>
            <a:r>
              <a:rPr lang="en-US" dirty="0"/>
              <a:t>4</a:t>
            </a:r>
          </a:p>
        </p:txBody>
      </p:sp>
      <p:sp>
        <p:nvSpPr>
          <p:cNvPr id="37" name="TextBox 36"/>
          <p:cNvSpPr txBox="1"/>
          <p:nvPr/>
        </p:nvSpPr>
        <p:spPr>
          <a:xfrm>
            <a:off x="10040293" y="3463168"/>
            <a:ext cx="2037030" cy="1477328"/>
          </a:xfrm>
          <a:prstGeom prst="rect">
            <a:avLst/>
          </a:prstGeom>
          <a:noFill/>
        </p:spPr>
        <p:txBody>
          <a:bodyPr wrap="square" rtlCol="0">
            <a:spAutoFit/>
          </a:bodyPr>
          <a:lstStyle/>
          <a:p>
            <a:r>
              <a:rPr lang="en-US" dirty="0"/>
              <a:t>Keys</a:t>
            </a:r>
          </a:p>
          <a:p>
            <a:r>
              <a:rPr lang="en-US" dirty="0"/>
              <a:t>4,5,6,8,9,10 are remapped even if their machines are up</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49</a:t>
            </a:fld>
            <a:endParaRPr lang="en-US" dirty="0"/>
          </a:p>
        </p:txBody>
      </p:sp>
      <p:sp>
        <p:nvSpPr>
          <p:cNvPr id="22" name="Footer Placeholder 4"/>
          <p:cNvSpPr>
            <a:spLocks noGrp="1"/>
          </p:cNvSpPr>
          <p:nvPr>
            <p:ph type="ftr" sz="quarter" idx="11"/>
          </p:nvPr>
        </p:nvSpPr>
        <p:spPr>
          <a:xfrm>
            <a:off x="2589212" y="6135808"/>
            <a:ext cx="7619999" cy="365125"/>
          </a:xfrm>
        </p:spPr>
        <p:txBody>
          <a:bodyPr/>
          <a:lstStyle/>
          <a:p>
            <a:r>
              <a:rPr lang="en-US" dirty="0" err="1"/>
              <a:t>Karger</a:t>
            </a:r>
            <a:r>
              <a:rPr lang="en-US" dirty="0"/>
              <a:t>, David, et al. "Consistent hashing and random trees: Distributed caching protocols for relieving hot spots on the World Wide Web." </a:t>
            </a:r>
            <a:r>
              <a:rPr lang="en-US" i="1" dirty="0"/>
              <a:t>Proceedings of the twenty-ninth annual ACM symposium on Theory of computing</a:t>
            </a:r>
            <a:r>
              <a:rPr lang="en-US" dirty="0"/>
              <a:t>. ACM, 1997.</a:t>
            </a:r>
          </a:p>
          <a:p>
            <a:r>
              <a:rPr lang="en-US" dirty="0" err="1"/>
              <a:t>Karger</a:t>
            </a:r>
            <a:r>
              <a:rPr lang="en-US" dirty="0"/>
              <a:t>, David, et al. "Web caching with consistent hashing." Computer Networks 31.11 (1999): 1203-1213.</a:t>
            </a:r>
          </a:p>
        </p:txBody>
      </p:sp>
    </p:spTree>
    <p:extLst>
      <p:ext uri="{BB962C8B-B14F-4D97-AF65-F5344CB8AC3E}">
        <p14:creationId xmlns:p14="http://schemas.microsoft.com/office/powerpoint/2010/main" val="194549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3" grpId="0" animBg="1"/>
      <p:bldP spid="17" grpId="0"/>
      <p:bldP spid="18" grpId="0"/>
      <p:bldP spid="30" grpId="0"/>
      <p:bldP spid="31" grpId="0"/>
      <p:bldP spid="27"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old problem of Caching</a:t>
            </a:r>
          </a:p>
        </p:txBody>
      </p:sp>
      <p:sp>
        <p:nvSpPr>
          <p:cNvPr id="12" name="TextBox 11"/>
          <p:cNvSpPr txBox="1"/>
          <p:nvPr/>
        </p:nvSpPr>
        <p:spPr>
          <a:xfrm>
            <a:off x="3179429" y="1828056"/>
            <a:ext cx="4957892" cy="523220"/>
          </a:xfrm>
          <a:prstGeom prst="rect">
            <a:avLst/>
          </a:prstGeom>
          <a:noFill/>
        </p:spPr>
        <p:txBody>
          <a:bodyPr wrap="square" rtlCol="0">
            <a:spAutoFit/>
          </a:bodyPr>
          <a:lstStyle/>
          <a:p>
            <a:r>
              <a:rPr lang="en-US" sz="2800" dirty="0"/>
              <a:t>T</a:t>
            </a:r>
            <a:r>
              <a:rPr lang="en-US" sz="2800" baseline="-25000" dirty="0"/>
              <a:t>a</a:t>
            </a:r>
            <a:r>
              <a:rPr lang="en-US" sz="2800" dirty="0"/>
              <a:t>= T</a:t>
            </a:r>
            <a:r>
              <a:rPr lang="en-US" sz="2800" baseline="-25000" dirty="0"/>
              <a:t>h</a:t>
            </a:r>
            <a:r>
              <a:rPr lang="en-US" sz="2800" dirty="0"/>
              <a:t>          +        m x T</a:t>
            </a:r>
            <a:r>
              <a:rPr lang="en-US" sz="2800" baseline="-25000" dirty="0"/>
              <a:t>m</a:t>
            </a:r>
            <a:r>
              <a:rPr lang="en-US" sz="2800" dirty="0"/>
              <a:t> </a:t>
            </a:r>
          </a:p>
        </p:txBody>
      </p:sp>
      <p:sp>
        <p:nvSpPr>
          <p:cNvPr id="13" name="TextBox 12"/>
          <p:cNvSpPr txBox="1"/>
          <p:nvPr/>
        </p:nvSpPr>
        <p:spPr>
          <a:xfrm>
            <a:off x="8216152" y="2786918"/>
            <a:ext cx="3792071" cy="1477328"/>
          </a:xfrm>
          <a:prstGeom prst="rect">
            <a:avLst/>
          </a:prstGeom>
          <a:noFill/>
        </p:spPr>
        <p:txBody>
          <a:bodyPr wrap="square" rtlCol="0">
            <a:spAutoFit/>
          </a:bodyPr>
          <a:lstStyle/>
          <a:p>
            <a:r>
              <a:rPr lang="en-US" dirty="0"/>
              <a:t>T</a:t>
            </a:r>
            <a:r>
              <a:rPr lang="en-US" baseline="-25000" dirty="0"/>
              <a:t>a</a:t>
            </a:r>
            <a:r>
              <a:rPr lang="en-US" dirty="0"/>
              <a:t>: average access time</a:t>
            </a:r>
          </a:p>
          <a:p>
            <a:r>
              <a:rPr lang="en-US" dirty="0"/>
              <a:t>T</a:t>
            </a:r>
            <a:r>
              <a:rPr lang="en-US" baseline="-25000" dirty="0"/>
              <a:t>h</a:t>
            </a:r>
            <a:r>
              <a:rPr lang="en-US" dirty="0"/>
              <a:t>: access time in case of a hit</a:t>
            </a:r>
          </a:p>
          <a:p>
            <a:r>
              <a:rPr lang="en-US" dirty="0"/>
              <a:t>m: miss ration (1- hit ratio)</a:t>
            </a:r>
          </a:p>
          <a:p>
            <a:r>
              <a:rPr lang="en-US" dirty="0"/>
              <a:t>T</a:t>
            </a:r>
            <a:r>
              <a:rPr lang="en-US" baseline="-25000" dirty="0"/>
              <a:t>m</a:t>
            </a:r>
            <a:r>
              <a:rPr lang="en-US" dirty="0"/>
              <a:t>: access time in case of a miss</a:t>
            </a:r>
          </a:p>
          <a:p>
            <a:r>
              <a:rPr lang="en-US" dirty="0"/>
              <a:t>T</a:t>
            </a:r>
            <a:r>
              <a:rPr lang="en-US" baseline="-25000" dirty="0"/>
              <a:t>m </a:t>
            </a:r>
            <a:r>
              <a:rPr lang="en-US" dirty="0"/>
              <a:t>&gt;&gt;&gt;&gt; T</a:t>
            </a:r>
            <a:r>
              <a:rPr lang="en-US" baseline="-25000" dirty="0"/>
              <a:t>h</a:t>
            </a:r>
            <a:endParaRPr lang="en-US" dirty="0"/>
          </a:p>
        </p:txBody>
      </p:sp>
      <p:cxnSp>
        <p:nvCxnSpPr>
          <p:cNvPr id="22" name="Straight Arrow Connector 21"/>
          <p:cNvCxnSpPr/>
          <p:nvPr/>
        </p:nvCxnSpPr>
        <p:spPr>
          <a:xfrm>
            <a:off x="4114800" y="2345959"/>
            <a:ext cx="631271" cy="762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500090" y="2329125"/>
            <a:ext cx="783265" cy="779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50068" y="3163739"/>
            <a:ext cx="430774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a:t>
            </a:r>
            <a:r>
              <a:rPr lang="en-US" baseline="-25000" dirty="0"/>
              <a:t>h</a:t>
            </a:r>
            <a:r>
              <a:rPr lang="en-US" dirty="0"/>
              <a:t> and m are always in contention</a:t>
            </a:r>
          </a:p>
          <a:p>
            <a:pPr marL="285750" indent="-285750">
              <a:buFont typeface="Arial" panose="020B0604020202020204" pitchFamily="34" charset="0"/>
              <a:buChar char="•"/>
            </a:pPr>
            <a:r>
              <a:rPr lang="en-US" dirty="0"/>
              <a:t>Good caching strategy:</a:t>
            </a:r>
          </a:p>
          <a:p>
            <a:pPr marL="742950" lvl="1" indent="-285750">
              <a:buFont typeface="Arial" panose="020B0604020202020204" pitchFamily="34" charset="0"/>
              <a:buChar char="•"/>
            </a:pPr>
            <a:r>
              <a:rPr lang="en-US" dirty="0"/>
              <a:t>lowers m</a:t>
            </a:r>
          </a:p>
          <a:p>
            <a:pPr marL="742950" lvl="1" indent="-285750">
              <a:buFont typeface="Arial" panose="020B0604020202020204" pitchFamily="34" charset="0"/>
              <a:buChar char="•"/>
            </a:pPr>
            <a:r>
              <a:rPr lang="en-US" dirty="0"/>
              <a:t>requires more tracking</a:t>
            </a:r>
          </a:p>
          <a:p>
            <a:pPr marL="742950" lvl="1" indent="-285750">
              <a:buFont typeface="Arial" panose="020B0604020202020204" pitchFamily="34" charset="0"/>
              <a:buChar char="•"/>
            </a:pPr>
            <a:r>
              <a:rPr lang="en-US" dirty="0"/>
              <a:t>Increases T</a:t>
            </a:r>
            <a:r>
              <a:rPr lang="en-US" baseline="-25000" dirty="0"/>
              <a:t>h</a:t>
            </a:r>
          </a:p>
          <a:p>
            <a:pPr marL="285750" indent="-285750">
              <a:buFont typeface="Arial" panose="020B0604020202020204" pitchFamily="34" charset="0"/>
              <a:buChar char="•"/>
            </a:pPr>
            <a:r>
              <a:rPr lang="en-US" dirty="0"/>
              <a:t>Less tracking:</a:t>
            </a:r>
          </a:p>
          <a:p>
            <a:pPr marL="742950" lvl="1" indent="-285750">
              <a:buFont typeface="Arial" panose="020B0604020202020204" pitchFamily="34" charset="0"/>
              <a:buChar char="•"/>
            </a:pPr>
            <a:r>
              <a:rPr lang="en-US" dirty="0"/>
              <a:t>Lower T</a:t>
            </a:r>
            <a:r>
              <a:rPr lang="en-US" baseline="-25000" dirty="0"/>
              <a:t>h</a:t>
            </a:r>
            <a:endParaRPr lang="en-US" dirty="0"/>
          </a:p>
          <a:p>
            <a:pPr marL="742950" lvl="1" indent="-285750">
              <a:buFont typeface="Arial" panose="020B0604020202020204" pitchFamily="34" charset="0"/>
              <a:buChar char="•"/>
            </a:pPr>
            <a:r>
              <a:rPr lang="en-US" dirty="0"/>
              <a:t>increases m</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941954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Consistent Hashing</a:t>
            </a:r>
          </a:p>
        </p:txBody>
      </p:sp>
      <p:sp>
        <p:nvSpPr>
          <p:cNvPr id="39" name="Oval 38"/>
          <p:cNvSpPr/>
          <p:nvPr/>
        </p:nvSpPr>
        <p:spPr>
          <a:xfrm>
            <a:off x="4273236" y="1502875"/>
            <a:ext cx="4680641" cy="42098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39" idx="0"/>
            <a:endCxn id="39" idx="4"/>
          </p:cNvCxnSpPr>
          <p:nvPr/>
        </p:nvCxnSpPr>
        <p:spPr>
          <a:xfrm>
            <a:off x="6613557" y="1502875"/>
            <a:ext cx="0" cy="4209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9" idx="7"/>
            <a:endCxn id="39" idx="3"/>
          </p:cNvCxnSpPr>
          <p:nvPr/>
        </p:nvCxnSpPr>
        <p:spPr>
          <a:xfrm flipH="1">
            <a:off x="4958700" y="2119395"/>
            <a:ext cx="3309713" cy="2976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9" idx="1"/>
            <a:endCxn id="39" idx="5"/>
          </p:cNvCxnSpPr>
          <p:nvPr/>
        </p:nvCxnSpPr>
        <p:spPr>
          <a:xfrm>
            <a:off x="4958700" y="2119395"/>
            <a:ext cx="3309713" cy="2976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9" idx="2"/>
            <a:endCxn id="39" idx="6"/>
          </p:cNvCxnSpPr>
          <p:nvPr/>
        </p:nvCxnSpPr>
        <p:spPr>
          <a:xfrm>
            <a:off x="4273236" y="3607806"/>
            <a:ext cx="4680641"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987618" y="1786084"/>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976998" y="4720123"/>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641829" y="1800254"/>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16375" y="4768626"/>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5244419" y="1445630"/>
            <a:ext cx="561315" cy="369332"/>
          </a:xfrm>
          <a:prstGeom prst="rect">
            <a:avLst/>
          </a:prstGeom>
          <a:noFill/>
        </p:spPr>
        <p:txBody>
          <a:bodyPr wrap="square" rtlCol="0">
            <a:spAutoFit/>
          </a:bodyPr>
          <a:lstStyle/>
          <a:p>
            <a:r>
              <a:rPr lang="en-US" dirty="0"/>
              <a:t>5</a:t>
            </a:r>
          </a:p>
        </p:txBody>
      </p:sp>
      <p:sp>
        <p:nvSpPr>
          <p:cNvPr id="64" name="TextBox 63"/>
          <p:cNvSpPr txBox="1"/>
          <p:nvPr/>
        </p:nvSpPr>
        <p:spPr>
          <a:xfrm>
            <a:off x="6645890" y="1166903"/>
            <a:ext cx="561315" cy="369332"/>
          </a:xfrm>
          <a:prstGeom prst="rect">
            <a:avLst/>
          </a:prstGeom>
          <a:noFill/>
        </p:spPr>
        <p:txBody>
          <a:bodyPr wrap="square" rtlCol="0">
            <a:spAutoFit/>
          </a:bodyPr>
          <a:lstStyle/>
          <a:p>
            <a:r>
              <a:rPr lang="en-US" dirty="0"/>
              <a:t>2</a:t>
            </a:r>
          </a:p>
        </p:txBody>
      </p:sp>
      <p:sp>
        <p:nvSpPr>
          <p:cNvPr id="65" name="TextBox 64"/>
          <p:cNvSpPr txBox="1"/>
          <p:nvPr/>
        </p:nvSpPr>
        <p:spPr>
          <a:xfrm>
            <a:off x="7670886" y="1413827"/>
            <a:ext cx="561315" cy="369332"/>
          </a:xfrm>
          <a:prstGeom prst="rect">
            <a:avLst/>
          </a:prstGeom>
          <a:noFill/>
        </p:spPr>
        <p:txBody>
          <a:bodyPr wrap="square" rtlCol="0">
            <a:spAutoFit/>
          </a:bodyPr>
          <a:lstStyle/>
          <a:p>
            <a:r>
              <a:rPr lang="en-US" dirty="0"/>
              <a:t>7</a:t>
            </a:r>
          </a:p>
        </p:txBody>
      </p:sp>
      <p:sp>
        <p:nvSpPr>
          <p:cNvPr id="66" name="TextBox 65"/>
          <p:cNvSpPr txBox="1"/>
          <p:nvPr/>
        </p:nvSpPr>
        <p:spPr>
          <a:xfrm>
            <a:off x="8793624" y="2614426"/>
            <a:ext cx="561315" cy="369332"/>
          </a:xfrm>
          <a:prstGeom prst="rect">
            <a:avLst/>
          </a:prstGeom>
          <a:noFill/>
        </p:spPr>
        <p:txBody>
          <a:bodyPr wrap="square" rtlCol="0">
            <a:spAutoFit/>
          </a:bodyPr>
          <a:lstStyle/>
          <a:p>
            <a:r>
              <a:rPr lang="en-US" dirty="0"/>
              <a:t>1</a:t>
            </a:r>
          </a:p>
        </p:txBody>
      </p:sp>
      <p:sp>
        <p:nvSpPr>
          <p:cNvPr id="67" name="TextBox 66"/>
          <p:cNvSpPr txBox="1"/>
          <p:nvPr/>
        </p:nvSpPr>
        <p:spPr>
          <a:xfrm>
            <a:off x="8921225" y="3794249"/>
            <a:ext cx="561315" cy="369332"/>
          </a:xfrm>
          <a:prstGeom prst="rect">
            <a:avLst/>
          </a:prstGeom>
          <a:noFill/>
        </p:spPr>
        <p:txBody>
          <a:bodyPr wrap="square" rtlCol="0">
            <a:spAutoFit/>
          </a:bodyPr>
          <a:lstStyle/>
          <a:p>
            <a:r>
              <a:rPr lang="en-US" dirty="0"/>
              <a:t>6</a:t>
            </a:r>
          </a:p>
        </p:txBody>
      </p:sp>
      <p:sp>
        <p:nvSpPr>
          <p:cNvPr id="68" name="TextBox 67"/>
          <p:cNvSpPr txBox="1"/>
          <p:nvPr/>
        </p:nvSpPr>
        <p:spPr>
          <a:xfrm>
            <a:off x="8621360" y="4586653"/>
            <a:ext cx="561315" cy="369332"/>
          </a:xfrm>
          <a:prstGeom prst="rect">
            <a:avLst/>
          </a:prstGeom>
          <a:noFill/>
        </p:spPr>
        <p:txBody>
          <a:bodyPr wrap="square" rtlCol="0">
            <a:spAutoFit/>
          </a:bodyPr>
          <a:lstStyle/>
          <a:p>
            <a:r>
              <a:rPr lang="en-US" dirty="0"/>
              <a:t>11</a:t>
            </a:r>
          </a:p>
        </p:txBody>
      </p:sp>
      <p:sp>
        <p:nvSpPr>
          <p:cNvPr id="69" name="TextBox 68"/>
          <p:cNvSpPr txBox="1"/>
          <p:nvPr/>
        </p:nvSpPr>
        <p:spPr>
          <a:xfrm>
            <a:off x="7696340" y="5438956"/>
            <a:ext cx="561315" cy="369332"/>
          </a:xfrm>
          <a:prstGeom prst="rect">
            <a:avLst/>
          </a:prstGeom>
          <a:noFill/>
        </p:spPr>
        <p:txBody>
          <a:bodyPr wrap="square" rtlCol="0">
            <a:spAutoFit/>
          </a:bodyPr>
          <a:lstStyle/>
          <a:p>
            <a:r>
              <a:rPr lang="en-US" dirty="0"/>
              <a:t>12</a:t>
            </a:r>
          </a:p>
        </p:txBody>
      </p:sp>
      <p:sp>
        <p:nvSpPr>
          <p:cNvPr id="70" name="TextBox 69"/>
          <p:cNvSpPr txBox="1"/>
          <p:nvPr/>
        </p:nvSpPr>
        <p:spPr>
          <a:xfrm>
            <a:off x="6613556" y="5748187"/>
            <a:ext cx="561315" cy="369332"/>
          </a:xfrm>
          <a:prstGeom prst="rect">
            <a:avLst/>
          </a:prstGeom>
          <a:noFill/>
        </p:spPr>
        <p:txBody>
          <a:bodyPr wrap="square" rtlCol="0">
            <a:spAutoFit/>
          </a:bodyPr>
          <a:lstStyle/>
          <a:p>
            <a:r>
              <a:rPr lang="en-US" dirty="0"/>
              <a:t>10</a:t>
            </a:r>
          </a:p>
        </p:txBody>
      </p:sp>
      <p:sp>
        <p:nvSpPr>
          <p:cNvPr id="71" name="TextBox 70"/>
          <p:cNvSpPr txBox="1"/>
          <p:nvPr/>
        </p:nvSpPr>
        <p:spPr>
          <a:xfrm>
            <a:off x="4997514" y="5483268"/>
            <a:ext cx="561315" cy="369332"/>
          </a:xfrm>
          <a:prstGeom prst="rect">
            <a:avLst/>
          </a:prstGeom>
          <a:noFill/>
        </p:spPr>
        <p:txBody>
          <a:bodyPr wrap="square" rtlCol="0">
            <a:spAutoFit/>
          </a:bodyPr>
          <a:lstStyle/>
          <a:p>
            <a:r>
              <a:rPr lang="en-US" dirty="0"/>
              <a:t>8</a:t>
            </a:r>
          </a:p>
        </p:txBody>
      </p:sp>
      <p:sp>
        <p:nvSpPr>
          <p:cNvPr id="72" name="TextBox 71"/>
          <p:cNvSpPr txBox="1"/>
          <p:nvPr/>
        </p:nvSpPr>
        <p:spPr>
          <a:xfrm>
            <a:off x="4135465" y="4569790"/>
            <a:ext cx="561315" cy="369332"/>
          </a:xfrm>
          <a:prstGeom prst="rect">
            <a:avLst/>
          </a:prstGeom>
          <a:noFill/>
        </p:spPr>
        <p:txBody>
          <a:bodyPr wrap="square" rtlCol="0">
            <a:spAutoFit/>
          </a:bodyPr>
          <a:lstStyle/>
          <a:p>
            <a:r>
              <a:rPr lang="en-US" dirty="0"/>
              <a:t>3</a:t>
            </a:r>
          </a:p>
        </p:txBody>
      </p:sp>
      <p:sp>
        <p:nvSpPr>
          <p:cNvPr id="73" name="TextBox 72"/>
          <p:cNvSpPr txBox="1"/>
          <p:nvPr/>
        </p:nvSpPr>
        <p:spPr>
          <a:xfrm>
            <a:off x="4147879" y="2382711"/>
            <a:ext cx="561315" cy="369332"/>
          </a:xfrm>
          <a:prstGeom prst="rect">
            <a:avLst/>
          </a:prstGeom>
          <a:noFill/>
        </p:spPr>
        <p:txBody>
          <a:bodyPr wrap="square" rtlCol="0">
            <a:spAutoFit/>
          </a:bodyPr>
          <a:lstStyle/>
          <a:p>
            <a:r>
              <a:rPr lang="en-US" dirty="0"/>
              <a:t>4</a:t>
            </a:r>
          </a:p>
        </p:txBody>
      </p:sp>
      <p:sp>
        <p:nvSpPr>
          <p:cNvPr id="74" name="TextBox 73"/>
          <p:cNvSpPr txBox="1"/>
          <p:nvPr/>
        </p:nvSpPr>
        <p:spPr>
          <a:xfrm>
            <a:off x="3790322" y="3645984"/>
            <a:ext cx="561315" cy="369332"/>
          </a:xfrm>
          <a:prstGeom prst="rect">
            <a:avLst/>
          </a:prstGeom>
          <a:noFill/>
        </p:spPr>
        <p:txBody>
          <a:bodyPr wrap="square" rtlCol="0">
            <a:spAutoFit/>
          </a:bodyPr>
          <a:lstStyle/>
          <a:p>
            <a:r>
              <a:rPr lang="en-US" dirty="0"/>
              <a:t>9</a:t>
            </a:r>
          </a:p>
        </p:txBody>
      </p:sp>
      <p:sp>
        <p:nvSpPr>
          <p:cNvPr id="79" name="Freeform: Shape 78"/>
          <p:cNvSpPr/>
          <p:nvPr/>
        </p:nvSpPr>
        <p:spPr>
          <a:xfrm>
            <a:off x="5269117" y="1194608"/>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7706467" y="3507110"/>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10538379">
            <a:off x="5354493" y="5701747"/>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15952984">
            <a:off x="2612758" y="3518175"/>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Multiplication Sign 82"/>
          <p:cNvSpPr/>
          <p:nvPr/>
        </p:nvSpPr>
        <p:spPr>
          <a:xfrm>
            <a:off x="7945260" y="1802800"/>
            <a:ext cx="718457" cy="64619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50</a:t>
            </a:fld>
            <a:endParaRPr lang="en-US" dirty="0"/>
          </a:p>
        </p:txBody>
      </p:sp>
      <p:sp>
        <p:nvSpPr>
          <p:cNvPr id="30" name="Footer Placeholder 4"/>
          <p:cNvSpPr>
            <a:spLocks noGrp="1"/>
          </p:cNvSpPr>
          <p:nvPr>
            <p:ph type="ftr" sz="quarter" idx="11"/>
          </p:nvPr>
        </p:nvSpPr>
        <p:spPr>
          <a:xfrm>
            <a:off x="2589212" y="6135808"/>
            <a:ext cx="7619999" cy="365125"/>
          </a:xfrm>
        </p:spPr>
        <p:txBody>
          <a:bodyPr/>
          <a:lstStyle/>
          <a:p>
            <a:r>
              <a:rPr lang="en-US" dirty="0" err="1"/>
              <a:t>Karger</a:t>
            </a:r>
            <a:r>
              <a:rPr lang="en-US" dirty="0"/>
              <a:t>, David, et al. "Consistent hashing and random trees: Distributed caching protocols for relieving hot spots on the World Wide Web." </a:t>
            </a:r>
            <a:r>
              <a:rPr lang="en-US" i="1" dirty="0"/>
              <a:t>Proceedings of the twenty-ninth annual ACM symposium on Theory of computing</a:t>
            </a:r>
            <a:r>
              <a:rPr lang="en-US" dirty="0"/>
              <a:t>. ACM, 1997.</a:t>
            </a:r>
          </a:p>
          <a:p>
            <a:r>
              <a:rPr lang="en-US" dirty="0" err="1"/>
              <a:t>Karger</a:t>
            </a:r>
            <a:r>
              <a:rPr lang="en-US" dirty="0"/>
              <a:t>, David, et al. "Web caching with consistent hashing." Computer Networks 31.11 (1999): 1203-1213.</a:t>
            </a:r>
          </a:p>
        </p:txBody>
      </p:sp>
    </p:spTree>
    <p:extLst>
      <p:ext uri="{BB962C8B-B14F-4D97-AF65-F5344CB8AC3E}">
        <p14:creationId xmlns:p14="http://schemas.microsoft.com/office/powerpoint/2010/main" val="366768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82" grpId="0" animBg="1"/>
      <p:bldP spid="8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Consistent Hashing</a:t>
            </a:r>
          </a:p>
        </p:txBody>
      </p:sp>
      <p:sp>
        <p:nvSpPr>
          <p:cNvPr id="39" name="Oval 38"/>
          <p:cNvSpPr/>
          <p:nvPr/>
        </p:nvSpPr>
        <p:spPr>
          <a:xfrm>
            <a:off x="4273236" y="1502875"/>
            <a:ext cx="4680641" cy="42098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39" idx="0"/>
            <a:endCxn id="39" idx="4"/>
          </p:cNvCxnSpPr>
          <p:nvPr/>
        </p:nvCxnSpPr>
        <p:spPr>
          <a:xfrm>
            <a:off x="6613557" y="1502875"/>
            <a:ext cx="0" cy="4209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9" idx="7"/>
            <a:endCxn id="39" idx="3"/>
          </p:cNvCxnSpPr>
          <p:nvPr/>
        </p:nvCxnSpPr>
        <p:spPr>
          <a:xfrm flipH="1">
            <a:off x="4958700" y="2119395"/>
            <a:ext cx="3309713" cy="2976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9" idx="1"/>
            <a:endCxn id="39" idx="5"/>
          </p:cNvCxnSpPr>
          <p:nvPr/>
        </p:nvCxnSpPr>
        <p:spPr>
          <a:xfrm>
            <a:off x="4958700" y="2119395"/>
            <a:ext cx="3309713" cy="2976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9" idx="2"/>
            <a:endCxn id="39" idx="6"/>
          </p:cNvCxnSpPr>
          <p:nvPr/>
        </p:nvCxnSpPr>
        <p:spPr>
          <a:xfrm>
            <a:off x="4273236" y="3607806"/>
            <a:ext cx="4680641"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7976998" y="4720123"/>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641829" y="1800254"/>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16375" y="4768626"/>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5244419" y="1445630"/>
            <a:ext cx="561315" cy="369332"/>
          </a:xfrm>
          <a:prstGeom prst="rect">
            <a:avLst/>
          </a:prstGeom>
          <a:noFill/>
        </p:spPr>
        <p:txBody>
          <a:bodyPr wrap="square" rtlCol="0">
            <a:spAutoFit/>
          </a:bodyPr>
          <a:lstStyle/>
          <a:p>
            <a:r>
              <a:rPr lang="en-US" dirty="0"/>
              <a:t>5</a:t>
            </a:r>
          </a:p>
        </p:txBody>
      </p:sp>
      <p:sp>
        <p:nvSpPr>
          <p:cNvPr id="64" name="TextBox 63"/>
          <p:cNvSpPr txBox="1"/>
          <p:nvPr/>
        </p:nvSpPr>
        <p:spPr>
          <a:xfrm>
            <a:off x="6645890" y="1166903"/>
            <a:ext cx="561315" cy="369332"/>
          </a:xfrm>
          <a:prstGeom prst="rect">
            <a:avLst/>
          </a:prstGeom>
          <a:noFill/>
        </p:spPr>
        <p:txBody>
          <a:bodyPr wrap="square" rtlCol="0">
            <a:spAutoFit/>
          </a:bodyPr>
          <a:lstStyle/>
          <a:p>
            <a:r>
              <a:rPr lang="en-US" dirty="0"/>
              <a:t>2</a:t>
            </a:r>
          </a:p>
        </p:txBody>
      </p:sp>
      <p:sp>
        <p:nvSpPr>
          <p:cNvPr id="65" name="TextBox 64"/>
          <p:cNvSpPr txBox="1"/>
          <p:nvPr/>
        </p:nvSpPr>
        <p:spPr>
          <a:xfrm>
            <a:off x="7670886" y="1413827"/>
            <a:ext cx="561315" cy="369332"/>
          </a:xfrm>
          <a:prstGeom prst="rect">
            <a:avLst/>
          </a:prstGeom>
          <a:noFill/>
        </p:spPr>
        <p:txBody>
          <a:bodyPr wrap="square" rtlCol="0">
            <a:spAutoFit/>
          </a:bodyPr>
          <a:lstStyle/>
          <a:p>
            <a:r>
              <a:rPr lang="en-US" dirty="0"/>
              <a:t>7</a:t>
            </a:r>
          </a:p>
        </p:txBody>
      </p:sp>
      <p:sp>
        <p:nvSpPr>
          <p:cNvPr id="66" name="TextBox 65"/>
          <p:cNvSpPr txBox="1"/>
          <p:nvPr/>
        </p:nvSpPr>
        <p:spPr>
          <a:xfrm>
            <a:off x="8793624" y="2614426"/>
            <a:ext cx="561315" cy="369332"/>
          </a:xfrm>
          <a:prstGeom prst="rect">
            <a:avLst/>
          </a:prstGeom>
          <a:noFill/>
        </p:spPr>
        <p:txBody>
          <a:bodyPr wrap="square" rtlCol="0">
            <a:spAutoFit/>
          </a:bodyPr>
          <a:lstStyle/>
          <a:p>
            <a:r>
              <a:rPr lang="en-US" dirty="0"/>
              <a:t>1</a:t>
            </a:r>
          </a:p>
        </p:txBody>
      </p:sp>
      <p:sp>
        <p:nvSpPr>
          <p:cNvPr id="67" name="TextBox 66"/>
          <p:cNvSpPr txBox="1"/>
          <p:nvPr/>
        </p:nvSpPr>
        <p:spPr>
          <a:xfrm>
            <a:off x="8921225" y="3794249"/>
            <a:ext cx="561315" cy="369332"/>
          </a:xfrm>
          <a:prstGeom prst="rect">
            <a:avLst/>
          </a:prstGeom>
          <a:noFill/>
        </p:spPr>
        <p:txBody>
          <a:bodyPr wrap="square" rtlCol="0">
            <a:spAutoFit/>
          </a:bodyPr>
          <a:lstStyle/>
          <a:p>
            <a:r>
              <a:rPr lang="en-US" dirty="0"/>
              <a:t>6</a:t>
            </a:r>
          </a:p>
        </p:txBody>
      </p:sp>
      <p:sp>
        <p:nvSpPr>
          <p:cNvPr id="68" name="TextBox 67"/>
          <p:cNvSpPr txBox="1"/>
          <p:nvPr/>
        </p:nvSpPr>
        <p:spPr>
          <a:xfrm>
            <a:off x="8621360" y="4586653"/>
            <a:ext cx="561315" cy="369332"/>
          </a:xfrm>
          <a:prstGeom prst="rect">
            <a:avLst/>
          </a:prstGeom>
          <a:noFill/>
        </p:spPr>
        <p:txBody>
          <a:bodyPr wrap="square" rtlCol="0">
            <a:spAutoFit/>
          </a:bodyPr>
          <a:lstStyle/>
          <a:p>
            <a:r>
              <a:rPr lang="en-US" dirty="0"/>
              <a:t>11</a:t>
            </a:r>
          </a:p>
        </p:txBody>
      </p:sp>
      <p:sp>
        <p:nvSpPr>
          <p:cNvPr id="69" name="TextBox 68"/>
          <p:cNvSpPr txBox="1"/>
          <p:nvPr/>
        </p:nvSpPr>
        <p:spPr>
          <a:xfrm>
            <a:off x="7696340" y="5438956"/>
            <a:ext cx="561315" cy="369332"/>
          </a:xfrm>
          <a:prstGeom prst="rect">
            <a:avLst/>
          </a:prstGeom>
          <a:noFill/>
        </p:spPr>
        <p:txBody>
          <a:bodyPr wrap="square" rtlCol="0">
            <a:spAutoFit/>
          </a:bodyPr>
          <a:lstStyle/>
          <a:p>
            <a:r>
              <a:rPr lang="en-US" dirty="0"/>
              <a:t>12</a:t>
            </a:r>
          </a:p>
        </p:txBody>
      </p:sp>
      <p:sp>
        <p:nvSpPr>
          <p:cNvPr id="70" name="TextBox 69"/>
          <p:cNvSpPr txBox="1"/>
          <p:nvPr/>
        </p:nvSpPr>
        <p:spPr>
          <a:xfrm>
            <a:off x="6613556" y="5748187"/>
            <a:ext cx="561315" cy="369332"/>
          </a:xfrm>
          <a:prstGeom prst="rect">
            <a:avLst/>
          </a:prstGeom>
          <a:noFill/>
        </p:spPr>
        <p:txBody>
          <a:bodyPr wrap="square" rtlCol="0">
            <a:spAutoFit/>
          </a:bodyPr>
          <a:lstStyle/>
          <a:p>
            <a:r>
              <a:rPr lang="en-US" dirty="0"/>
              <a:t>10</a:t>
            </a:r>
          </a:p>
        </p:txBody>
      </p:sp>
      <p:sp>
        <p:nvSpPr>
          <p:cNvPr id="71" name="TextBox 70"/>
          <p:cNvSpPr txBox="1"/>
          <p:nvPr/>
        </p:nvSpPr>
        <p:spPr>
          <a:xfrm>
            <a:off x="4997514" y="5483268"/>
            <a:ext cx="561315" cy="369332"/>
          </a:xfrm>
          <a:prstGeom prst="rect">
            <a:avLst/>
          </a:prstGeom>
          <a:noFill/>
        </p:spPr>
        <p:txBody>
          <a:bodyPr wrap="square" rtlCol="0">
            <a:spAutoFit/>
          </a:bodyPr>
          <a:lstStyle/>
          <a:p>
            <a:r>
              <a:rPr lang="en-US" dirty="0"/>
              <a:t>8</a:t>
            </a:r>
          </a:p>
        </p:txBody>
      </p:sp>
      <p:sp>
        <p:nvSpPr>
          <p:cNvPr id="72" name="TextBox 71"/>
          <p:cNvSpPr txBox="1"/>
          <p:nvPr/>
        </p:nvSpPr>
        <p:spPr>
          <a:xfrm>
            <a:off x="4135465" y="4569790"/>
            <a:ext cx="561315" cy="369332"/>
          </a:xfrm>
          <a:prstGeom prst="rect">
            <a:avLst/>
          </a:prstGeom>
          <a:noFill/>
        </p:spPr>
        <p:txBody>
          <a:bodyPr wrap="square" rtlCol="0">
            <a:spAutoFit/>
          </a:bodyPr>
          <a:lstStyle/>
          <a:p>
            <a:r>
              <a:rPr lang="en-US" dirty="0"/>
              <a:t>3</a:t>
            </a:r>
          </a:p>
        </p:txBody>
      </p:sp>
      <p:sp>
        <p:nvSpPr>
          <p:cNvPr id="73" name="TextBox 72"/>
          <p:cNvSpPr txBox="1"/>
          <p:nvPr/>
        </p:nvSpPr>
        <p:spPr>
          <a:xfrm>
            <a:off x="4147879" y="2382711"/>
            <a:ext cx="561315" cy="369332"/>
          </a:xfrm>
          <a:prstGeom prst="rect">
            <a:avLst/>
          </a:prstGeom>
          <a:noFill/>
        </p:spPr>
        <p:txBody>
          <a:bodyPr wrap="square" rtlCol="0">
            <a:spAutoFit/>
          </a:bodyPr>
          <a:lstStyle/>
          <a:p>
            <a:r>
              <a:rPr lang="en-US" dirty="0"/>
              <a:t>4</a:t>
            </a:r>
          </a:p>
        </p:txBody>
      </p:sp>
      <p:sp>
        <p:nvSpPr>
          <p:cNvPr id="74" name="TextBox 73"/>
          <p:cNvSpPr txBox="1"/>
          <p:nvPr/>
        </p:nvSpPr>
        <p:spPr>
          <a:xfrm>
            <a:off x="3790322" y="3645984"/>
            <a:ext cx="561315" cy="369332"/>
          </a:xfrm>
          <a:prstGeom prst="rect">
            <a:avLst/>
          </a:prstGeom>
          <a:noFill/>
        </p:spPr>
        <p:txBody>
          <a:bodyPr wrap="square" rtlCol="0">
            <a:spAutoFit/>
          </a:bodyPr>
          <a:lstStyle/>
          <a:p>
            <a:r>
              <a:rPr lang="en-US" dirty="0"/>
              <a:t>9</a:t>
            </a:r>
          </a:p>
        </p:txBody>
      </p:sp>
      <p:sp>
        <p:nvSpPr>
          <p:cNvPr id="81" name="Freeform: Shape 80"/>
          <p:cNvSpPr/>
          <p:nvPr/>
        </p:nvSpPr>
        <p:spPr>
          <a:xfrm rot="10538379">
            <a:off x="5354493" y="5701747"/>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15952984">
            <a:off x="2612758" y="3518175"/>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p:cNvSpPr/>
          <p:nvPr/>
        </p:nvSpPr>
        <p:spPr>
          <a:xfrm>
            <a:off x="5105400" y="1197196"/>
            <a:ext cx="4110172" cy="3701375"/>
          </a:xfrm>
          <a:custGeom>
            <a:avLst/>
            <a:gdLst>
              <a:gd name="connsiteX0" fmla="*/ 0 w 4110172"/>
              <a:gd name="connsiteY0" fmla="*/ 370347 h 3701375"/>
              <a:gd name="connsiteX1" fmla="*/ 1676400 w 4110172"/>
              <a:gd name="connsiteY1" fmla="*/ 233 h 3701375"/>
              <a:gd name="connsiteX2" fmla="*/ 2939143 w 4110172"/>
              <a:gd name="connsiteY2" fmla="*/ 337690 h 3701375"/>
              <a:gd name="connsiteX3" fmla="*/ 3929743 w 4110172"/>
              <a:gd name="connsiteY3" fmla="*/ 1524233 h 3701375"/>
              <a:gd name="connsiteX4" fmla="*/ 4103914 w 4110172"/>
              <a:gd name="connsiteY4" fmla="*/ 2863175 h 3701375"/>
              <a:gd name="connsiteX5" fmla="*/ 3842657 w 4110172"/>
              <a:gd name="connsiteY5" fmla="*/ 3701375 h 370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172" h="3701375">
                <a:moveTo>
                  <a:pt x="0" y="370347"/>
                </a:moveTo>
                <a:cubicBezTo>
                  <a:pt x="593271" y="188011"/>
                  <a:pt x="1186543" y="5676"/>
                  <a:pt x="1676400" y="233"/>
                </a:cubicBezTo>
                <a:cubicBezTo>
                  <a:pt x="2166257" y="-5210"/>
                  <a:pt x="2563586" y="83690"/>
                  <a:pt x="2939143" y="337690"/>
                </a:cubicBezTo>
                <a:cubicBezTo>
                  <a:pt x="3314700" y="591690"/>
                  <a:pt x="3735615" y="1103319"/>
                  <a:pt x="3929743" y="1524233"/>
                </a:cubicBezTo>
                <a:cubicBezTo>
                  <a:pt x="4123871" y="1945147"/>
                  <a:pt x="4118428" y="2500318"/>
                  <a:pt x="4103914" y="2863175"/>
                </a:cubicBezTo>
                <a:cubicBezTo>
                  <a:pt x="4089400" y="3226032"/>
                  <a:pt x="3907971" y="3547161"/>
                  <a:pt x="3842657" y="370137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51</a:t>
            </a:fld>
            <a:endParaRPr lang="en-US" dirty="0"/>
          </a:p>
        </p:txBody>
      </p:sp>
      <p:sp>
        <p:nvSpPr>
          <p:cNvPr id="27" name="Footer Placeholder 4"/>
          <p:cNvSpPr>
            <a:spLocks noGrp="1"/>
          </p:cNvSpPr>
          <p:nvPr>
            <p:ph type="ftr" sz="quarter" idx="11"/>
          </p:nvPr>
        </p:nvSpPr>
        <p:spPr>
          <a:xfrm>
            <a:off x="2589212" y="6135808"/>
            <a:ext cx="7619999" cy="365125"/>
          </a:xfrm>
        </p:spPr>
        <p:txBody>
          <a:bodyPr/>
          <a:lstStyle/>
          <a:p>
            <a:r>
              <a:rPr lang="en-US" dirty="0" err="1"/>
              <a:t>Karger</a:t>
            </a:r>
            <a:r>
              <a:rPr lang="en-US" dirty="0"/>
              <a:t>, David, et al. "Consistent hashing and random trees: Distributed caching protocols for relieving hot spots on the World Wide Web." </a:t>
            </a:r>
            <a:r>
              <a:rPr lang="en-US" i="1" dirty="0"/>
              <a:t>Proceedings of the twenty-ninth annual ACM symposium on Theory of computing</a:t>
            </a:r>
            <a:r>
              <a:rPr lang="en-US" dirty="0"/>
              <a:t>. ACM, 1997.</a:t>
            </a:r>
          </a:p>
          <a:p>
            <a:r>
              <a:rPr lang="en-US" dirty="0" err="1"/>
              <a:t>Karger</a:t>
            </a:r>
            <a:r>
              <a:rPr lang="en-US" dirty="0"/>
              <a:t>, David, et al. "Web caching with consistent hashing." Computer Networks 31.11 (1999): 1203-1213.</a:t>
            </a:r>
          </a:p>
        </p:txBody>
      </p:sp>
    </p:spTree>
    <p:extLst>
      <p:ext uri="{BB962C8B-B14F-4D97-AF65-F5344CB8AC3E}">
        <p14:creationId xmlns:p14="http://schemas.microsoft.com/office/powerpoint/2010/main" val="1532213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Consistent Hashing</a:t>
            </a:r>
          </a:p>
        </p:txBody>
      </p:sp>
      <p:sp>
        <p:nvSpPr>
          <p:cNvPr id="39" name="Oval 38"/>
          <p:cNvSpPr/>
          <p:nvPr/>
        </p:nvSpPr>
        <p:spPr>
          <a:xfrm>
            <a:off x="4273236" y="1502875"/>
            <a:ext cx="4680641" cy="42098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39" idx="0"/>
            <a:endCxn id="39" idx="4"/>
          </p:cNvCxnSpPr>
          <p:nvPr/>
        </p:nvCxnSpPr>
        <p:spPr>
          <a:xfrm>
            <a:off x="6613557" y="1502875"/>
            <a:ext cx="0" cy="4209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9" idx="7"/>
            <a:endCxn id="39" idx="3"/>
          </p:cNvCxnSpPr>
          <p:nvPr/>
        </p:nvCxnSpPr>
        <p:spPr>
          <a:xfrm flipH="1">
            <a:off x="4958700" y="2119395"/>
            <a:ext cx="3309713" cy="2976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9" idx="1"/>
            <a:endCxn id="39" idx="5"/>
          </p:cNvCxnSpPr>
          <p:nvPr/>
        </p:nvCxnSpPr>
        <p:spPr>
          <a:xfrm>
            <a:off x="4958700" y="2119395"/>
            <a:ext cx="3309713" cy="2976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9" idx="2"/>
            <a:endCxn id="39" idx="6"/>
          </p:cNvCxnSpPr>
          <p:nvPr/>
        </p:nvCxnSpPr>
        <p:spPr>
          <a:xfrm>
            <a:off x="4273236" y="3607806"/>
            <a:ext cx="4680641"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987618" y="1786084"/>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976998" y="4720123"/>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641829" y="1800254"/>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16375" y="4768626"/>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5244419" y="1445630"/>
            <a:ext cx="561315" cy="369332"/>
          </a:xfrm>
          <a:prstGeom prst="rect">
            <a:avLst/>
          </a:prstGeom>
          <a:noFill/>
        </p:spPr>
        <p:txBody>
          <a:bodyPr wrap="square" rtlCol="0">
            <a:spAutoFit/>
          </a:bodyPr>
          <a:lstStyle/>
          <a:p>
            <a:r>
              <a:rPr lang="en-US" dirty="0"/>
              <a:t>5</a:t>
            </a:r>
          </a:p>
        </p:txBody>
      </p:sp>
      <p:sp>
        <p:nvSpPr>
          <p:cNvPr id="64" name="TextBox 63"/>
          <p:cNvSpPr txBox="1"/>
          <p:nvPr/>
        </p:nvSpPr>
        <p:spPr>
          <a:xfrm>
            <a:off x="6645890" y="1166903"/>
            <a:ext cx="561315" cy="369332"/>
          </a:xfrm>
          <a:prstGeom prst="rect">
            <a:avLst/>
          </a:prstGeom>
          <a:noFill/>
        </p:spPr>
        <p:txBody>
          <a:bodyPr wrap="square" rtlCol="0">
            <a:spAutoFit/>
          </a:bodyPr>
          <a:lstStyle/>
          <a:p>
            <a:r>
              <a:rPr lang="en-US" dirty="0"/>
              <a:t>2</a:t>
            </a:r>
          </a:p>
        </p:txBody>
      </p:sp>
      <p:sp>
        <p:nvSpPr>
          <p:cNvPr id="65" name="TextBox 64"/>
          <p:cNvSpPr txBox="1"/>
          <p:nvPr/>
        </p:nvSpPr>
        <p:spPr>
          <a:xfrm>
            <a:off x="7670886" y="1413827"/>
            <a:ext cx="561315" cy="369332"/>
          </a:xfrm>
          <a:prstGeom prst="rect">
            <a:avLst/>
          </a:prstGeom>
          <a:noFill/>
        </p:spPr>
        <p:txBody>
          <a:bodyPr wrap="square" rtlCol="0">
            <a:spAutoFit/>
          </a:bodyPr>
          <a:lstStyle/>
          <a:p>
            <a:r>
              <a:rPr lang="en-US" dirty="0"/>
              <a:t>7</a:t>
            </a:r>
          </a:p>
        </p:txBody>
      </p:sp>
      <p:sp>
        <p:nvSpPr>
          <p:cNvPr id="66" name="TextBox 65"/>
          <p:cNvSpPr txBox="1"/>
          <p:nvPr/>
        </p:nvSpPr>
        <p:spPr>
          <a:xfrm>
            <a:off x="8793624" y="2614426"/>
            <a:ext cx="561315" cy="369332"/>
          </a:xfrm>
          <a:prstGeom prst="rect">
            <a:avLst/>
          </a:prstGeom>
          <a:noFill/>
        </p:spPr>
        <p:txBody>
          <a:bodyPr wrap="square" rtlCol="0">
            <a:spAutoFit/>
          </a:bodyPr>
          <a:lstStyle/>
          <a:p>
            <a:r>
              <a:rPr lang="en-US" dirty="0"/>
              <a:t>1</a:t>
            </a:r>
          </a:p>
        </p:txBody>
      </p:sp>
      <p:sp>
        <p:nvSpPr>
          <p:cNvPr id="67" name="TextBox 66"/>
          <p:cNvSpPr txBox="1"/>
          <p:nvPr/>
        </p:nvSpPr>
        <p:spPr>
          <a:xfrm>
            <a:off x="8921225" y="3794249"/>
            <a:ext cx="561315" cy="369332"/>
          </a:xfrm>
          <a:prstGeom prst="rect">
            <a:avLst/>
          </a:prstGeom>
          <a:noFill/>
        </p:spPr>
        <p:txBody>
          <a:bodyPr wrap="square" rtlCol="0">
            <a:spAutoFit/>
          </a:bodyPr>
          <a:lstStyle/>
          <a:p>
            <a:r>
              <a:rPr lang="en-US" dirty="0"/>
              <a:t>6</a:t>
            </a:r>
          </a:p>
        </p:txBody>
      </p:sp>
      <p:sp>
        <p:nvSpPr>
          <p:cNvPr id="68" name="TextBox 67"/>
          <p:cNvSpPr txBox="1"/>
          <p:nvPr/>
        </p:nvSpPr>
        <p:spPr>
          <a:xfrm>
            <a:off x="8621360" y="4586653"/>
            <a:ext cx="561315" cy="369332"/>
          </a:xfrm>
          <a:prstGeom prst="rect">
            <a:avLst/>
          </a:prstGeom>
          <a:noFill/>
        </p:spPr>
        <p:txBody>
          <a:bodyPr wrap="square" rtlCol="0">
            <a:spAutoFit/>
          </a:bodyPr>
          <a:lstStyle/>
          <a:p>
            <a:r>
              <a:rPr lang="en-US" dirty="0"/>
              <a:t>11</a:t>
            </a:r>
          </a:p>
        </p:txBody>
      </p:sp>
      <p:sp>
        <p:nvSpPr>
          <p:cNvPr id="69" name="TextBox 68"/>
          <p:cNvSpPr txBox="1"/>
          <p:nvPr/>
        </p:nvSpPr>
        <p:spPr>
          <a:xfrm>
            <a:off x="7696340" y="5438956"/>
            <a:ext cx="561315" cy="369332"/>
          </a:xfrm>
          <a:prstGeom prst="rect">
            <a:avLst/>
          </a:prstGeom>
          <a:noFill/>
        </p:spPr>
        <p:txBody>
          <a:bodyPr wrap="square" rtlCol="0">
            <a:spAutoFit/>
          </a:bodyPr>
          <a:lstStyle/>
          <a:p>
            <a:r>
              <a:rPr lang="en-US" dirty="0"/>
              <a:t>12</a:t>
            </a:r>
          </a:p>
        </p:txBody>
      </p:sp>
      <p:sp>
        <p:nvSpPr>
          <p:cNvPr id="70" name="TextBox 69"/>
          <p:cNvSpPr txBox="1"/>
          <p:nvPr/>
        </p:nvSpPr>
        <p:spPr>
          <a:xfrm>
            <a:off x="6613556" y="5748187"/>
            <a:ext cx="561315" cy="369332"/>
          </a:xfrm>
          <a:prstGeom prst="rect">
            <a:avLst/>
          </a:prstGeom>
          <a:noFill/>
        </p:spPr>
        <p:txBody>
          <a:bodyPr wrap="square" rtlCol="0">
            <a:spAutoFit/>
          </a:bodyPr>
          <a:lstStyle/>
          <a:p>
            <a:r>
              <a:rPr lang="en-US" dirty="0"/>
              <a:t>10</a:t>
            </a:r>
          </a:p>
        </p:txBody>
      </p:sp>
      <p:sp>
        <p:nvSpPr>
          <p:cNvPr id="71" name="TextBox 70"/>
          <p:cNvSpPr txBox="1"/>
          <p:nvPr/>
        </p:nvSpPr>
        <p:spPr>
          <a:xfrm>
            <a:off x="4997514" y="5483268"/>
            <a:ext cx="561315" cy="369332"/>
          </a:xfrm>
          <a:prstGeom prst="rect">
            <a:avLst/>
          </a:prstGeom>
          <a:noFill/>
        </p:spPr>
        <p:txBody>
          <a:bodyPr wrap="square" rtlCol="0">
            <a:spAutoFit/>
          </a:bodyPr>
          <a:lstStyle/>
          <a:p>
            <a:r>
              <a:rPr lang="en-US" dirty="0"/>
              <a:t>8</a:t>
            </a:r>
          </a:p>
        </p:txBody>
      </p:sp>
      <p:sp>
        <p:nvSpPr>
          <p:cNvPr id="72" name="TextBox 71"/>
          <p:cNvSpPr txBox="1"/>
          <p:nvPr/>
        </p:nvSpPr>
        <p:spPr>
          <a:xfrm>
            <a:off x="4135465" y="4569790"/>
            <a:ext cx="561315" cy="369332"/>
          </a:xfrm>
          <a:prstGeom prst="rect">
            <a:avLst/>
          </a:prstGeom>
          <a:noFill/>
        </p:spPr>
        <p:txBody>
          <a:bodyPr wrap="square" rtlCol="0">
            <a:spAutoFit/>
          </a:bodyPr>
          <a:lstStyle/>
          <a:p>
            <a:r>
              <a:rPr lang="en-US" dirty="0"/>
              <a:t>3</a:t>
            </a:r>
          </a:p>
        </p:txBody>
      </p:sp>
      <p:sp>
        <p:nvSpPr>
          <p:cNvPr id="73" name="TextBox 72"/>
          <p:cNvSpPr txBox="1"/>
          <p:nvPr/>
        </p:nvSpPr>
        <p:spPr>
          <a:xfrm>
            <a:off x="4147879" y="2382711"/>
            <a:ext cx="561315" cy="369332"/>
          </a:xfrm>
          <a:prstGeom prst="rect">
            <a:avLst/>
          </a:prstGeom>
          <a:noFill/>
        </p:spPr>
        <p:txBody>
          <a:bodyPr wrap="square" rtlCol="0">
            <a:spAutoFit/>
          </a:bodyPr>
          <a:lstStyle/>
          <a:p>
            <a:r>
              <a:rPr lang="en-US" dirty="0"/>
              <a:t>4</a:t>
            </a:r>
          </a:p>
        </p:txBody>
      </p:sp>
      <p:sp>
        <p:nvSpPr>
          <p:cNvPr id="74" name="TextBox 73"/>
          <p:cNvSpPr txBox="1"/>
          <p:nvPr/>
        </p:nvSpPr>
        <p:spPr>
          <a:xfrm>
            <a:off x="3790322" y="3645984"/>
            <a:ext cx="561315" cy="369332"/>
          </a:xfrm>
          <a:prstGeom prst="rect">
            <a:avLst/>
          </a:prstGeom>
          <a:noFill/>
        </p:spPr>
        <p:txBody>
          <a:bodyPr wrap="square" rtlCol="0">
            <a:spAutoFit/>
          </a:bodyPr>
          <a:lstStyle/>
          <a:p>
            <a:r>
              <a:rPr lang="en-US" dirty="0"/>
              <a:t>9</a:t>
            </a:r>
          </a:p>
        </p:txBody>
      </p:sp>
      <p:sp>
        <p:nvSpPr>
          <p:cNvPr id="79" name="Freeform: Shape 78"/>
          <p:cNvSpPr/>
          <p:nvPr/>
        </p:nvSpPr>
        <p:spPr>
          <a:xfrm>
            <a:off x="5269117" y="1194608"/>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7706467" y="3507110"/>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10538379">
            <a:off x="5354493" y="5701747"/>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15952984">
            <a:off x="2612758" y="3518175"/>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52</a:t>
            </a:fld>
            <a:endParaRPr lang="en-US" dirty="0"/>
          </a:p>
        </p:txBody>
      </p:sp>
      <p:sp>
        <p:nvSpPr>
          <p:cNvPr id="29" name="Footer Placeholder 4"/>
          <p:cNvSpPr>
            <a:spLocks noGrp="1"/>
          </p:cNvSpPr>
          <p:nvPr>
            <p:ph type="ftr" sz="quarter" idx="11"/>
          </p:nvPr>
        </p:nvSpPr>
        <p:spPr>
          <a:xfrm>
            <a:off x="2589212" y="6135808"/>
            <a:ext cx="7619999" cy="365125"/>
          </a:xfrm>
        </p:spPr>
        <p:txBody>
          <a:bodyPr/>
          <a:lstStyle/>
          <a:p>
            <a:r>
              <a:rPr lang="en-US" dirty="0" err="1"/>
              <a:t>Karger</a:t>
            </a:r>
            <a:r>
              <a:rPr lang="en-US" dirty="0"/>
              <a:t>, David, et al. "Consistent hashing and random trees: Distributed caching protocols for relieving hot spots on the World Wide Web." </a:t>
            </a:r>
            <a:r>
              <a:rPr lang="en-US" i="1" dirty="0"/>
              <a:t>Proceedings of the twenty-ninth annual ACM symposium on Theory of computing</a:t>
            </a:r>
            <a:r>
              <a:rPr lang="en-US" dirty="0"/>
              <a:t>. ACM, 1997.</a:t>
            </a:r>
          </a:p>
          <a:p>
            <a:r>
              <a:rPr lang="en-US" dirty="0" err="1"/>
              <a:t>Karger</a:t>
            </a:r>
            <a:r>
              <a:rPr lang="en-US" dirty="0"/>
              <a:t>, David, et al. "Web caching with consistent hashing." Computer Networks 31.11 (1999): 1203-1213.</a:t>
            </a:r>
          </a:p>
        </p:txBody>
      </p:sp>
    </p:spTree>
    <p:extLst>
      <p:ext uri="{BB962C8B-B14F-4D97-AF65-F5344CB8AC3E}">
        <p14:creationId xmlns:p14="http://schemas.microsoft.com/office/powerpoint/2010/main" val="1577353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Consistent Hashing</a:t>
            </a:r>
          </a:p>
        </p:txBody>
      </p:sp>
      <p:sp>
        <p:nvSpPr>
          <p:cNvPr id="39" name="Oval 38"/>
          <p:cNvSpPr/>
          <p:nvPr/>
        </p:nvSpPr>
        <p:spPr>
          <a:xfrm>
            <a:off x="4273236" y="1502875"/>
            <a:ext cx="4680641" cy="42098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39" idx="0"/>
            <a:endCxn id="39" idx="4"/>
          </p:cNvCxnSpPr>
          <p:nvPr/>
        </p:nvCxnSpPr>
        <p:spPr>
          <a:xfrm>
            <a:off x="6613557" y="1502875"/>
            <a:ext cx="0" cy="4209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9" idx="7"/>
            <a:endCxn id="39" idx="3"/>
          </p:cNvCxnSpPr>
          <p:nvPr/>
        </p:nvCxnSpPr>
        <p:spPr>
          <a:xfrm flipH="1">
            <a:off x="4958700" y="2119395"/>
            <a:ext cx="3309713" cy="2976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9" idx="1"/>
            <a:endCxn id="39" idx="5"/>
          </p:cNvCxnSpPr>
          <p:nvPr/>
        </p:nvCxnSpPr>
        <p:spPr>
          <a:xfrm>
            <a:off x="4958700" y="2119395"/>
            <a:ext cx="3309713" cy="2976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9" idx="2"/>
            <a:endCxn id="39" idx="6"/>
          </p:cNvCxnSpPr>
          <p:nvPr/>
        </p:nvCxnSpPr>
        <p:spPr>
          <a:xfrm>
            <a:off x="4273236" y="3607806"/>
            <a:ext cx="4680641"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987618" y="1786084"/>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976998" y="4720123"/>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641829" y="1800254"/>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16375" y="4768626"/>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5244419" y="1445630"/>
            <a:ext cx="561315" cy="369332"/>
          </a:xfrm>
          <a:prstGeom prst="rect">
            <a:avLst/>
          </a:prstGeom>
          <a:noFill/>
        </p:spPr>
        <p:txBody>
          <a:bodyPr wrap="square" rtlCol="0">
            <a:spAutoFit/>
          </a:bodyPr>
          <a:lstStyle/>
          <a:p>
            <a:r>
              <a:rPr lang="en-US" dirty="0"/>
              <a:t>5</a:t>
            </a:r>
          </a:p>
        </p:txBody>
      </p:sp>
      <p:sp>
        <p:nvSpPr>
          <p:cNvPr id="64" name="TextBox 63"/>
          <p:cNvSpPr txBox="1"/>
          <p:nvPr/>
        </p:nvSpPr>
        <p:spPr>
          <a:xfrm>
            <a:off x="6645890" y="1166903"/>
            <a:ext cx="561315" cy="369332"/>
          </a:xfrm>
          <a:prstGeom prst="rect">
            <a:avLst/>
          </a:prstGeom>
          <a:noFill/>
        </p:spPr>
        <p:txBody>
          <a:bodyPr wrap="square" rtlCol="0">
            <a:spAutoFit/>
          </a:bodyPr>
          <a:lstStyle/>
          <a:p>
            <a:r>
              <a:rPr lang="en-US" dirty="0"/>
              <a:t>2</a:t>
            </a:r>
          </a:p>
        </p:txBody>
      </p:sp>
      <p:sp>
        <p:nvSpPr>
          <p:cNvPr id="65" name="TextBox 64"/>
          <p:cNvSpPr txBox="1"/>
          <p:nvPr/>
        </p:nvSpPr>
        <p:spPr>
          <a:xfrm>
            <a:off x="7670886" y="1413827"/>
            <a:ext cx="561315" cy="369332"/>
          </a:xfrm>
          <a:prstGeom prst="rect">
            <a:avLst/>
          </a:prstGeom>
          <a:noFill/>
        </p:spPr>
        <p:txBody>
          <a:bodyPr wrap="square" rtlCol="0">
            <a:spAutoFit/>
          </a:bodyPr>
          <a:lstStyle/>
          <a:p>
            <a:r>
              <a:rPr lang="en-US" dirty="0"/>
              <a:t>7</a:t>
            </a:r>
          </a:p>
        </p:txBody>
      </p:sp>
      <p:sp>
        <p:nvSpPr>
          <p:cNvPr id="66" name="TextBox 65"/>
          <p:cNvSpPr txBox="1"/>
          <p:nvPr/>
        </p:nvSpPr>
        <p:spPr>
          <a:xfrm>
            <a:off x="8793624" y="2614426"/>
            <a:ext cx="561315" cy="369332"/>
          </a:xfrm>
          <a:prstGeom prst="rect">
            <a:avLst/>
          </a:prstGeom>
          <a:noFill/>
        </p:spPr>
        <p:txBody>
          <a:bodyPr wrap="square" rtlCol="0">
            <a:spAutoFit/>
          </a:bodyPr>
          <a:lstStyle/>
          <a:p>
            <a:r>
              <a:rPr lang="en-US" dirty="0"/>
              <a:t>1</a:t>
            </a:r>
          </a:p>
        </p:txBody>
      </p:sp>
      <p:sp>
        <p:nvSpPr>
          <p:cNvPr id="67" name="TextBox 66"/>
          <p:cNvSpPr txBox="1"/>
          <p:nvPr/>
        </p:nvSpPr>
        <p:spPr>
          <a:xfrm>
            <a:off x="8921225" y="3794249"/>
            <a:ext cx="561315" cy="369332"/>
          </a:xfrm>
          <a:prstGeom prst="rect">
            <a:avLst/>
          </a:prstGeom>
          <a:noFill/>
        </p:spPr>
        <p:txBody>
          <a:bodyPr wrap="square" rtlCol="0">
            <a:spAutoFit/>
          </a:bodyPr>
          <a:lstStyle/>
          <a:p>
            <a:r>
              <a:rPr lang="en-US" dirty="0"/>
              <a:t>6</a:t>
            </a:r>
          </a:p>
        </p:txBody>
      </p:sp>
      <p:sp>
        <p:nvSpPr>
          <p:cNvPr id="68" name="TextBox 67"/>
          <p:cNvSpPr txBox="1"/>
          <p:nvPr/>
        </p:nvSpPr>
        <p:spPr>
          <a:xfrm>
            <a:off x="8621360" y="4586653"/>
            <a:ext cx="561315" cy="369332"/>
          </a:xfrm>
          <a:prstGeom prst="rect">
            <a:avLst/>
          </a:prstGeom>
          <a:noFill/>
        </p:spPr>
        <p:txBody>
          <a:bodyPr wrap="square" rtlCol="0">
            <a:spAutoFit/>
          </a:bodyPr>
          <a:lstStyle/>
          <a:p>
            <a:r>
              <a:rPr lang="en-US" dirty="0"/>
              <a:t>11</a:t>
            </a:r>
          </a:p>
        </p:txBody>
      </p:sp>
      <p:sp>
        <p:nvSpPr>
          <p:cNvPr id="69" name="TextBox 68"/>
          <p:cNvSpPr txBox="1"/>
          <p:nvPr/>
        </p:nvSpPr>
        <p:spPr>
          <a:xfrm>
            <a:off x="7696340" y="5438956"/>
            <a:ext cx="561315" cy="369332"/>
          </a:xfrm>
          <a:prstGeom prst="rect">
            <a:avLst/>
          </a:prstGeom>
          <a:noFill/>
        </p:spPr>
        <p:txBody>
          <a:bodyPr wrap="square" rtlCol="0">
            <a:spAutoFit/>
          </a:bodyPr>
          <a:lstStyle/>
          <a:p>
            <a:r>
              <a:rPr lang="en-US" dirty="0"/>
              <a:t>12</a:t>
            </a:r>
          </a:p>
        </p:txBody>
      </p:sp>
      <p:sp>
        <p:nvSpPr>
          <p:cNvPr id="70" name="TextBox 69"/>
          <p:cNvSpPr txBox="1"/>
          <p:nvPr/>
        </p:nvSpPr>
        <p:spPr>
          <a:xfrm>
            <a:off x="6613556" y="5748187"/>
            <a:ext cx="561315" cy="369332"/>
          </a:xfrm>
          <a:prstGeom prst="rect">
            <a:avLst/>
          </a:prstGeom>
          <a:noFill/>
        </p:spPr>
        <p:txBody>
          <a:bodyPr wrap="square" rtlCol="0">
            <a:spAutoFit/>
          </a:bodyPr>
          <a:lstStyle/>
          <a:p>
            <a:r>
              <a:rPr lang="en-US" dirty="0"/>
              <a:t>10</a:t>
            </a:r>
          </a:p>
        </p:txBody>
      </p:sp>
      <p:sp>
        <p:nvSpPr>
          <p:cNvPr id="71" name="TextBox 70"/>
          <p:cNvSpPr txBox="1"/>
          <p:nvPr/>
        </p:nvSpPr>
        <p:spPr>
          <a:xfrm>
            <a:off x="4997514" y="5483268"/>
            <a:ext cx="561315" cy="369332"/>
          </a:xfrm>
          <a:prstGeom prst="rect">
            <a:avLst/>
          </a:prstGeom>
          <a:noFill/>
        </p:spPr>
        <p:txBody>
          <a:bodyPr wrap="square" rtlCol="0">
            <a:spAutoFit/>
          </a:bodyPr>
          <a:lstStyle/>
          <a:p>
            <a:r>
              <a:rPr lang="en-US" dirty="0"/>
              <a:t>8</a:t>
            </a:r>
          </a:p>
        </p:txBody>
      </p:sp>
      <p:sp>
        <p:nvSpPr>
          <p:cNvPr id="72" name="TextBox 71"/>
          <p:cNvSpPr txBox="1"/>
          <p:nvPr/>
        </p:nvSpPr>
        <p:spPr>
          <a:xfrm>
            <a:off x="4135465" y="4569790"/>
            <a:ext cx="561315" cy="369332"/>
          </a:xfrm>
          <a:prstGeom prst="rect">
            <a:avLst/>
          </a:prstGeom>
          <a:noFill/>
        </p:spPr>
        <p:txBody>
          <a:bodyPr wrap="square" rtlCol="0">
            <a:spAutoFit/>
          </a:bodyPr>
          <a:lstStyle/>
          <a:p>
            <a:r>
              <a:rPr lang="en-US" dirty="0"/>
              <a:t>3</a:t>
            </a:r>
          </a:p>
        </p:txBody>
      </p:sp>
      <p:sp>
        <p:nvSpPr>
          <p:cNvPr id="73" name="TextBox 72"/>
          <p:cNvSpPr txBox="1"/>
          <p:nvPr/>
        </p:nvSpPr>
        <p:spPr>
          <a:xfrm>
            <a:off x="4147879" y="2382711"/>
            <a:ext cx="561315" cy="369332"/>
          </a:xfrm>
          <a:prstGeom prst="rect">
            <a:avLst/>
          </a:prstGeom>
          <a:noFill/>
        </p:spPr>
        <p:txBody>
          <a:bodyPr wrap="square" rtlCol="0">
            <a:spAutoFit/>
          </a:bodyPr>
          <a:lstStyle/>
          <a:p>
            <a:r>
              <a:rPr lang="en-US" dirty="0"/>
              <a:t>4</a:t>
            </a:r>
          </a:p>
        </p:txBody>
      </p:sp>
      <p:sp>
        <p:nvSpPr>
          <p:cNvPr id="74" name="TextBox 73"/>
          <p:cNvSpPr txBox="1"/>
          <p:nvPr/>
        </p:nvSpPr>
        <p:spPr>
          <a:xfrm>
            <a:off x="3790322" y="3645984"/>
            <a:ext cx="561315" cy="369332"/>
          </a:xfrm>
          <a:prstGeom prst="rect">
            <a:avLst/>
          </a:prstGeom>
          <a:noFill/>
        </p:spPr>
        <p:txBody>
          <a:bodyPr wrap="square" rtlCol="0">
            <a:spAutoFit/>
          </a:bodyPr>
          <a:lstStyle/>
          <a:p>
            <a:r>
              <a:rPr lang="en-US" dirty="0"/>
              <a:t>9</a:t>
            </a:r>
          </a:p>
        </p:txBody>
      </p:sp>
      <p:sp>
        <p:nvSpPr>
          <p:cNvPr id="79" name="Freeform: Shape 78"/>
          <p:cNvSpPr/>
          <p:nvPr/>
        </p:nvSpPr>
        <p:spPr>
          <a:xfrm>
            <a:off x="5269117" y="1194608"/>
            <a:ext cx="2867232" cy="391251"/>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10538379">
            <a:off x="5354493" y="5701747"/>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15952984">
            <a:off x="2612758" y="3518175"/>
            <a:ext cx="2770360" cy="407855"/>
          </a:xfrm>
          <a:custGeom>
            <a:avLst/>
            <a:gdLst>
              <a:gd name="connsiteX0" fmla="*/ 0 w 2770360"/>
              <a:gd name="connsiteY0" fmla="*/ 344481 h 407855"/>
              <a:gd name="connsiteX1" fmla="*/ 1502875 w 2770360"/>
              <a:gd name="connsiteY1" fmla="*/ 449 h 407855"/>
              <a:gd name="connsiteX2" fmla="*/ 2770360 w 2770360"/>
              <a:gd name="connsiteY2" fmla="*/ 407855 h 407855"/>
            </a:gdLst>
            <a:ahLst/>
            <a:cxnLst>
              <a:cxn ang="0">
                <a:pos x="connsiteX0" y="connsiteY0"/>
              </a:cxn>
              <a:cxn ang="0">
                <a:pos x="connsiteX1" y="connsiteY1"/>
              </a:cxn>
              <a:cxn ang="0">
                <a:pos x="connsiteX2" y="connsiteY2"/>
              </a:cxn>
            </a:cxnLst>
            <a:rect l="l" t="t" r="r" b="b"/>
            <a:pathLst>
              <a:path w="2770360" h="407855">
                <a:moveTo>
                  <a:pt x="0" y="344481"/>
                </a:moveTo>
                <a:cubicBezTo>
                  <a:pt x="520574" y="167184"/>
                  <a:pt x="1041148" y="-10113"/>
                  <a:pt x="1502875" y="449"/>
                </a:cubicBezTo>
                <a:cubicBezTo>
                  <a:pt x="1964602" y="11011"/>
                  <a:pt x="2498756" y="288651"/>
                  <a:pt x="2770360" y="407855"/>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669032" y="3105876"/>
            <a:ext cx="633742" cy="660903"/>
          </a:xfrm>
          <a:prstGeom prst="ellipse">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p:cNvSpPr/>
          <p:nvPr/>
        </p:nvSpPr>
        <p:spPr>
          <a:xfrm>
            <a:off x="8730343" y="2166257"/>
            <a:ext cx="413657" cy="859972"/>
          </a:xfrm>
          <a:custGeom>
            <a:avLst/>
            <a:gdLst>
              <a:gd name="connsiteX0" fmla="*/ 0 w 413657"/>
              <a:gd name="connsiteY0" fmla="*/ 0 h 859972"/>
              <a:gd name="connsiteX1" fmla="*/ 304800 w 413657"/>
              <a:gd name="connsiteY1" fmla="*/ 381000 h 859972"/>
              <a:gd name="connsiteX2" fmla="*/ 413657 w 413657"/>
              <a:gd name="connsiteY2" fmla="*/ 859972 h 859972"/>
            </a:gdLst>
            <a:ahLst/>
            <a:cxnLst>
              <a:cxn ang="0">
                <a:pos x="connsiteX0" y="connsiteY0"/>
              </a:cxn>
              <a:cxn ang="0">
                <a:pos x="connsiteX1" y="connsiteY1"/>
              </a:cxn>
              <a:cxn ang="0">
                <a:pos x="connsiteX2" y="connsiteY2"/>
              </a:cxn>
            </a:cxnLst>
            <a:rect l="l" t="t" r="r" b="b"/>
            <a:pathLst>
              <a:path w="413657" h="859972">
                <a:moveTo>
                  <a:pt x="0" y="0"/>
                </a:moveTo>
                <a:cubicBezTo>
                  <a:pt x="117928" y="118835"/>
                  <a:pt x="235857" y="237671"/>
                  <a:pt x="304800" y="381000"/>
                </a:cubicBezTo>
                <a:cubicBezTo>
                  <a:pt x="373743" y="524329"/>
                  <a:pt x="391886" y="731158"/>
                  <a:pt x="413657" y="85997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p:cNvSpPr/>
          <p:nvPr/>
        </p:nvSpPr>
        <p:spPr>
          <a:xfrm rot="2830290">
            <a:off x="8776166" y="3792690"/>
            <a:ext cx="596231" cy="1318037"/>
          </a:xfrm>
          <a:custGeom>
            <a:avLst/>
            <a:gdLst>
              <a:gd name="connsiteX0" fmla="*/ 0 w 413657"/>
              <a:gd name="connsiteY0" fmla="*/ 0 h 859972"/>
              <a:gd name="connsiteX1" fmla="*/ 304800 w 413657"/>
              <a:gd name="connsiteY1" fmla="*/ 381000 h 859972"/>
              <a:gd name="connsiteX2" fmla="*/ 413657 w 413657"/>
              <a:gd name="connsiteY2" fmla="*/ 859972 h 859972"/>
            </a:gdLst>
            <a:ahLst/>
            <a:cxnLst>
              <a:cxn ang="0">
                <a:pos x="connsiteX0" y="connsiteY0"/>
              </a:cxn>
              <a:cxn ang="0">
                <a:pos x="connsiteX1" y="connsiteY1"/>
              </a:cxn>
              <a:cxn ang="0">
                <a:pos x="connsiteX2" y="connsiteY2"/>
              </a:cxn>
            </a:cxnLst>
            <a:rect l="l" t="t" r="r" b="b"/>
            <a:pathLst>
              <a:path w="413657" h="859972">
                <a:moveTo>
                  <a:pt x="0" y="0"/>
                </a:moveTo>
                <a:cubicBezTo>
                  <a:pt x="117928" y="118835"/>
                  <a:pt x="235857" y="237671"/>
                  <a:pt x="304800" y="381000"/>
                </a:cubicBezTo>
                <a:cubicBezTo>
                  <a:pt x="373743" y="524329"/>
                  <a:pt x="391886" y="731158"/>
                  <a:pt x="413657" y="85997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53</a:t>
            </a:fld>
            <a:endParaRPr lang="en-US" dirty="0"/>
          </a:p>
        </p:txBody>
      </p:sp>
      <p:sp>
        <p:nvSpPr>
          <p:cNvPr id="31" name="Footer Placeholder 4"/>
          <p:cNvSpPr>
            <a:spLocks noGrp="1"/>
          </p:cNvSpPr>
          <p:nvPr>
            <p:ph type="ftr" sz="quarter" idx="11"/>
          </p:nvPr>
        </p:nvSpPr>
        <p:spPr>
          <a:xfrm>
            <a:off x="2589212" y="6135808"/>
            <a:ext cx="7619999" cy="365125"/>
          </a:xfrm>
        </p:spPr>
        <p:txBody>
          <a:bodyPr/>
          <a:lstStyle/>
          <a:p>
            <a:r>
              <a:rPr lang="en-US" dirty="0" err="1"/>
              <a:t>Karger</a:t>
            </a:r>
            <a:r>
              <a:rPr lang="en-US" dirty="0"/>
              <a:t>, David, et al. "Consistent hashing and random trees: Distributed caching protocols for relieving hot spots on the World Wide Web." </a:t>
            </a:r>
            <a:r>
              <a:rPr lang="en-US" i="1" dirty="0"/>
              <a:t>Proceedings of the twenty-ninth annual ACM symposium on Theory of computing</a:t>
            </a:r>
            <a:r>
              <a:rPr lang="en-US" dirty="0"/>
              <a:t>. ACM, 1997.</a:t>
            </a:r>
          </a:p>
          <a:p>
            <a:r>
              <a:rPr lang="en-US" dirty="0" err="1"/>
              <a:t>Karger</a:t>
            </a:r>
            <a:r>
              <a:rPr lang="en-US" dirty="0"/>
              <a:t>, David, et al. "Web caching with consistent hashing." Computer Networks 31.11 (1999): 1203-1213.</a:t>
            </a:r>
          </a:p>
        </p:txBody>
      </p:sp>
    </p:spTree>
    <p:extLst>
      <p:ext uri="{BB962C8B-B14F-4D97-AF65-F5344CB8AC3E}">
        <p14:creationId xmlns:p14="http://schemas.microsoft.com/office/powerpoint/2010/main" val="155976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Memcached</a:t>
            </a:r>
            <a:endParaRPr lang="en-US" dirty="0"/>
          </a:p>
        </p:txBody>
      </p:sp>
      <p:sp>
        <p:nvSpPr>
          <p:cNvPr id="3" name="Content Placeholder 2"/>
          <p:cNvSpPr>
            <a:spLocks noGrp="1"/>
          </p:cNvSpPr>
          <p:nvPr>
            <p:ph idx="1"/>
          </p:nvPr>
        </p:nvSpPr>
        <p:spPr/>
        <p:txBody>
          <a:bodyPr>
            <a:normAutofit lnSpcReduction="10000"/>
          </a:bodyPr>
          <a:lstStyle/>
          <a:p>
            <a:r>
              <a:rPr lang="en-US" dirty="0"/>
              <a:t>Item (object)</a:t>
            </a:r>
          </a:p>
          <a:p>
            <a:pPr lvl="1"/>
            <a:r>
              <a:rPr lang="en-US" dirty="0"/>
              <a:t>Key (string up to 250 bytes in length)</a:t>
            </a:r>
          </a:p>
          <a:p>
            <a:pPr lvl="1"/>
            <a:r>
              <a:rPr lang="en-US" dirty="0"/>
              <a:t>Expiration time (0 means never)</a:t>
            </a:r>
          </a:p>
          <a:p>
            <a:pPr lvl="1"/>
            <a:r>
              <a:rPr lang="en-US" dirty="0"/>
              <a:t>Values up to 1 MB size</a:t>
            </a:r>
          </a:p>
          <a:p>
            <a:r>
              <a:rPr lang="en-US" dirty="0"/>
              <a:t>ASCII or binary representations (ASCII vs binary protocol)</a:t>
            </a:r>
          </a:p>
          <a:p>
            <a:r>
              <a:rPr lang="en-US" dirty="0"/>
              <a:t>Binary protocol is faster and more compact</a:t>
            </a:r>
          </a:p>
          <a:p>
            <a:pPr lvl="1"/>
            <a:r>
              <a:rPr lang="en-US" dirty="0"/>
              <a:t>12345678 (4 bytes) instead of “12345678” (8 bytes)</a:t>
            </a:r>
          </a:p>
          <a:p>
            <a:r>
              <a:rPr lang="en-US" dirty="0"/>
              <a:t>In the binary protocol</a:t>
            </a:r>
          </a:p>
          <a:p>
            <a:pPr lvl="1"/>
            <a:r>
              <a:rPr lang="en-US" dirty="0"/>
              <a:t>SASL can be enabled to limit access</a:t>
            </a:r>
          </a:p>
          <a:p>
            <a:pPr lvl="1"/>
            <a:r>
              <a:rPr lang="en-US" dirty="0"/>
              <a:t>Clients have to authenticate themselves before sending commands </a:t>
            </a:r>
          </a:p>
          <a:p>
            <a:pPr lvl="1"/>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1273857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Memcached</a:t>
            </a:r>
            <a:r>
              <a:rPr lang="en-US" dirty="0"/>
              <a:t> API</a:t>
            </a:r>
          </a:p>
        </p:txBody>
      </p:sp>
      <p:sp>
        <p:nvSpPr>
          <p:cNvPr id="3" name="Content Placeholder 2"/>
          <p:cNvSpPr>
            <a:spLocks noGrp="1"/>
          </p:cNvSpPr>
          <p:nvPr>
            <p:ph idx="1"/>
          </p:nvPr>
        </p:nvSpPr>
        <p:spPr/>
        <p:txBody>
          <a:bodyPr/>
          <a:lstStyle/>
          <a:p>
            <a:r>
              <a:rPr lang="en-US" dirty="0"/>
              <a:t>Documentation: </a:t>
            </a:r>
            <a:r>
              <a:rPr lang="en-US" dirty="0">
                <a:hlinkClick r:id="rId2"/>
              </a:rPr>
              <a:t>https://github.com/memcached/memcached/wiki/</a:t>
            </a:r>
            <a:endParaRPr lang="en-US" dirty="0"/>
          </a:p>
          <a:p>
            <a:r>
              <a:rPr lang="en-US" dirty="0"/>
              <a:t>Full API: </a:t>
            </a:r>
            <a:r>
              <a:rPr lang="en-US" dirty="0">
                <a:hlinkClick r:id="rId3"/>
              </a:rPr>
              <a:t>https://github.com/memcached/memcached/wiki/Commands</a:t>
            </a:r>
            <a:endParaRPr lang="en-US"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3984754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Redis</a:t>
            </a:r>
            <a:endParaRPr lang="en-US" dirty="0"/>
          </a:p>
        </p:txBody>
      </p:sp>
      <p:sp>
        <p:nvSpPr>
          <p:cNvPr id="3" name="Content Placeholder 2"/>
          <p:cNvSpPr>
            <a:spLocks noGrp="1"/>
          </p:cNvSpPr>
          <p:nvPr>
            <p:ph idx="1"/>
          </p:nvPr>
        </p:nvSpPr>
        <p:spPr/>
        <p:txBody>
          <a:bodyPr/>
          <a:lstStyle/>
          <a:p>
            <a:r>
              <a:rPr lang="en-US" dirty="0" err="1"/>
              <a:t>Redis</a:t>
            </a:r>
            <a:r>
              <a:rPr lang="en-US" dirty="0"/>
              <a:t> stands for </a:t>
            </a:r>
            <a:r>
              <a:rPr lang="en-US" b="1" dirty="0" err="1"/>
              <a:t>RE</a:t>
            </a:r>
            <a:r>
              <a:rPr lang="en-US" dirty="0" err="1"/>
              <a:t>mote</a:t>
            </a:r>
            <a:r>
              <a:rPr lang="en-US" dirty="0"/>
              <a:t> </a:t>
            </a:r>
            <a:r>
              <a:rPr lang="en-US" b="1" dirty="0" err="1"/>
              <a:t>DI</a:t>
            </a:r>
            <a:r>
              <a:rPr lang="en-US" dirty="0" err="1"/>
              <a:t>ctionary</a:t>
            </a:r>
            <a:r>
              <a:rPr lang="en-US" dirty="0"/>
              <a:t> </a:t>
            </a:r>
            <a:r>
              <a:rPr lang="en-US" b="1" dirty="0"/>
              <a:t>S</a:t>
            </a:r>
            <a:r>
              <a:rPr lang="en-US" dirty="0"/>
              <a:t>erver</a:t>
            </a:r>
          </a:p>
          <a:p>
            <a:r>
              <a:rPr lang="en-US" dirty="0"/>
              <a:t>Open Source BSD licensed</a:t>
            </a:r>
          </a:p>
          <a:p>
            <a:r>
              <a:rPr lang="en-US" dirty="0"/>
              <a:t>By Salvatore </a:t>
            </a:r>
            <a:r>
              <a:rPr lang="en-US" dirty="0" err="1"/>
              <a:t>Sanfilippo</a:t>
            </a:r>
            <a:r>
              <a:rPr lang="en-US" dirty="0"/>
              <a:t>, May 2009</a:t>
            </a:r>
          </a:p>
          <a:p>
            <a:r>
              <a:rPr lang="en-US" dirty="0"/>
              <a:t>Developed in ANSI C</a:t>
            </a:r>
          </a:p>
          <a:p>
            <a:r>
              <a:rPr lang="en-US" dirty="0"/>
              <a:t>Data Structure store more than just a key/value store</a:t>
            </a:r>
          </a:p>
          <a:p>
            <a:r>
              <a:rPr lang="en-US" dirty="0"/>
              <a:t>How?</a:t>
            </a:r>
          </a:p>
        </p:txBody>
      </p:sp>
      <p:pic>
        <p:nvPicPr>
          <p:cNvPr id="5" name="Picture 4"/>
          <p:cNvPicPr>
            <a:picLocks noChangeAspect="1"/>
          </p:cNvPicPr>
          <p:nvPr/>
        </p:nvPicPr>
        <p:blipFill>
          <a:blip r:embed="rId2"/>
          <a:stretch>
            <a:fillRect/>
          </a:stretch>
        </p:blipFill>
        <p:spPr>
          <a:xfrm>
            <a:off x="9423795" y="395510"/>
            <a:ext cx="1570831" cy="1338115"/>
          </a:xfrm>
          <a:prstGeom prst="rect">
            <a:avLst/>
          </a:prstGeom>
        </p:spPr>
      </p:pic>
      <p:pic>
        <p:nvPicPr>
          <p:cNvPr id="6" name="Picture 5"/>
          <p:cNvPicPr>
            <a:picLocks noChangeAspect="1"/>
          </p:cNvPicPr>
          <p:nvPr/>
        </p:nvPicPr>
        <p:blipFill>
          <a:blip r:embed="rId3"/>
          <a:stretch>
            <a:fillRect/>
          </a:stretch>
        </p:blipFill>
        <p:spPr>
          <a:xfrm>
            <a:off x="9389402" y="5408696"/>
            <a:ext cx="1507578" cy="1005052"/>
          </a:xfrm>
          <a:prstGeom prst="rect">
            <a:avLst/>
          </a:prstGeom>
        </p:spPr>
      </p:pic>
      <p:pic>
        <p:nvPicPr>
          <p:cNvPr id="7" name="Picture 6"/>
          <p:cNvPicPr>
            <a:picLocks noChangeAspect="1"/>
          </p:cNvPicPr>
          <p:nvPr/>
        </p:nvPicPr>
        <p:blipFill>
          <a:blip r:embed="rId4"/>
          <a:stretch>
            <a:fillRect/>
          </a:stretch>
        </p:blipFill>
        <p:spPr>
          <a:xfrm>
            <a:off x="10626095" y="4267200"/>
            <a:ext cx="1472605" cy="1008634"/>
          </a:xfrm>
          <a:prstGeom prst="rect">
            <a:avLst/>
          </a:prstGeom>
        </p:spPr>
      </p:pic>
      <p:pic>
        <p:nvPicPr>
          <p:cNvPr id="8" name="Picture 7"/>
          <p:cNvPicPr>
            <a:picLocks noChangeAspect="1"/>
          </p:cNvPicPr>
          <p:nvPr/>
        </p:nvPicPr>
        <p:blipFill>
          <a:blip r:embed="rId5"/>
          <a:stretch>
            <a:fillRect/>
          </a:stretch>
        </p:blipFill>
        <p:spPr>
          <a:xfrm>
            <a:off x="9389402" y="3009064"/>
            <a:ext cx="1639616" cy="1187650"/>
          </a:xfrm>
          <a:prstGeom prst="rect">
            <a:avLst/>
          </a:prstGeom>
        </p:spPr>
      </p:pic>
      <p:pic>
        <p:nvPicPr>
          <p:cNvPr id="9" name="Picture 8"/>
          <p:cNvPicPr>
            <a:picLocks noChangeAspect="1"/>
          </p:cNvPicPr>
          <p:nvPr/>
        </p:nvPicPr>
        <p:blipFill>
          <a:blip r:embed="rId6"/>
          <a:stretch>
            <a:fillRect/>
          </a:stretch>
        </p:blipFill>
        <p:spPr>
          <a:xfrm>
            <a:off x="10910524" y="1820888"/>
            <a:ext cx="1188176" cy="1188176"/>
          </a:xfrm>
          <a:prstGeom prst="rect">
            <a:avLst/>
          </a:prstGeom>
        </p:spPr>
      </p:pic>
      <p:sp>
        <p:nvSpPr>
          <p:cNvPr id="10" name="Slide Number Placeholder 9"/>
          <p:cNvSpPr>
            <a:spLocks noGrp="1"/>
          </p:cNvSpPr>
          <p:nvPr>
            <p:ph type="sldNum" sz="quarter" idx="12"/>
          </p:nvPr>
        </p:nvSpPr>
        <p:spPr/>
        <p:txBody>
          <a:bodyPr/>
          <a:lstStyle/>
          <a:p>
            <a:fld id="{D57F1E4F-1CFF-5643-939E-217C01CDF565}" type="slidenum">
              <a:rPr lang="en-US" smtClean="0"/>
              <a:pPr/>
              <a:t>56</a:t>
            </a:fld>
            <a:endParaRPr lang="en-US" dirty="0"/>
          </a:p>
        </p:txBody>
      </p:sp>
      <p:sp>
        <p:nvSpPr>
          <p:cNvPr id="11" name="Footer Placeholder 3"/>
          <p:cNvSpPr>
            <a:spLocks noGrp="1"/>
          </p:cNvSpPr>
          <p:nvPr>
            <p:ph type="ftr" sz="quarter" idx="11"/>
          </p:nvPr>
        </p:nvSpPr>
        <p:spPr>
          <a:xfrm>
            <a:off x="2589212" y="6135808"/>
            <a:ext cx="7619999" cy="365125"/>
          </a:xfrm>
        </p:spPr>
        <p:txBody>
          <a:bodyPr/>
          <a:lstStyle/>
          <a:p>
            <a:r>
              <a:rPr lang="en-US" dirty="0"/>
              <a:t>https://redis.io/</a:t>
            </a:r>
          </a:p>
        </p:txBody>
      </p:sp>
    </p:spTree>
    <p:extLst>
      <p:ext uri="{BB962C8B-B14F-4D97-AF65-F5344CB8AC3E}">
        <p14:creationId xmlns:p14="http://schemas.microsoft.com/office/powerpoint/2010/main" val="270722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Redis</a:t>
            </a:r>
            <a:endParaRPr lang="en-US" dirty="0"/>
          </a:p>
        </p:txBody>
      </p:sp>
      <p:pic>
        <p:nvPicPr>
          <p:cNvPr id="5" name="Picture 4"/>
          <p:cNvPicPr>
            <a:picLocks noChangeAspect="1"/>
          </p:cNvPicPr>
          <p:nvPr/>
        </p:nvPicPr>
        <p:blipFill>
          <a:blip r:embed="rId3"/>
          <a:stretch>
            <a:fillRect/>
          </a:stretch>
        </p:blipFill>
        <p:spPr>
          <a:xfrm>
            <a:off x="9423795" y="395510"/>
            <a:ext cx="1570831" cy="1338115"/>
          </a:xfrm>
          <a:prstGeom prst="rect">
            <a:avLst/>
          </a:prstGeom>
        </p:spPr>
      </p:pic>
      <p:sp>
        <p:nvSpPr>
          <p:cNvPr id="7" name="Rectangle 6"/>
          <p:cNvSpPr/>
          <p:nvPr/>
        </p:nvSpPr>
        <p:spPr>
          <a:xfrm>
            <a:off x="8290135" y="2024450"/>
            <a:ext cx="3597066" cy="46413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977747" y="1668980"/>
            <a:ext cx="2909454" cy="369332"/>
          </a:xfrm>
          <a:prstGeom prst="rect">
            <a:avLst/>
          </a:prstGeom>
          <a:noFill/>
        </p:spPr>
        <p:txBody>
          <a:bodyPr wrap="square" rtlCol="0">
            <a:spAutoFit/>
          </a:bodyPr>
          <a:lstStyle/>
          <a:p>
            <a:r>
              <a:rPr lang="en-US" dirty="0"/>
              <a:t>Caching Server</a:t>
            </a:r>
          </a:p>
        </p:txBody>
      </p:sp>
      <p:sp>
        <p:nvSpPr>
          <p:cNvPr id="6" name="Rectangle 5"/>
          <p:cNvSpPr/>
          <p:nvPr/>
        </p:nvSpPr>
        <p:spPr>
          <a:xfrm>
            <a:off x="8613916" y="2226369"/>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sp>
        <p:nvSpPr>
          <p:cNvPr id="8" name="Rectangle 7"/>
          <p:cNvSpPr/>
          <p:nvPr/>
        </p:nvSpPr>
        <p:spPr>
          <a:xfrm>
            <a:off x="9744861" y="2226369"/>
            <a:ext cx="962897"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a:t>
            </a:r>
          </a:p>
        </p:txBody>
      </p:sp>
      <p:cxnSp>
        <p:nvCxnSpPr>
          <p:cNvPr id="10" name="Straight Arrow Connector 9"/>
          <p:cNvCxnSpPr>
            <a:stCxn id="6" idx="3"/>
            <a:endCxn id="8" idx="1"/>
          </p:cNvCxnSpPr>
          <p:nvPr/>
        </p:nvCxnSpPr>
        <p:spPr>
          <a:xfrm>
            <a:off x="9253030" y="2478161"/>
            <a:ext cx="491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613916" y="2834340"/>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13" name="Straight Arrow Connector 12"/>
          <p:cNvCxnSpPr>
            <a:stCxn id="12" idx="3"/>
            <a:endCxn id="14" idx="1"/>
          </p:cNvCxnSpPr>
          <p:nvPr/>
        </p:nvCxnSpPr>
        <p:spPr>
          <a:xfrm flipV="1">
            <a:off x="9253030" y="3083279"/>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744861" y="2831487"/>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0366963" y="2839107"/>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a:stCxn id="14" idx="3"/>
            <a:endCxn id="23" idx="1"/>
          </p:cNvCxnSpPr>
          <p:nvPr/>
        </p:nvCxnSpPr>
        <p:spPr>
          <a:xfrm>
            <a:off x="10177672" y="3083279"/>
            <a:ext cx="189291"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0983182" y="2831487"/>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p:cNvCxnSpPr>
            <a:stCxn id="23" idx="3"/>
            <a:endCxn id="25" idx="1"/>
          </p:cNvCxnSpPr>
          <p:nvPr/>
        </p:nvCxnSpPr>
        <p:spPr>
          <a:xfrm flipV="1">
            <a:off x="10799774" y="3083279"/>
            <a:ext cx="183408"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613916" y="3491979"/>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36" name="Straight Arrow Connector 35"/>
          <p:cNvCxnSpPr/>
          <p:nvPr/>
        </p:nvCxnSpPr>
        <p:spPr>
          <a:xfrm flipV="1">
            <a:off x="9253030" y="3805548"/>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744860" y="3490552"/>
            <a:ext cx="1671133"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a:t>
            </a:r>
          </a:p>
        </p:txBody>
      </p:sp>
      <p:sp>
        <p:nvSpPr>
          <p:cNvPr id="38" name="Rectangle 37"/>
          <p:cNvSpPr/>
          <p:nvPr/>
        </p:nvSpPr>
        <p:spPr>
          <a:xfrm>
            <a:off x="8613916" y="4148758"/>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39" name="Straight Arrow Connector 38"/>
          <p:cNvCxnSpPr/>
          <p:nvPr/>
        </p:nvCxnSpPr>
        <p:spPr>
          <a:xfrm flipV="1">
            <a:off x="9253030" y="4382815"/>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9744860" y="4147331"/>
            <a:ext cx="1671133"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Sorted Set</a:t>
            </a:r>
          </a:p>
        </p:txBody>
      </p:sp>
      <p:sp>
        <p:nvSpPr>
          <p:cNvPr id="41" name="Rectangle 40"/>
          <p:cNvSpPr/>
          <p:nvPr/>
        </p:nvSpPr>
        <p:spPr>
          <a:xfrm>
            <a:off x="8613916" y="4787568"/>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42" name="Straight Arrow Connector 41"/>
          <p:cNvCxnSpPr/>
          <p:nvPr/>
        </p:nvCxnSpPr>
        <p:spPr>
          <a:xfrm flipV="1">
            <a:off x="9253030" y="5021625"/>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744860" y="4786141"/>
            <a:ext cx="1671133"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map</a:t>
            </a:r>
          </a:p>
        </p:txBody>
      </p:sp>
      <p:sp>
        <p:nvSpPr>
          <p:cNvPr id="44" name="Rectangle 43"/>
          <p:cNvSpPr/>
          <p:nvPr/>
        </p:nvSpPr>
        <p:spPr>
          <a:xfrm>
            <a:off x="8613916" y="5433266"/>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45" name="Straight Arrow Connector 44"/>
          <p:cNvCxnSpPr/>
          <p:nvPr/>
        </p:nvCxnSpPr>
        <p:spPr>
          <a:xfrm flipV="1">
            <a:off x="9253030" y="5667323"/>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44860" y="5431839"/>
            <a:ext cx="1671133"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Bit map</a:t>
            </a:r>
          </a:p>
        </p:txBody>
      </p:sp>
      <p:sp>
        <p:nvSpPr>
          <p:cNvPr id="47" name="Rectangle 46"/>
          <p:cNvSpPr/>
          <p:nvPr/>
        </p:nvSpPr>
        <p:spPr>
          <a:xfrm>
            <a:off x="8616926" y="6023116"/>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48" name="Straight Arrow Connector 47"/>
          <p:cNvCxnSpPr/>
          <p:nvPr/>
        </p:nvCxnSpPr>
        <p:spPr>
          <a:xfrm flipV="1">
            <a:off x="9256040" y="6257173"/>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9747870" y="6021689"/>
            <a:ext cx="1671133"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HyperLogLog</a:t>
            </a:r>
            <a:endParaRPr lang="en-US" dirty="0"/>
          </a:p>
        </p:txBody>
      </p:sp>
      <p:sp>
        <p:nvSpPr>
          <p:cNvPr id="50" name="Content Placeholder 2"/>
          <p:cNvSpPr>
            <a:spLocks noGrp="1"/>
          </p:cNvSpPr>
          <p:nvPr>
            <p:ph idx="1"/>
          </p:nvPr>
        </p:nvSpPr>
        <p:spPr>
          <a:xfrm>
            <a:off x="2589212" y="2133600"/>
            <a:ext cx="5375345" cy="3777622"/>
          </a:xfrm>
        </p:spPr>
        <p:txBody>
          <a:bodyPr/>
          <a:lstStyle/>
          <a:p>
            <a:r>
              <a:rPr lang="en-US" dirty="0"/>
              <a:t>A rich API is used to map keys to:</a:t>
            </a:r>
          </a:p>
          <a:p>
            <a:pPr lvl="1"/>
            <a:r>
              <a:rPr lang="en-US" dirty="0"/>
              <a:t>String values</a:t>
            </a:r>
          </a:p>
          <a:p>
            <a:pPr lvl="1"/>
            <a:r>
              <a:rPr lang="en-US" dirty="0"/>
              <a:t>Linked lists</a:t>
            </a:r>
          </a:p>
          <a:p>
            <a:pPr lvl="1"/>
            <a:r>
              <a:rPr lang="en-US" dirty="0"/>
              <a:t>Sets</a:t>
            </a:r>
          </a:p>
          <a:p>
            <a:pPr lvl="1"/>
            <a:r>
              <a:rPr lang="en-US" dirty="0"/>
              <a:t>Sorted Sets</a:t>
            </a:r>
          </a:p>
          <a:p>
            <a:pPr lvl="1"/>
            <a:r>
              <a:rPr lang="en-US" dirty="0"/>
              <a:t>Hash maps</a:t>
            </a:r>
          </a:p>
          <a:p>
            <a:pPr lvl="1"/>
            <a:r>
              <a:rPr lang="en-US" dirty="0"/>
              <a:t>Bit maps</a:t>
            </a:r>
          </a:p>
          <a:p>
            <a:pPr lvl="1"/>
            <a:r>
              <a:rPr lang="en-US" dirty="0" err="1"/>
              <a:t>HyperLogLog</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57</a:t>
            </a:fld>
            <a:endParaRPr lang="en-US" dirty="0"/>
          </a:p>
        </p:txBody>
      </p:sp>
      <p:sp>
        <p:nvSpPr>
          <p:cNvPr id="33" name="Footer Placeholder 3"/>
          <p:cNvSpPr>
            <a:spLocks noGrp="1"/>
          </p:cNvSpPr>
          <p:nvPr>
            <p:ph type="ftr" sz="quarter" idx="11"/>
          </p:nvPr>
        </p:nvSpPr>
        <p:spPr>
          <a:xfrm>
            <a:off x="2589212" y="6135808"/>
            <a:ext cx="7619999" cy="365125"/>
          </a:xfrm>
        </p:spPr>
        <p:txBody>
          <a:bodyPr/>
          <a:lstStyle/>
          <a:p>
            <a:r>
              <a:rPr lang="en-US" dirty="0"/>
              <a:t>https://redis.io/</a:t>
            </a:r>
          </a:p>
        </p:txBody>
      </p:sp>
    </p:spTree>
    <p:extLst>
      <p:ext uri="{BB962C8B-B14F-4D97-AF65-F5344CB8AC3E}">
        <p14:creationId xmlns:p14="http://schemas.microsoft.com/office/powerpoint/2010/main" val="3317393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a:spLocks noGrp="1"/>
          </p:cNvSpPr>
          <p:nvPr>
            <p:ph idx="1"/>
          </p:nvPr>
        </p:nvSpPr>
        <p:spPr>
          <a:xfrm>
            <a:off x="2589212" y="2133599"/>
            <a:ext cx="5375345" cy="4458789"/>
          </a:xfrm>
        </p:spPr>
        <p:txBody>
          <a:bodyPr/>
          <a:lstStyle/>
          <a:p>
            <a:r>
              <a:rPr lang="en-US" dirty="0"/>
              <a:t>For Key/Value</a:t>
            </a:r>
          </a:p>
          <a:p>
            <a:pPr lvl="1"/>
            <a:r>
              <a:rPr lang="en-US" dirty="0"/>
              <a:t>Get key</a:t>
            </a:r>
          </a:p>
          <a:p>
            <a:pPr lvl="1"/>
            <a:r>
              <a:rPr lang="en-US" dirty="0"/>
              <a:t>Set key</a:t>
            </a:r>
          </a:p>
          <a:p>
            <a:r>
              <a:rPr lang="en-US" dirty="0"/>
              <a:t>For Lists</a:t>
            </a:r>
          </a:p>
          <a:p>
            <a:pPr lvl="1"/>
            <a:r>
              <a:rPr lang="en-US" dirty="0"/>
              <a:t>LPOP key</a:t>
            </a:r>
          </a:p>
          <a:p>
            <a:pPr lvl="2"/>
            <a:r>
              <a:rPr lang="en-US" dirty="0"/>
              <a:t>Remove and get the first element in a list</a:t>
            </a:r>
          </a:p>
          <a:p>
            <a:pPr lvl="1"/>
            <a:r>
              <a:rPr lang="en-US" dirty="0"/>
              <a:t>LPUSH key value [value …]</a:t>
            </a:r>
          </a:p>
          <a:p>
            <a:pPr lvl="2"/>
            <a:r>
              <a:rPr lang="en-US" dirty="0"/>
              <a:t>Prepend one or multiple values to a list</a:t>
            </a:r>
          </a:p>
          <a:p>
            <a:pPr lvl="1"/>
            <a:r>
              <a:rPr lang="en-US" dirty="0"/>
              <a:t>LSET key index value</a:t>
            </a:r>
          </a:p>
          <a:p>
            <a:pPr lvl="2"/>
            <a:r>
              <a:rPr lang="en-US" dirty="0"/>
              <a:t>List[key][index] = value</a:t>
            </a:r>
          </a:p>
          <a:p>
            <a:r>
              <a:rPr lang="en-US" dirty="0"/>
              <a:t>Full API commands: </a:t>
            </a:r>
          </a:p>
          <a:p>
            <a:pPr lvl="1"/>
            <a:r>
              <a:rPr lang="en-US" dirty="0">
                <a:hlinkClick r:id="rId2"/>
              </a:rPr>
              <a:t>https://redis.io/commands</a:t>
            </a:r>
            <a:endParaRPr lang="en-US" dirty="0"/>
          </a:p>
          <a:p>
            <a:pPr marL="0" indent="0">
              <a:buNone/>
            </a:pPr>
            <a:endParaRPr lang="en-US" dirty="0"/>
          </a:p>
        </p:txBody>
      </p:sp>
      <p:sp>
        <p:nvSpPr>
          <p:cNvPr id="2" name="Title 1"/>
          <p:cNvSpPr>
            <a:spLocks noGrp="1"/>
          </p:cNvSpPr>
          <p:nvPr>
            <p:ph type="title"/>
          </p:nvPr>
        </p:nvSpPr>
        <p:spPr/>
        <p:txBody>
          <a:bodyPr/>
          <a:lstStyle/>
          <a:p>
            <a:r>
              <a:rPr lang="en-US" dirty="0" err="1"/>
              <a:t>Redis</a:t>
            </a:r>
            <a:endParaRPr lang="en-US" dirty="0"/>
          </a:p>
        </p:txBody>
      </p:sp>
      <p:pic>
        <p:nvPicPr>
          <p:cNvPr id="5" name="Picture 4"/>
          <p:cNvPicPr>
            <a:picLocks noChangeAspect="1"/>
          </p:cNvPicPr>
          <p:nvPr/>
        </p:nvPicPr>
        <p:blipFill>
          <a:blip r:embed="rId3"/>
          <a:stretch>
            <a:fillRect/>
          </a:stretch>
        </p:blipFill>
        <p:spPr>
          <a:xfrm>
            <a:off x="9423795" y="395510"/>
            <a:ext cx="1570831" cy="1338115"/>
          </a:xfrm>
          <a:prstGeom prst="rect">
            <a:avLst/>
          </a:prstGeom>
        </p:spPr>
      </p:pic>
      <p:sp>
        <p:nvSpPr>
          <p:cNvPr id="7" name="Rectangle 6"/>
          <p:cNvSpPr/>
          <p:nvPr/>
        </p:nvSpPr>
        <p:spPr>
          <a:xfrm>
            <a:off x="8290135" y="2024450"/>
            <a:ext cx="3597066" cy="46413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977747" y="1668980"/>
            <a:ext cx="2909454" cy="369332"/>
          </a:xfrm>
          <a:prstGeom prst="rect">
            <a:avLst/>
          </a:prstGeom>
          <a:noFill/>
        </p:spPr>
        <p:txBody>
          <a:bodyPr wrap="square" rtlCol="0">
            <a:spAutoFit/>
          </a:bodyPr>
          <a:lstStyle/>
          <a:p>
            <a:r>
              <a:rPr lang="en-US" dirty="0"/>
              <a:t>Caching Server</a:t>
            </a:r>
          </a:p>
        </p:txBody>
      </p:sp>
      <p:sp>
        <p:nvSpPr>
          <p:cNvPr id="6" name="Rectangle 5"/>
          <p:cNvSpPr/>
          <p:nvPr/>
        </p:nvSpPr>
        <p:spPr>
          <a:xfrm>
            <a:off x="8613916" y="2226369"/>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sp>
        <p:nvSpPr>
          <p:cNvPr id="8" name="Rectangle 7"/>
          <p:cNvSpPr/>
          <p:nvPr/>
        </p:nvSpPr>
        <p:spPr>
          <a:xfrm>
            <a:off x="9744861" y="2226369"/>
            <a:ext cx="962897"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a:t>
            </a:r>
          </a:p>
        </p:txBody>
      </p:sp>
      <p:cxnSp>
        <p:nvCxnSpPr>
          <p:cNvPr id="10" name="Straight Arrow Connector 9"/>
          <p:cNvCxnSpPr>
            <a:stCxn id="6" idx="3"/>
            <a:endCxn id="8" idx="1"/>
          </p:cNvCxnSpPr>
          <p:nvPr/>
        </p:nvCxnSpPr>
        <p:spPr>
          <a:xfrm>
            <a:off x="9253030" y="2478161"/>
            <a:ext cx="491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613916" y="2834340"/>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13" name="Straight Arrow Connector 12"/>
          <p:cNvCxnSpPr>
            <a:stCxn id="12" idx="3"/>
            <a:endCxn id="14" idx="1"/>
          </p:cNvCxnSpPr>
          <p:nvPr/>
        </p:nvCxnSpPr>
        <p:spPr>
          <a:xfrm flipV="1">
            <a:off x="9253030" y="3083279"/>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744861" y="2831487"/>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0366963" y="2839107"/>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a:stCxn id="14" idx="3"/>
            <a:endCxn id="23" idx="1"/>
          </p:cNvCxnSpPr>
          <p:nvPr/>
        </p:nvCxnSpPr>
        <p:spPr>
          <a:xfrm>
            <a:off x="10177672" y="3083279"/>
            <a:ext cx="189291"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0983182" y="2831487"/>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p:cNvCxnSpPr>
            <a:stCxn id="23" idx="3"/>
            <a:endCxn id="25" idx="1"/>
          </p:cNvCxnSpPr>
          <p:nvPr/>
        </p:nvCxnSpPr>
        <p:spPr>
          <a:xfrm flipV="1">
            <a:off x="10799774" y="3083279"/>
            <a:ext cx="183408"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613916" y="3491979"/>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36" name="Straight Arrow Connector 35"/>
          <p:cNvCxnSpPr/>
          <p:nvPr/>
        </p:nvCxnSpPr>
        <p:spPr>
          <a:xfrm flipV="1">
            <a:off x="9253030" y="3805548"/>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744860" y="3490552"/>
            <a:ext cx="1671133"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a:t>
            </a:r>
          </a:p>
        </p:txBody>
      </p:sp>
      <p:sp>
        <p:nvSpPr>
          <p:cNvPr id="38" name="Rectangle 37"/>
          <p:cNvSpPr/>
          <p:nvPr/>
        </p:nvSpPr>
        <p:spPr>
          <a:xfrm>
            <a:off x="8613916" y="4148758"/>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39" name="Straight Arrow Connector 38"/>
          <p:cNvCxnSpPr/>
          <p:nvPr/>
        </p:nvCxnSpPr>
        <p:spPr>
          <a:xfrm flipV="1">
            <a:off x="9253030" y="4382815"/>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9744860" y="4147331"/>
            <a:ext cx="1671133"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Sorted Set</a:t>
            </a:r>
          </a:p>
        </p:txBody>
      </p:sp>
      <p:sp>
        <p:nvSpPr>
          <p:cNvPr id="41" name="Rectangle 40"/>
          <p:cNvSpPr/>
          <p:nvPr/>
        </p:nvSpPr>
        <p:spPr>
          <a:xfrm>
            <a:off x="8613916" y="4787568"/>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42" name="Straight Arrow Connector 41"/>
          <p:cNvCxnSpPr/>
          <p:nvPr/>
        </p:nvCxnSpPr>
        <p:spPr>
          <a:xfrm flipV="1">
            <a:off x="9253030" y="5021625"/>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744860" y="4786141"/>
            <a:ext cx="1671133"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map</a:t>
            </a:r>
          </a:p>
        </p:txBody>
      </p:sp>
      <p:sp>
        <p:nvSpPr>
          <p:cNvPr id="44" name="Rectangle 43"/>
          <p:cNvSpPr/>
          <p:nvPr/>
        </p:nvSpPr>
        <p:spPr>
          <a:xfrm>
            <a:off x="8613916" y="5433266"/>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45" name="Straight Arrow Connector 44"/>
          <p:cNvCxnSpPr/>
          <p:nvPr/>
        </p:nvCxnSpPr>
        <p:spPr>
          <a:xfrm flipV="1">
            <a:off x="9253030" y="5667323"/>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44860" y="5431839"/>
            <a:ext cx="1671133"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Bit map</a:t>
            </a:r>
          </a:p>
        </p:txBody>
      </p:sp>
      <p:sp>
        <p:nvSpPr>
          <p:cNvPr id="47" name="Rectangle 46"/>
          <p:cNvSpPr/>
          <p:nvPr/>
        </p:nvSpPr>
        <p:spPr>
          <a:xfrm>
            <a:off x="8616926" y="6023116"/>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cxnSp>
        <p:nvCxnSpPr>
          <p:cNvPr id="48" name="Straight Arrow Connector 47"/>
          <p:cNvCxnSpPr/>
          <p:nvPr/>
        </p:nvCxnSpPr>
        <p:spPr>
          <a:xfrm flipV="1">
            <a:off x="9256040" y="6257173"/>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9747870" y="6021689"/>
            <a:ext cx="1671133"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HyperLogLog</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725716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Implementing </a:t>
            </a:r>
            <a:r>
              <a:rPr lang="en-US" dirty="0" err="1"/>
              <a:t>Redis</a:t>
            </a:r>
            <a:r>
              <a:rPr lang="en-US" dirty="0"/>
              <a:t> using </a:t>
            </a:r>
            <a:r>
              <a:rPr lang="en-US" dirty="0" err="1"/>
              <a:t>Memcached</a:t>
            </a:r>
            <a:br>
              <a:rPr lang="en-US" dirty="0"/>
            </a:br>
            <a:r>
              <a:rPr lang="en-US" dirty="0"/>
              <a:t>What if?</a:t>
            </a:r>
          </a:p>
        </p:txBody>
      </p:sp>
      <p:sp>
        <p:nvSpPr>
          <p:cNvPr id="5" name="Rectangle 4"/>
          <p:cNvSpPr/>
          <p:nvPr/>
        </p:nvSpPr>
        <p:spPr>
          <a:xfrm>
            <a:off x="8416210" y="2276668"/>
            <a:ext cx="3498982" cy="41427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416210" y="1720334"/>
            <a:ext cx="2864500" cy="369332"/>
          </a:xfrm>
          <a:prstGeom prst="rect">
            <a:avLst/>
          </a:prstGeom>
          <a:noFill/>
        </p:spPr>
        <p:txBody>
          <a:bodyPr wrap="square" rtlCol="0">
            <a:spAutoFit/>
          </a:bodyPr>
          <a:lstStyle/>
          <a:p>
            <a:pPr algn="ctr"/>
            <a:r>
              <a:rPr lang="en-US" dirty="0" err="1"/>
              <a:t>Memcached</a:t>
            </a:r>
            <a:r>
              <a:rPr lang="en-US" dirty="0"/>
              <a:t> server</a:t>
            </a:r>
          </a:p>
        </p:txBody>
      </p:sp>
      <p:sp>
        <p:nvSpPr>
          <p:cNvPr id="7" name="Rectangle 6"/>
          <p:cNvSpPr/>
          <p:nvPr/>
        </p:nvSpPr>
        <p:spPr>
          <a:xfrm>
            <a:off x="8679231" y="2449040"/>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1</a:t>
            </a:r>
            <a:endParaRPr lang="en-US" dirty="0"/>
          </a:p>
        </p:txBody>
      </p:sp>
      <p:sp>
        <p:nvSpPr>
          <p:cNvPr id="8" name="Rectangle 7"/>
          <p:cNvSpPr/>
          <p:nvPr/>
        </p:nvSpPr>
        <p:spPr>
          <a:xfrm>
            <a:off x="9810176" y="2449040"/>
            <a:ext cx="962897"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a:t>
            </a:r>
          </a:p>
        </p:txBody>
      </p:sp>
      <p:cxnSp>
        <p:nvCxnSpPr>
          <p:cNvPr id="9" name="Straight Arrow Connector 8"/>
          <p:cNvCxnSpPr>
            <a:stCxn id="7" idx="3"/>
            <a:endCxn id="8" idx="1"/>
          </p:cNvCxnSpPr>
          <p:nvPr/>
        </p:nvCxnSpPr>
        <p:spPr>
          <a:xfrm>
            <a:off x="9318345" y="2700832"/>
            <a:ext cx="491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679231" y="3324291"/>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2</a:t>
            </a:r>
            <a:endParaRPr lang="en-US" dirty="0"/>
          </a:p>
        </p:txBody>
      </p:sp>
      <p:cxnSp>
        <p:nvCxnSpPr>
          <p:cNvPr id="11" name="Straight Arrow Connector 10"/>
          <p:cNvCxnSpPr>
            <a:stCxn id="10" idx="3"/>
            <a:endCxn id="12" idx="1"/>
          </p:cNvCxnSpPr>
          <p:nvPr/>
        </p:nvCxnSpPr>
        <p:spPr>
          <a:xfrm flipV="1">
            <a:off x="9318345" y="3573230"/>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810176" y="3321438"/>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0432278" y="3329058"/>
            <a:ext cx="432811" cy="49596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p:cNvCxnSpPr>
            <a:stCxn id="12" idx="3"/>
            <a:endCxn id="13" idx="1"/>
          </p:cNvCxnSpPr>
          <p:nvPr/>
        </p:nvCxnSpPr>
        <p:spPr>
          <a:xfrm>
            <a:off x="10242987" y="3573230"/>
            <a:ext cx="189291" cy="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048497" y="3321438"/>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a:stCxn id="13" idx="3"/>
            <a:endCxn id="15" idx="1"/>
          </p:cNvCxnSpPr>
          <p:nvPr/>
        </p:nvCxnSpPr>
        <p:spPr>
          <a:xfrm flipV="1">
            <a:off x="10865089" y="3573230"/>
            <a:ext cx="183408" cy="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810176" y="3321436"/>
            <a:ext cx="1801729" cy="503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2948473" y="3405673"/>
            <a:ext cx="1716833" cy="10543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452965" y="2952104"/>
            <a:ext cx="2864500" cy="369332"/>
          </a:xfrm>
          <a:prstGeom prst="rect">
            <a:avLst/>
          </a:prstGeom>
          <a:noFill/>
        </p:spPr>
        <p:txBody>
          <a:bodyPr wrap="square" rtlCol="0">
            <a:spAutoFit/>
          </a:bodyPr>
          <a:lstStyle/>
          <a:p>
            <a:pPr algn="ctr"/>
            <a:r>
              <a:rPr lang="en-US" dirty="0" err="1"/>
              <a:t>Memcached</a:t>
            </a:r>
            <a:r>
              <a:rPr lang="en-US" dirty="0"/>
              <a:t> client</a:t>
            </a:r>
          </a:p>
        </p:txBody>
      </p:sp>
      <p:cxnSp>
        <p:nvCxnSpPr>
          <p:cNvPr id="23" name="Straight Arrow Connector 22"/>
          <p:cNvCxnSpPr>
            <a:stCxn id="20" idx="3"/>
          </p:cNvCxnSpPr>
          <p:nvPr/>
        </p:nvCxnSpPr>
        <p:spPr>
          <a:xfrm>
            <a:off x="4665306" y="3932853"/>
            <a:ext cx="37509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396544" y="3311438"/>
            <a:ext cx="2006082" cy="369332"/>
          </a:xfrm>
          <a:prstGeom prst="rect">
            <a:avLst/>
          </a:prstGeom>
          <a:noFill/>
        </p:spPr>
        <p:txBody>
          <a:bodyPr wrap="square" rtlCol="0">
            <a:spAutoFit/>
          </a:bodyPr>
          <a:lstStyle/>
          <a:p>
            <a:r>
              <a:rPr lang="en-US" dirty="0"/>
              <a:t>Get K</a:t>
            </a:r>
            <a:r>
              <a:rPr lang="en-US" baseline="-25000" dirty="0"/>
              <a:t>2</a:t>
            </a:r>
            <a:endParaRPr lang="en-US" dirty="0"/>
          </a:p>
        </p:txBody>
      </p:sp>
      <p:cxnSp>
        <p:nvCxnSpPr>
          <p:cNvPr id="25" name="Straight Arrow Connector 24"/>
          <p:cNvCxnSpPr>
            <a:stCxn id="5" idx="1"/>
          </p:cNvCxnSpPr>
          <p:nvPr/>
        </p:nvCxnSpPr>
        <p:spPr>
          <a:xfrm flipH="1" flipV="1">
            <a:off x="4665306" y="4348064"/>
            <a:ext cx="37509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5782462" y="4464967"/>
            <a:ext cx="1801729" cy="503585"/>
            <a:chOff x="5782462" y="4464967"/>
            <a:chExt cx="1801729" cy="503585"/>
          </a:xfrm>
        </p:grpSpPr>
        <p:sp>
          <p:nvSpPr>
            <p:cNvPr id="28" name="Rectangle 27"/>
            <p:cNvSpPr/>
            <p:nvPr/>
          </p:nvSpPr>
          <p:spPr>
            <a:xfrm>
              <a:off x="5782462" y="4464969"/>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404564" y="4472589"/>
              <a:ext cx="432811" cy="49596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Arrow Connector 29"/>
            <p:cNvCxnSpPr>
              <a:stCxn id="28" idx="3"/>
              <a:endCxn id="29" idx="1"/>
            </p:cNvCxnSpPr>
            <p:nvPr/>
          </p:nvCxnSpPr>
          <p:spPr>
            <a:xfrm>
              <a:off x="6215273" y="4716761"/>
              <a:ext cx="189291" cy="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020783" y="4464969"/>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29" idx="3"/>
              <a:endCxn id="31" idx="1"/>
            </p:cNvCxnSpPr>
            <p:nvPr/>
          </p:nvCxnSpPr>
          <p:spPr>
            <a:xfrm flipV="1">
              <a:off x="6837375" y="4716761"/>
              <a:ext cx="183408" cy="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782462" y="4464967"/>
              <a:ext cx="1801729" cy="503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302541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3.125E-6 -1.48148E-6 L -0.20065 -0.00069 " pathEditMode="relative" rAng="0" ptsTypes="AA">
                                      <p:cBhvr>
                                        <p:cTn id="22" dur="2000" fill="hold"/>
                                        <p:tgtEl>
                                          <p:spTgt spid="34"/>
                                        </p:tgtEl>
                                        <p:attrNameLst>
                                          <p:attrName>ppt_x</p:attrName>
                                          <p:attrName>ppt_y</p:attrName>
                                        </p:attrNameLst>
                                      </p:cBhvr>
                                      <p:rCtr x="-10039"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old problem of Caching</a:t>
            </a:r>
          </a:p>
        </p:txBody>
      </p:sp>
      <p:sp>
        <p:nvSpPr>
          <p:cNvPr id="14" name="Arrow: Left 13"/>
          <p:cNvSpPr/>
          <p:nvPr/>
        </p:nvSpPr>
        <p:spPr>
          <a:xfrm rot="16200000">
            <a:off x="1477510" y="4179639"/>
            <a:ext cx="2201701" cy="12291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Larger</a:t>
            </a:r>
          </a:p>
          <a:p>
            <a:pPr algn="ctr"/>
            <a:r>
              <a:rPr lang="en-US" sz="1400" dirty="0"/>
              <a:t>Slower</a:t>
            </a:r>
          </a:p>
          <a:p>
            <a:pPr algn="ctr"/>
            <a:r>
              <a:rPr lang="en-US" sz="1400" dirty="0"/>
              <a:t>Cheaper</a:t>
            </a:r>
          </a:p>
        </p:txBody>
      </p:sp>
      <p:pic>
        <p:nvPicPr>
          <p:cNvPr id="12" name="Picture 11"/>
          <p:cNvPicPr>
            <a:picLocks noChangeAspect="1"/>
          </p:cNvPicPr>
          <p:nvPr/>
        </p:nvPicPr>
        <p:blipFill>
          <a:blip r:embed="rId2"/>
          <a:stretch>
            <a:fillRect/>
          </a:stretch>
        </p:blipFill>
        <p:spPr>
          <a:xfrm>
            <a:off x="9780101" y="3476061"/>
            <a:ext cx="2027583" cy="1515618"/>
          </a:xfrm>
          <a:prstGeom prst="rect">
            <a:avLst/>
          </a:prstGeom>
        </p:spPr>
      </p:pic>
      <p:sp>
        <p:nvSpPr>
          <p:cNvPr id="13" name="Thought Bubble: Cloud 12"/>
          <p:cNvSpPr/>
          <p:nvPr/>
        </p:nvSpPr>
        <p:spPr>
          <a:xfrm>
            <a:off x="9209665" y="1889433"/>
            <a:ext cx="2557670" cy="1370088"/>
          </a:xfrm>
          <a:prstGeom prst="cloudCallout">
            <a:avLst>
              <a:gd name="adj1" fmla="val -14615"/>
              <a:gd name="adj2" fmla="val 106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not a tutorial on 70s materials</a:t>
            </a:r>
          </a:p>
          <a:p>
            <a:pPr algn="ctr"/>
            <a:r>
              <a:rPr lang="en-US" dirty="0"/>
              <a:t>Right?</a:t>
            </a:r>
          </a:p>
        </p:txBody>
      </p:sp>
      <p:sp>
        <p:nvSpPr>
          <p:cNvPr id="15" name="Arrow: Right 14"/>
          <p:cNvSpPr/>
          <p:nvPr/>
        </p:nvSpPr>
        <p:spPr>
          <a:xfrm rot="16200000">
            <a:off x="6631064" y="2346008"/>
            <a:ext cx="1908311" cy="1229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Smaller</a:t>
            </a:r>
          </a:p>
          <a:p>
            <a:pPr algn="ctr"/>
            <a:r>
              <a:rPr lang="en-US" sz="1400" dirty="0"/>
              <a:t>Faster</a:t>
            </a:r>
          </a:p>
          <a:p>
            <a:pPr algn="ctr"/>
            <a:r>
              <a:rPr lang="en-US" sz="1400" dirty="0"/>
              <a:t>Expensive</a:t>
            </a:r>
          </a:p>
        </p:txBody>
      </p:sp>
      <p:grpSp>
        <p:nvGrpSpPr>
          <p:cNvPr id="16" name="Group 15"/>
          <p:cNvGrpSpPr/>
          <p:nvPr/>
        </p:nvGrpSpPr>
        <p:grpSpPr>
          <a:xfrm>
            <a:off x="3412215" y="2133600"/>
            <a:ext cx="4128271" cy="3763400"/>
            <a:chOff x="4373216" y="2716696"/>
            <a:chExt cx="4002157" cy="3657601"/>
          </a:xfrm>
        </p:grpSpPr>
        <p:sp>
          <p:nvSpPr>
            <p:cNvPr id="17" name="Flowchart: Magnetic Disk 16"/>
            <p:cNvSpPr/>
            <p:nvPr/>
          </p:nvSpPr>
          <p:spPr>
            <a:xfrm>
              <a:off x="4373216" y="5181601"/>
              <a:ext cx="4002157" cy="119269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Disk</a:t>
              </a:r>
            </a:p>
          </p:txBody>
        </p:sp>
        <p:sp>
          <p:nvSpPr>
            <p:cNvPr id="18" name="Rectangle 17"/>
            <p:cNvSpPr/>
            <p:nvPr/>
          </p:nvSpPr>
          <p:spPr>
            <a:xfrm>
              <a:off x="5135217" y="4195971"/>
              <a:ext cx="2478157" cy="503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RAM</a:t>
              </a:r>
            </a:p>
          </p:txBody>
        </p:sp>
        <p:sp>
          <p:nvSpPr>
            <p:cNvPr id="19" name="Rectangle 18"/>
            <p:cNvSpPr/>
            <p:nvPr/>
          </p:nvSpPr>
          <p:spPr>
            <a:xfrm>
              <a:off x="5685185" y="3432315"/>
              <a:ext cx="1285460" cy="45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r>
                <a:rPr lang="en-US" baseline="-25000" dirty="0"/>
                <a:t>2</a:t>
              </a:r>
              <a:endParaRPr lang="en-US" dirty="0"/>
            </a:p>
          </p:txBody>
        </p:sp>
        <p:sp>
          <p:nvSpPr>
            <p:cNvPr id="20" name="Rectangle 19"/>
            <p:cNvSpPr/>
            <p:nvPr/>
          </p:nvSpPr>
          <p:spPr>
            <a:xfrm>
              <a:off x="5897219" y="2716696"/>
              <a:ext cx="861390" cy="402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r>
                <a:rPr lang="en-US" baseline="-25000" dirty="0"/>
                <a:t>1</a:t>
              </a:r>
              <a:endParaRPr lang="en-US" dirty="0"/>
            </a:p>
          </p:txBody>
        </p:sp>
      </p:grpSp>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2228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Implementing </a:t>
            </a:r>
            <a:r>
              <a:rPr lang="en-US" dirty="0" err="1"/>
              <a:t>Redis</a:t>
            </a:r>
            <a:r>
              <a:rPr lang="en-US" dirty="0"/>
              <a:t> using </a:t>
            </a:r>
            <a:r>
              <a:rPr lang="en-US" dirty="0" err="1"/>
              <a:t>Memcached</a:t>
            </a:r>
            <a:br>
              <a:rPr lang="en-US" dirty="0"/>
            </a:br>
            <a:r>
              <a:rPr lang="en-US" dirty="0"/>
              <a:t>What if?</a:t>
            </a:r>
          </a:p>
        </p:txBody>
      </p:sp>
      <p:sp>
        <p:nvSpPr>
          <p:cNvPr id="5" name="Rectangle 4"/>
          <p:cNvSpPr/>
          <p:nvPr/>
        </p:nvSpPr>
        <p:spPr>
          <a:xfrm>
            <a:off x="8416210" y="2276668"/>
            <a:ext cx="3498982" cy="41427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416210" y="1720334"/>
            <a:ext cx="2864500" cy="369332"/>
          </a:xfrm>
          <a:prstGeom prst="rect">
            <a:avLst/>
          </a:prstGeom>
          <a:noFill/>
        </p:spPr>
        <p:txBody>
          <a:bodyPr wrap="square" rtlCol="0">
            <a:spAutoFit/>
          </a:bodyPr>
          <a:lstStyle/>
          <a:p>
            <a:pPr algn="ctr"/>
            <a:r>
              <a:rPr lang="en-US" dirty="0" err="1"/>
              <a:t>Memcached</a:t>
            </a:r>
            <a:r>
              <a:rPr lang="en-US" dirty="0"/>
              <a:t> server</a:t>
            </a:r>
          </a:p>
        </p:txBody>
      </p:sp>
      <p:sp>
        <p:nvSpPr>
          <p:cNvPr id="7" name="Rectangle 6"/>
          <p:cNvSpPr/>
          <p:nvPr/>
        </p:nvSpPr>
        <p:spPr>
          <a:xfrm>
            <a:off x="8679231" y="2449040"/>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1</a:t>
            </a:r>
            <a:endParaRPr lang="en-US" dirty="0"/>
          </a:p>
        </p:txBody>
      </p:sp>
      <p:sp>
        <p:nvSpPr>
          <p:cNvPr id="8" name="Rectangle 7"/>
          <p:cNvSpPr/>
          <p:nvPr/>
        </p:nvSpPr>
        <p:spPr>
          <a:xfrm>
            <a:off x="9810176" y="2449040"/>
            <a:ext cx="962897"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a:t>
            </a:r>
          </a:p>
        </p:txBody>
      </p:sp>
      <p:cxnSp>
        <p:nvCxnSpPr>
          <p:cNvPr id="9" name="Straight Arrow Connector 8"/>
          <p:cNvCxnSpPr>
            <a:stCxn id="7" idx="3"/>
            <a:endCxn id="8" idx="1"/>
          </p:cNvCxnSpPr>
          <p:nvPr/>
        </p:nvCxnSpPr>
        <p:spPr>
          <a:xfrm>
            <a:off x="9318345" y="2700832"/>
            <a:ext cx="491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679231" y="3324291"/>
            <a:ext cx="639114"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r>
              <a:rPr lang="en-US" baseline="-25000" dirty="0"/>
              <a:t>2</a:t>
            </a:r>
            <a:endParaRPr lang="en-US" dirty="0"/>
          </a:p>
        </p:txBody>
      </p:sp>
      <p:cxnSp>
        <p:nvCxnSpPr>
          <p:cNvPr id="11" name="Straight Arrow Connector 10"/>
          <p:cNvCxnSpPr>
            <a:stCxn id="10" idx="3"/>
            <a:endCxn id="12" idx="1"/>
          </p:cNvCxnSpPr>
          <p:nvPr/>
        </p:nvCxnSpPr>
        <p:spPr>
          <a:xfrm flipV="1">
            <a:off x="9318345" y="3573230"/>
            <a:ext cx="491831" cy="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810176" y="3321438"/>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0432278" y="3329058"/>
            <a:ext cx="432811" cy="49596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p:cNvCxnSpPr>
            <a:stCxn id="12" idx="3"/>
            <a:endCxn id="13" idx="1"/>
          </p:cNvCxnSpPr>
          <p:nvPr/>
        </p:nvCxnSpPr>
        <p:spPr>
          <a:xfrm>
            <a:off x="10242987" y="3573230"/>
            <a:ext cx="189291" cy="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048497" y="3321438"/>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a:stCxn id="13" idx="3"/>
            <a:endCxn id="15" idx="1"/>
          </p:cNvCxnSpPr>
          <p:nvPr/>
        </p:nvCxnSpPr>
        <p:spPr>
          <a:xfrm flipV="1">
            <a:off x="10865089" y="3573230"/>
            <a:ext cx="183408" cy="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810176" y="3321436"/>
            <a:ext cx="1801729" cy="503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2948473" y="3405673"/>
            <a:ext cx="1716833" cy="10543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452965" y="2952104"/>
            <a:ext cx="2864500" cy="369332"/>
          </a:xfrm>
          <a:prstGeom prst="rect">
            <a:avLst/>
          </a:prstGeom>
          <a:noFill/>
        </p:spPr>
        <p:txBody>
          <a:bodyPr wrap="square" rtlCol="0">
            <a:spAutoFit/>
          </a:bodyPr>
          <a:lstStyle/>
          <a:p>
            <a:pPr algn="ctr"/>
            <a:r>
              <a:rPr lang="en-US" dirty="0" err="1"/>
              <a:t>Memcached</a:t>
            </a:r>
            <a:r>
              <a:rPr lang="en-US" dirty="0"/>
              <a:t> client</a:t>
            </a:r>
          </a:p>
        </p:txBody>
      </p:sp>
      <p:grpSp>
        <p:nvGrpSpPr>
          <p:cNvPr id="34" name="Group 33"/>
          <p:cNvGrpSpPr/>
          <p:nvPr/>
        </p:nvGrpSpPr>
        <p:grpSpPr>
          <a:xfrm>
            <a:off x="3328511" y="4464696"/>
            <a:ext cx="1801729" cy="503585"/>
            <a:chOff x="5782462" y="4464967"/>
            <a:chExt cx="1801729" cy="503585"/>
          </a:xfrm>
        </p:grpSpPr>
        <p:sp>
          <p:nvSpPr>
            <p:cNvPr id="28" name="Rectangle 27"/>
            <p:cNvSpPr/>
            <p:nvPr/>
          </p:nvSpPr>
          <p:spPr>
            <a:xfrm>
              <a:off x="5782462" y="4464969"/>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404564" y="4472589"/>
              <a:ext cx="432811" cy="49596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Arrow Connector 29"/>
            <p:cNvCxnSpPr>
              <a:stCxn id="28" idx="3"/>
              <a:endCxn id="29" idx="1"/>
            </p:cNvCxnSpPr>
            <p:nvPr/>
          </p:nvCxnSpPr>
          <p:spPr>
            <a:xfrm>
              <a:off x="6215273" y="4716761"/>
              <a:ext cx="189291" cy="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020783" y="4464969"/>
              <a:ext cx="432811" cy="50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29" idx="3"/>
              <a:endCxn id="31" idx="1"/>
            </p:cNvCxnSpPr>
            <p:nvPr/>
          </p:nvCxnSpPr>
          <p:spPr>
            <a:xfrm flipV="1">
              <a:off x="6837375" y="4716761"/>
              <a:ext cx="183408" cy="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782462" y="4464967"/>
              <a:ext cx="1801729" cy="503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Rectangle 34"/>
          <p:cNvSpPr/>
          <p:nvPr/>
        </p:nvSpPr>
        <p:spPr>
          <a:xfrm>
            <a:off x="4566831" y="4460033"/>
            <a:ext cx="432811" cy="5035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p:cNvCxnSpPr/>
          <p:nvPr/>
        </p:nvCxnSpPr>
        <p:spPr>
          <a:xfrm>
            <a:off x="4665306" y="3932853"/>
            <a:ext cx="37509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396544" y="3311438"/>
            <a:ext cx="2006082" cy="369332"/>
          </a:xfrm>
          <a:prstGeom prst="rect">
            <a:avLst/>
          </a:prstGeom>
          <a:noFill/>
        </p:spPr>
        <p:txBody>
          <a:bodyPr wrap="square" rtlCol="0">
            <a:spAutoFit/>
          </a:bodyPr>
          <a:lstStyle/>
          <a:p>
            <a:r>
              <a:rPr lang="en-US" dirty="0"/>
              <a:t>Set K</a:t>
            </a:r>
            <a:r>
              <a:rPr lang="en-US" baseline="-25000" dirty="0"/>
              <a:t>2</a:t>
            </a:r>
            <a:r>
              <a:rPr lang="en-US" dirty="0"/>
              <a:t> </a:t>
            </a:r>
          </a:p>
        </p:txBody>
      </p:sp>
      <p:sp>
        <p:nvSpPr>
          <p:cNvPr id="38" name="Rectangle 37"/>
          <p:cNvSpPr/>
          <p:nvPr/>
        </p:nvSpPr>
        <p:spPr>
          <a:xfrm>
            <a:off x="11048496" y="3329058"/>
            <a:ext cx="432811" cy="5035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313890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0" nodeType="clickEffect">
                                  <p:stCondLst>
                                    <p:cond delay="0"/>
                                  </p:stCondLst>
                                  <p:childTnLst>
                                    <p:animMotion origin="layout" path="M 0 0 L 0.33984 -0.00255 " pathEditMode="relative" ptsTypes="AA">
                                      <p:cBhvr>
                                        <p:cTn id="21" dur="2000" fill="hold"/>
                                        <p:tgtEl>
                                          <p:spTgt spid="35"/>
                                        </p:tgtEl>
                                        <p:attrNameLst>
                                          <p:attrName>ppt_x</p:attrName>
                                          <p:attrName>ppt_y</p:attrName>
                                        </p:attrNameLst>
                                      </p:cBhvr>
                                    </p:animMotion>
                                  </p:childTnLst>
                                </p:cTn>
                              </p:par>
                              <p:par>
                                <p:cTn id="22" presetID="0" presetClass="path" presetSubtype="0" accel="50000" decel="50000" fill="hold" nodeType="withEffect">
                                  <p:stCondLst>
                                    <p:cond delay="0"/>
                                  </p:stCondLst>
                                  <p:childTnLst>
                                    <p:animMotion origin="layout" path="M 0 0 L 0.33984 -0.00255 " pathEditMode="relative" ptsTypes="AA">
                                      <p:cBhvr>
                                        <p:cTn id="23" dur="2000" fill="hold"/>
                                        <p:tgtEl>
                                          <p:spTgt spid="34"/>
                                        </p:tgtEl>
                                        <p:attrNameLst>
                                          <p:attrName>ppt_x</p:attrName>
                                          <p:attrName>ppt_y</p:attrName>
                                        </p:attrNameLst>
                                      </p:cBhvr>
                                    </p:animMotion>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2" nodeType="clickEffect">
                                  <p:stCondLst>
                                    <p:cond delay="0"/>
                                  </p:stCondLst>
                                  <p:childTnLst>
                                    <p:animEffect transition="out" filter="fade">
                                      <p:cBhvr>
                                        <p:cTn id="27" dur="500"/>
                                        <p:tgtEl>
                                          <p:spTgt spid="35"/>
                                        </p:tgtEl>
                                      </p:cBhvr>
                                    </p:animEffect>
                                    <p:set>
                                      <p:cBhvr>
                                        <p:cTn id="28" dur="1" fill="hold">
                                          <p:stCondLst>
                                            <p:cond delay="499"/>
                                          </p:stCondLst>
                                        </p:cTn>
                                        <p:tgtEl>
                                          <p:spTgt spid="3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7" grpId="0"/>
      <p:bldP spid="3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Redis</a:t>
            </a:r>
            <a:endParaRPr lang="en-US" dirty="0"/>
          </a:p>
        </p:txBody>
      </p:sp>
      <p:sp>
        <p:nvSpPr>
          <p:cNvPr id="3" name="Content Placeholder 2"/>
          <p:cNvSpPr>
            <a:spLocks noGrp="1"/>
          </p:cNvSpPr>
          <p:nvPr>
            <p:ph idx="1"/>
          </p:nvPr>
        </p:nvSpPr>
        <p:spPr/>
        <p:txBody>
          <a:bodyPr/>
          <a:lstStyle/>
          <a:p>
            <a:r>
              <a:rPr lang="en-US" dirty="0" err="1"/>
              <a:t>Redis</a:t>
            </a:r>
            <a:r>
              <a:rPr lang="en-US" dirty="0"/>
              <a:t> rich API </a:t>
            </a:r>
          </a:p>
          <a:p>
            <a:pPr lvl="1"/>
            <a:r>
              <a:rPr lang="en-US" dirty="0"/>
              <a:t>enables updating stored data structures without fetching them</a:t>
            </a:r>
          </a:p>
          <a:p>
            <a:r>
              <a:rPr lang="en-US" dirty="0"/>
              <a:t>String values are up to 512 MB</a:t>
            </a:r>
          </a:p>
          <a:p>
            <a:r>
              <a:rPr lang="en-US" dirty="0"/>
              <a:t>Lists are lists of strings</a:t>
            </a:r>
          </a:p>
          <a:p>
            <a:pPr lvl="1"/>
            <a:r>
              <a:rPr lang="en-US" dirty="0"/>
              <a:t>Maximum length of a list is 2</a:t>
            </a:r>
            <a:r>
              <a:rPr lang="en-US" baseline="30000" dirty="0"/>
              <a:t>32</a:t>
            </a:r>
            <a:r>
              <a:rPr lang="en-US" dirty="0"/>
              <a:t> – 1 elements</a:t>
            </a:r>
          </a:p>
          <a:p>
            <a:r>
              <a:rPr lang="en-US" dirty="0"/>
              <a:t>Set are unordered collections of strings</a:t>
            </a:r>
          </a:p>
          <a:p>
            <a:pPr lvl="1"/>
            <a:r>
              <a:rPr lang="en-US" dirty="0"/>
              <a:t>Maximum length of a list is 2</a:t>
            </a:r>
            <a:r>
              <a:rPr lang="en-US" baseline="30000" dirty="0"/>
              <a:t>32</a:t>
            </a:r>
            <a:r>
              <a:rPr lang="en-US" dirty="0"/>
              <a:t> – 1 elements</a:t>
            </a:r>
          </a:p>
          <a:p>
            <a:r>
              <a:rPr lang="en-US" dirty="0" err="1"/>
              <a:t>Redis</a:t>
            </a:r>
            <a:r>
              <a:rPr lang="en-US" dirty="0"/>
              <a:t> data types: </a:t>
            </a:r>
            <a:r>
              <a:rPr lang="en-US" dirty="0">
                <a:hlinkClick r:id="rId2"/>
              </a:rPr>
              <a:t>https://redis.io/topics/data-types</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2180984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Redis</a:t>
            </a:r>
            <a:r>
              <a:rPr lang="en-US" dirty="0"/>
              <a:t> – Replacement Policies</a:t>
            </a:r>
          </a:p>
        </p:txBody>
      </p:sp>
      <p:sp>
        <p:nvSpPr>
          <p:cNvPr id="3" name="Content Placeholder 2"/>
          <p:cNvSpPr>
            <a:spLocks noGrp="1"/>
          </p:cNvSpPr>
          <p:nvPr>
            <p:ph idx="1"/>
          </p:nvPr>
        </p:nvSpPr>
        <p:spPr>
          <a:xfrm>
            <a:off x="2589212" y="2133600"/>
            <a:ext cx="8915400" cy="3777622"/>
          </a:xfrm>
        </p:spPr>
        <p:txBody>
          <a:bodyPr>
            <a:normAutofit fontScale="85000" lnSpcReduction="20000"/>
          </a:bodyPr>
          <a:lstStyle/>
          <a:p>
            <a:r>
              <a:rPr lang="en-US" dirty="0" err="1"/>
              <a:t>noeviction</a:t>
            </a:r>
            <a:endParaRPr lang="en-US" dirty="0"/>
          </a:p>
          <a:p>
            <a:pPr lvl="1"/>
            <a:r>
              <a:rPr lang="en-US" dirty="0"/>
              <a:t>Return error when the memory is full and the operation requires more memory</a:t>
            </a:r>
          </a:p>
          <a:p>
            <a:r>
              <a:rPr lang="en-US" dirty="0" err="1"/>
              <a:t>allkeys-lru</a:t>
            </a:r>
            <a:endParaRPr lang="en-US" dirty="0"/>
          </a:p>
          <a:p>
            <a:pPr lvl="1"/>
            <a:r>
              <a:rPr lang="en-US" dirty="0"/>
              <a:t>LRU-like for all the keys</a:t>
            </a:r>
          </a:p>
          <a:p>
            <a:r>
              <a:rPr lang="en-US" dirty="0"/>
              <a:t>volatile-</a:t>
            </a:r>
            <a:r>
              <a:rPr lang="en-US" dirty="0" err="1"/>
              <a:t>lru</a:t>
            </a:r>
            <a:endParaRPr lang="en-US" dirty="0"/>
          </a:p>
          <a:p>
            <a:pPr lvl="1"/>
            <a:r>
              <a:rPr lang="en-US" dirty="0"/>
              <a:t>evict the least recently used keys among keys with an expire set</a:t>
            </a:r>
          </a:p>
          <a:p>
            <a:r>
              <a:rPr lang="en-US" dirty="0" err="1"/>
              <a:t>allkeys</a:t>
            </a:r>
            <a:r>
              <a:rPr lang="en-US" dirty="0"/>
              <a:t>-random</a:t>
            </a:r>
          </a:p>
          <a:p>
            <a:pPr lvl="1"/>
            <a:r>
              <a:rPr lang="en-US" dirty="0"/>
              <a:t>evict random keys</a:t>
            </a:r>
          </a:p>
          <a:p>
            <a:r>
              <a:rPr lang="en-US" dirty="0"/>
              <a:t>volatile-random</a:t>
            </a:r>
          </a:p>
          <a:p>
            <a:pPr lvl="1"/>
            <a:r>
              <a:rPr lang="en-US" dirty="0"/>
              <a:t>evict random keys with an expire set	</a:t>
            </a:r>
          </a:p>
          <a:p>
            <a:r>
              <a:rPr lang="en-US" dirty="0"/>
              <a:t>volatile-</a:t>
            </a:r>
            <a:r>
              <a:rPr lang="en-US" dirty="0" err="1"/>
              <a:t>ttl</a:t>
            </a:r>
            <a:endParaRPr lang="en-US" dirty="0"/>
          </a:p>
          <a:p>
            <a:pPr lvl="1"/>
            <a:r>
              <a:rPr lang="en-US" dirty="0"/>
              <a:t>evict only keys with an expire set and start with keys that have the shorter time to live (</a:t>
            </a:r>
            <a:r>
              <a:rPr lang="en-US" dirty="0" err="1"/>
              <a:t>ttl</a:t>
            </a:r>
            <a:r>
              <a:rPr lang="en-US" dirty="0"/>
              <a:t>)</a:t>
            </a:r>
          </a:p>
          <a:p>
            <a:endParaRPr lang="en-US" dirty="0"/>
          </a:p>
        </p:txBody>
      </p:sp>
      <p:sp>
        <p:nvSpPr>
          <p:cNvPr id="5" name="TextBox 4"/>
          <p:cNvSpPr txBox="1"/>
          <p:nvPr/>
        </p:nvSpPr>
        <p:spPr>
          <a:xfrm>
            <a:off x="9601200" y="3177153"/>
            <a:ext cx="2363492" cy="923330"/>
          </a:xfrm>
          <a:prstGeom prst="rect">
            <a:avLst/>
          </a:prstGeom>
          <a:noFill/>
        </p:spPr>
        <p:txBody>
          <a:bodyPr wrap="square" rtlCol="0">
            <a:spAutoFit/>
          </a:bodyPr>
          <a:lstStyle/>
          <a:p>
            <a:r>
              <a:rPr lang="en-US" dirty="0"/>
              <a:t>A key with an expire set has a life time</a:t>
            </a:r>
          </a:p>
        </p:txBody>
      </p:sp>
      <p:cxnSp>
        <p:nvCxnSpPr>
          <p:cNvPr id="7" name="Straight Arrow Connector 6"/>
          <p:cNvCxnSpPr>
            <a:cxnSpLocks/>
          </p:cNvCxnSpPr>
          <p:nvPr/>
        </p:nvCxnSpPr>
        <p:spPr>
          <a:xfrm flipH="1" flipV="1">
            <a:off x="3990816" y="3463872"/>
            <a:ext cx="4548750" cy="1162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flipH="1">
            <a:off x="4486761" y="4643093"/>
            <a:ext cx="4052805" cy="606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H="1">
            <a:off x="3921075" y="4637312"/>
            <a:ext cx="4618491" cy="6461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655803" y="4175647"/>
            <a:ext cx="3006672" cy="646331"/>
          </a:xfrm>
          <a:prstGeom prst="rect">
            <a:avLst/>
          </a:prstGeom>
          <a:noFill/>
        </p:spPr>
        <p:txBody>
          <a:bodyPr wrap="square" rtlCol="0">
            <a:spAutoFit/>
          </a:bodyPr>
          <a:lstStyle/>
          <a:p>
            <a:r>
              <a:rPr lang="en-US" dirty="0"/>
              <a:t>If no keys have expire set</a:t>
            </a:r>
          </a:p>
          <a:p>
            <a:r>
              <a:rPr lang="en-US" dirty="0"/>
              <a:t>behave like </a:t>
            </a:r>
            <a:r>
              <a:rPr lang="en-US" dirty="0" err="1"/>
              <a:t>noeviction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62</a:t>
            </a:fld>
            <a:endParaRPr lang="en-US" dirty="0"/>
          </a:p>
        </p:txBody>
      </p:sp>
      <p:sp>
        <p:nvSpPr>
          <p:cNvPr id="11" name="Footer Placeholder 3"/>
          <p:cNvSpPr>
            <a:spLocks noGrp="1"/>
          </p:cNvSpPr>
          <p:nvPr>
            <p:ph type="ftr" sz="quarter" idx="11"/>
          </p:nvPr>
        </p:nvSpPr>
        <p:spPr>
          <a:xfrm>
            <a:off x="2589212" y="6135808"/>
            <a:ext cx="7619999" cy="365125"/>
          </a:xfrm>
        </p:spPr>
        <p:txBody>
          <a:bodyPr/>
          <a:lstStyle/>
          <a:p>
            <a:r>
              <a:rPr lang="en-US" dirty="0"/>
              <a:t>https://redis.io/topics/lru-cache</a:t>
            </a:r>
          </a:p>
        </p:txBody>
      </p:sp>
    </p:spTree>
    <p:extLst>
      <p:ext uri="{BB962C8B-B14F-4D97-AF65-F5344CB8AC3E}">
        <p14:creationId xmlns:p14="http://schemas.microsoft.com/office/powerpoint/2010/main" val="402113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fade">
                                      <p:cBhvr>
                                        <p:cTn id="55" dur="500"/>
                                        <p:tgtEl>
                                          <p:spTgt spid="3">
                                            <p:txEl>
                                              <p:pRg st="11" end="1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10"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xEl>
                                              <p:pRg st="0" end="0"/>
                                            </p:txEl>
                                          </p:spTgt>
                                        </p:tgtEl>
                                        <p:attrNameLst>
                                          <p:attrName>style.visibility</p:attrName>
                                        </p:attrNameLst>
                                      </p:cBhvr>
                                      <p:to>
                                        <p:strVal val="visible"/>
                                      </p:to>
                                    </p:set>
                                    <p:animEffect transition="in" filter="fade">
                                      <p:cBhvr>
                                        <p:cTn id="69" dur="500"/>
                                        <p:tgtEl>
                                          <p:spTgt spid="19">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9">
                                            <p:txEl>
                                              <p:pRg st="1" end="1"/>
                                            </p:txEl>
                                          </p:spTgt>
                                        </p:tgtEl>
                                        <p:attrNameLst>
                                          <p:attrName>style.visibility</p:attrName>
                                        </p:attrNameLst>
                                      </p:cBhvr>
                                      <p:to>
                                        <p:strVal val="visible"/>
                                      </p:to>
                                    </p:set>
                                    <p:animEffect transition="in" filter="fade">
                                      <p:cBhvr>
                                        <p:cTn id="74"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Redis</a:t>
            </a:r>
            <a:r>
              <a:rPr lang="en-US" dirty="0"/>
              <a:t>- Cluster Management</a:t>
            </a:r>
          </a:p>
        </p:txBody>
      </p:sp>
      <p:sp>
        <p:nvSpPr>
          <p:cNvPr id="3" name="Content Placeholder 2"/>
          <p:cNvSpPr>
            <a:spLocks noGrp="1"/>
          </p:cNvSpPr>
          <p:nvPr>
            <p:ph idx="1"/>
          </p:nvPr>
        </p:nvSpPr>
        <p:spPr/>
        <p:txBody>
          <a:bodyPr/>
          <a:lstStyle/>
          <a:p>
            <a:r>
              <a:rPr lang="en-US" dirty="0"/>
              <a:t>Client side partitioning</a:t>
            </a:r>
          </a:p>
          <a:p>
            <a:pPr lvl="1"/>
            <a:r>
              <a:rPr lang="en-US" dirty="0"/>
              <a:t>Hash partitioning, range partitioning, or consistent hashing</a:t>
            </a:r>
          </a:p>
          <a:p>
            <a:r>
              <a:rPr lang="en-US" dirty="0"/>
              <a:t>Proxy assisted partitioning</a:t>
            </a:r>
          </a:p>
          <a:p>
            <a:pPr lvl="1"/>
            <a:r>
              <a:rPr lang="en-US" dirty="0"/>
              <a:t>Client </a:t>
            </a:r>
            <a:r>
              <a:rPr lang="en-US" dirty="0">
                <a:sym typeface="Wingdings" panose="05000000000000000000" pitchFamily="2" charset="2"/>
              </a:rPr>
              <a:t> Proxy  Server instance  Client </a:t>
            </a:r>
          </a:p>
          <a:p>
            <a:pPr lvl="2"/>
            <a:r>
              <a:rPr lang="en-US" dirty="0" err="1">
                <a:sym typeface="Wingdings" panose="05000000000000000000" pitchFamily="2" charset="2"/>
              </a:rPr>
              <a:t>Twemproxy</a:t>
            </a:r>
            <a:r>
              <a:rPr lang="en-US" dirty="0">
                <a:sym typeface="Wingdings" panose="05000000000000000000" pitchFamily="2" charset="2"/>
              </a:rPr>
              <a:t>: Twitter proxy for </a:t>
            </a:r>
            <a:r>
              <a:rPr lang="en-US" dirty="0" err="1">
                <a:sym typeface="Wingdings" panose="05000000000000000000" pitchFamily="2" charset="2"/>
              </a:rPr>
              <a:t>Memcache</a:t>
            </a:r>
            <a:r>
              <a:rPr lang="en-US" dirty="0">
                <a:sym typeface="Wingdings" panose="05000000000000000000" pitchFamily="2" charset="2"/>
              </a:rPr>
              <a:t> and </a:t>
            </a:r>
            <a:r>
              <a:rPr lang="en-US" dirty="0" err="1">
                <a:sym typeface="Wingdings" panose="05000000000000000000" pitchFamily="2" charset="2"/>
              </a:rPr>
              <a:t>Redis</a:t>
            </a:r>
            <a:endParaRPr lang="en-US" dirty="0">
              <a:sym typeface="Wingdings" panose="05000000000000000000" pitchFamily="2" charset="2"/>
            </a:endParaRPr>
          </a:p>
          <a:p>
            <a:r>
              <a:rPr lang="en-US" dirty="0"/>
              <a:t>Query routing</a:t>
            </a:r>
          </a:p>
          <a:p>
            <a:pPr lvl="1"/>
            <a:r>
              <a:rPr lang="en-US" dirty="0"/>
              <a:t>Client </a:t>
            </a:r>
            <a:r>
              <a:rPr lang="en-US" dirty="0">
                <a:sym typeface="Wingdings" panose="05000000000000000000" pitchFamily="2" charset="2"/>
              </a:rPr>
              <a:t> Random </a:t>
            </a:r>
            <a:r>
              <a:rPr lang="en-US" dirty="0" err="1">
                <a:sym typeface="Wingdings" panose="05000000000000000000" pitchFamily="2" charset="2"/>
              </a:rPr>
              <a:t>Redis</a:t>
            </a:r>
            <a:r>
              <a:rPr lang="en-US" dirty="0">
                <a:sym typeface="Wingdings" panose="05000000000000000000" pitchFamily="2" charset="2"/>
              </a:rPr>
              <a:t> Server  Client  </a:t>
            </a:r>
            <a:r>
              <a:rPr lang="en-US" dirty="0" err="1">
                <a:sym typeface="Wingdings" panose="05000000000000000000" pitchFamily="2" charset="2"/>
              </a:rPr>
              <a:t>Redis</a:t>
            </a:r>
            <a:r>
              <a:rPr lang="en-US" dirty="0">
                <a:sym typeface="Wingdings" panose="05000000000000000000" pitchFamily="2" charset="2"/>
              </a:rPr>
              <a:t> Server</a:t>
            </a:r>
          </a:p>
        </p:txBody>
      </p:sp>
      <p:sp>
        <p:nvSpPr>
          <p:cNvPr id="5" name="Slide Number Placeholder 4"/>
          <p:cNvSpPr>
            <a:spLocks noGrp="1"/>
          </p:cNvSpPr>
          <p:nvPr>
            <p:ph type="sldNum" sz="quarter" idx="12"/>
          </p:nvPr>
        </p:nvSpPr>
        <p:spPr/>
        <p:txBody>
          <a:bodyPr/>
          <a:lstStyle/>
          <a:p>
            <a:fld id="{D57F1E4F-1CFF-5643-939E-217C01CDF565}" type="slidenum">
              <a:rPr lang="en-US" smtClean="0"/>
              <a:pPr/>
              <a:t>63</a:t>
            </a:fld>
            <a:endParaRPr lang="en-US" dirty="0"/>
          </a:p>
        </p:txBody>
      </p:sp>
      <p:sp>
        <p:nvSpPr>
          <p:cNvPr id="6" name="Footer Placeholder 3"/>
          <p:cNvSpPr>
            <a:spLocks noGrp="1"/>
          </p:cNvSpPr>
          <p:nvPr>
            <p:ph type="ftr" sz="quarter" idx="11"/>
          </p:nvPr>
        </p:nvSpPr>
        <p:spPr>
          <a:xfrm>
            <a:off x="2589212" y="6135808"/>
            <a:ext cx="7619999" cy="365125"/>
          </a:xfrm>
        </p:spPr>
        <p:txBody>
          <a:bodyPr/>
          <a:lstStyle/>
          <a:p>
            <a:r>
              <a:rPr lang="en-US" dirty="0"/>
              <a:t>https://redis.io/topics/partitioning</a:t>
            </a:r>
          </a:p>
        </p:txBody>
      </p:sp>
    </p:spTree>
    <p:extLst>
      <p:ext uri="{BB962C8B-B14F-4D97-AF65-F5344CB8AC3E}">
        <p14:creationId xmlns:p14="http://schemas.microsoft.com/office/powerpoint/2010/main" val="2707077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Redis</a:t>
            </a:r>
            <a:r>
              <a:rPr lang="en-US" dirty="0"/>
              <a:t>- Replication &amp; Persistence</a:t>
            </a:r>
          </a:p>
        </p:txBody>
      </p:sp>
      <p:sp>
        <p:nvSpPr>
          <p:cNvPr id="3" name="Content Placeholder 2"/>
          <p:cNvSpPr>
            <a:spLocks noGrp="1"/>
          </p:cNvSpPr>
          <p:nvPr>
            <p:ph idx="1"/>
          </p:nvPr>
        </p:nvSpPr>
        <p:spPr/>
        <p:txBody>
          <a:bodyPr/>
          <a:lstStyle/>
          <a:p>
            <a:r>
              <a:rPr lang="en-US" dirty="0"/>
              <a:t>Master-slave replication</a:t>
            </a:r>
          </a:p>
          <a:p>
            <a:r>
              <a:rPr lang="en-US" dirty="0"/>
              <a:t>Master can update a slave or more</a:t>
            </a:r>
          </a:p>
          <a:p>
            <a:r>
              <a:rPr lang="en-US" dirty="0"/>
              <a:t>Updates are sent asynchronously</a:t>
            </a:r>
          </a:p>
          <a:p>
            <a:r>
              <a:rPr lang="en-US" dirty="0"/>
              <a:t>Eventual consistency model</a:t>
            </a:r>
          </a:p>
          <a:p>
            <a:r>
              <a:rPr lang="en-US" dirty="0"/>
              <a:t>Master should persist updates locally</a:t>
            </a:r>
          </a:p>
          <a:p>
            <a:r>
              <a:rPr lang="en-US" dirty="0"/>
              <a:t>Slaves achieve better scalability</a:t>
            </a:r>
          </a:p>
          <a:p>
            <a:pPr lvl="1"/>
            <a:r>
              <a:rPr lang="en-US" dirty="0"/>
              <a:t>Read-only workloads</a:t>
            </a:r>
          </a:p>
          <a:p>
            <a:pPr lvl="1"/>
            <a:r>
              <a:rPr lang="en-US" dirty="0"/>
              <a:t>Updates are sent to the master</a:t>
            </a:r>
          </a:p>
          <a:p>
            <a:pPr lvl="1"/>
            <a:r>
              <a:rPr lang="en-US" dirty="0"/>
              <a:t>Clients reading from a slave should tolerate some staleness</a:t>
            </a:r>
          </a:p>
          <a:p>
            <a:pPr marL="0" indent="0">
              <a:buNone/>
            </a:pPr>
            <a:endParaRPr lang="en-US" dirty="0"/>
          </a:p>
        </p:txBody>
      </p:sp>
      <p:sp>
        <p:nvSpPr>
          <p:cNvPr id="5" name="Rectangle 4"/>
          <p:cNvSpPr/>
          <p:nvPr/>
        </p:nvSpPr>
        <p:spPr>
          <a:xfrm>
            <a:off x="7046912" y="2860038"/>
            <a:ext cx="1263112" cy="8834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Master</a:t>
            </a:r>
          </a:p>
        </p:txBody>
      </p:sp>
      <p:sp>
        <p:nvSpPr>
          <p:cNvPr id="6" name="Rectangle 5"/>
          <p:cNvSpPr/>
          <p:nvPr/>
        </p:nvSpPr>
        <p:spPr>
          <a:xfrm>
            <a:off x="9067502" y="2141305"/>
            <a:ext cx="1263112" cy="8834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Slave</a:t>
            </a:r>
          </a:p>
        </p:txBody>
      </p:sp>
      <p:sp>
        <p:nvSpPr>
          <p:cNvPr id="7" name="Rectangle 6"/>
          <p:cNvSpPr/>
          <p:nvPr/>
        </p:nvSpPr>
        <p:spPr>
          <a:xfrm>
            <a:off x="9067502" y="3723077"/>
            <a:ext cx="1263112" cy="8834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Slave</a:t>
            </a:r>
          </a:p>
        </p:txBody>
      </p:sp>
      <p:cxnSp>
        <p:nvCxnSpPr>
          <p:cNvPr id="9" name="Straight Arrow Connector 8"/>
          <p:cNvCxnSpPr>
            <a:stCxn id="5" idx="3"/>
            <a:endCxn id="6" idx="1"/>
          </p:cNvCxnSpPr>
          <p:nvPr/>
        </p:nvCxnSpPr>
        <p:spPr>
          <a:xfrm flipV="1">
            <a:off x="8310024" y="2583007"/>
            <a:ext cx="757478" cy="71873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5" idx="3"/>
            <a:endCxn id="7" idx="1"/>
          </p:cNvCxnSpPr>
          <p:nvPr/>
        </p:nvCxnSpPr>
        <p:spPr>
          <a:xfrm>
            <a:off x="8310024" y="3301740"/>
            <a:ext cx="757478" cy="863039"/>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6" idx="3"/>
            <a:endCxn id="18" idx="1"/>
          </p:cNvCxnSpPr>
          <p:nvPr/>
        </p:nvCxnSpPr>
        <p:spPr>
          <a:xfrm flipV="1">
            <a:off x="10330614" y="1768012"/>
            <a:ext cx="542442" cy="814995"/>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0873056" y="1326310"/>
            <a:ext cx="1263112" cy="8834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Slave</a:t>
            </a:r>
          </a:p>
        </p:txBody>
      </p:sp>
      <p:sp>
        <p:nvSpPr>
          <p:cNvPr id="8" name="Slide Number Placeholder 7"/>
          <p:cNvSpPr>
            <a:spLocks noGrp="1"/>
          </p:cNvSpPr>
          <p:nvPr>
            <p:ph type="sldNum" sz="quarter" idx="12"/>
          </p:nvPr>
        </p:nvSpPr>
        <p:spPr/>
        <p:txBody>
          <a:bodyPr/>
          <a:lstStyle/>
          <a:p>
            <a:fld id="{D57F1E4F-1CFF-5643-939E-217C01CDF565}" type="slidenum">
              <a:rPr lang="en-US" smtClean="0"/>
              <a:pPr/>
              <a:t>64</a:t>
            </a:fld>
            <a:endParaRPr lang="en-US" dirty="0"/>
          </a:p>
        </p:txBody>
      </p:sp>
      <p:sp>
        <p:nvSpPr>
          <p:cNvPr id="12" name="Footer Placeholder 3"/>
          <p:cNvSpPr>
            <a:spLocks noGrp="1"/>
          </p:cNvSpPr>
          <p:nvPr>
            <p:ph type="ftr" sz="quarter" idx="11"/>
          </p:nvPr>
        </p:nvSpPr>
        <p:spPr>
          <a:xfrm>
            <a:off x="2589212" y="6135808"/>
            <a:ext cx="7619999" cy="365125"/>
          </a:xfrm>
        </p:spPr>
        <p:txBody>
          <a:bodyPr/>
          <a:lstStyle/>
          <a:p>
            <a:r>
              <a:rPr lang="en-US" dirty="0"/>
              <a:t>https://redis.io/topics/replication</a:t>
            </a:r>
          </a:p>
        </p:txBody>
      </p:sp>
    </p:spTree>
    <p:extLst>
      <p:ext uri="{BB962C8B-B14F-4D97-AF65-F5344CB8AC3E}">
        <p14:creationId xmlns:p14="http://schemas.microsoft.com/office/powerpoint/2010/main" val="41303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500"/>
                                        <p:tgtEl>
                                          <p:spTgt spid="3">
                                            <p:txEl>
                                              <p:pRg st="7" end="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a:t>
            </a:r>
            <a:r>
              <a:rPr lang="en-US" dirty="0" err="1"/>
              <a:t>ElastiCache</a:t>
            </a:r>
            <a:endParaRPr lang="en-US" dirty="0"/>
          </a:p>
        </p:txBody>
      </p:sp>
      <p:sp>
        <p:nvSpPr>
          <p:cNvPr id="3" name="Content Placeholder 2"/>
          <p:cNvSpPr>
            <a:spLocks noGrp="1"/>
          </p:cNvSpPr>
          <p:nvPr>
            <p:ph idx="1"/>
          </p:nvPr>
        </p:nvSpPr>
        <p:spPr/>
        <p:txBody>
          <a:bodyPr/>
          <a:lstStyle/>
          <a:p>
            <a:r>
              <a:rPr lang="en-US" dirty="0"/>
              <a:t>Compatible with </a:t>
            </a:r>
            <a:r>
              <a:rPr lang="en-US" dirty="0" err="1"/>
              <a:t>Memcached</a:t>
            </a:r>
            <a:r>
              <a:rPr lang="en-US" dirty="0"/>
              <a:t> and </a:t>
            </a:r>
            <a:r>
              <a:rPr lang="en-US" dirty="0" err="1"/>
              <a:t>Redis</a:t>
            </a:r>
            <a:endParaRPr lang="en-US" dirty="0"/>
          </a:p>
          <a:p>
            <a:r>
              <a:rPr lang="en-US" dirty="0"/>
              <a:t>Cache as a service</a:t>
            </a:r>
          </a:p>
          <a:p>
            <a:pPr lvl="1"/>
            <a:r>
              <a:rPr lang="en-US" dirty="0"/>
              <a:t>Amazon deploy and operate the instances</a:t>
            </a:r>
          </a:p>
          <a:p>
            <a:pPr lvl="1"/>
            <a:r>
              <a:rPr lang="en-US" dirty="0"/>
              <a:t>Amazon manage scalability</a:t>
            </a:r>
          </a:p>
          <a:p>
            <a:pPr lvl="1"/>
            <a:r>
              <a:rPr lang="en-US" dirty="0"/>
              <a:t>Automatically detects and replaces failed nodes</a:t>
            </a:r>
          </a:p>
          <a:p>
            <a:pPr lvl="1"/>
            <a:r>
              <a:rPr lang="en-US" dirty="0"/>
              <a:t>Better interfaces for monitoring</a:t>
            </a:r>
          </a:p>
          <a:p>
            <a:endParaRPr lang="en-US" dirty="0"/>
          </a:p>
        </p:txBody>
      </p:sp>
      <p:pic>
        <p:nvPicPr>
          <p:cNvPr id="4" name="Picture 3"/>
          <p:cNvPicPr>
            <a:picLocks noChangeAspect="1"/>
          </p:cNvPicPr>
          <p:nvPr/>
        </p:nvPicPr>
        <p:blipFill>
          <a:blip r:embed="rId3"/>
          <a:stretch>
            <a:fillRect/>
          </a:stretch>
        </p:blipFill>
        <p:spPr>
          <a:xfrm>
            <a:off x="9082259" y="1502227"/>
            <a:ext cx="2794055" cy="2710233"/>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12035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Partitioned Caches</a:t>
            </a:r>
          </a:p>
        </p:txBody>
      </p:sp>
      <p:grpSp>
        <p:nvGrpSpPr>
          <p:cNvPr id="4" name="Group 3"/>
          <p:cNvGrpSpPr/>
          <p:nvPr/>
        </p:nvGrpSpPr>
        <p:grpSpPr>
          <a:xfrm>
            <a:off x="1071496" y="2089535"/>
            <a:ext cx="1311965" cy="768626"/>
            <a:chOff x="1696278" y="2146854"/>
            <a:chExt cx="1473116" cy="768626"/>
          </a:xfrm>
        </p:grpSpPr>
        <p:sp>
          <p:nvSpPr>
            <p:cNvPr id="5" name="Rectangle 4"/>
            <p:cNvSpPr/>
            <p:nvPr/>
          </p:nvSpPr>
          <p:spPr>
            <a:xfrm>
              <a:off x="2016455" y="2146854"/>
              <a:ext cx="1152939" cy="76862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2383461" y="2089535"/>
            <a:ext cx="1311965" cy="768626"/>
            <a:chOff x="1696278" y="2146854"/>
            <a:chExt cx="1473116" cy="768626"/>
          </a:xfrm>
        </p:grpSpPr>
        <p:sp>
          <p:nvSpPr>
            <p:cNvPr id="9" name="Rectangle 8"/>
            <p:cNvSpPr/>
            <p:nvPr/>
          </p:nvSpPr>
          <p:spPr>
            <a:xfrm>
              <a:off x="2016455" y="2146854"/>
              <a:ext cx="1152939" cy="76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45132" y="2104516"/>
            <a:ext cx="1311965" cy="768626"/>
            <a:chOff x="1696278" y="2146854"/>
            <a:chExt cx="1473116" cy="768626"/>
          </a:xfrm>
        </p:grpSpPr>
        <p:sp>
          <p:nvSpPr>
            <p:cNvPr id="13" name="Rectangle 12"/>
            <p:cNvSpPr/>
            <p:nvPr/>
          </p:nvSpPr>
          <p:spPr>
            <a:xfrm>
              <a:off x="2016455" y="2146854"/>
              <a:ext cx="1152939" cy="76862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257097" y="2104516"/>
            <a:ext cx="1311965" cy="768626"/>
            <a:chOff x="1696278" y="2146854"/>
            <a:chExt cx="1473116" cy="768626"/>
          </a:xfrm>
        </p:grpSpPr>
        <p:sp>
          <p:nvSpPr>
            <p:cNvPr id="17" name="Rectangle 16"/>
            <p:cNvSpPr/>
            <p:nvPr/>
          </p:nvSpPr>
          <p:spPr>
            <a:xfrm>
              <a:off x="2016455" y="2146854"/>
              <a:ext cx="1152939" cy="76862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592597" y="2104516"/>
            <a:ext cx="1311965" cy="768626"/>
            <a:chOff x="1696278" y="2146854"/>
            <a:chExt cx="1473116" cy="768626"/>
          </a:xfrm>
        </p:grpSpPr>
        <p:sp>
          <p:nvSpPr>
            <p:cNvPr id="21" name="Rectangle 20"/>
            <p:cNvSpPr/>
            <p:nvPr/>
          </p:nvSpPr>
          <p:spPr>
            <a:xfrm>
              <a:off x="2016455" y="2146854"/>
              <a:ext cx="1152939" cy="7686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696278" y="2305878"/>
              <a:ext cx="320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696278" y="2690191"/>
              <a:ext cx="320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0154363" y="2500349"/>
            <a:ext cx="1086678" cy="4357651"/>
            <a:chOff x="10154363" y="2500349"/>
            <a:chExt cx="1086678" cy="4357651"/>
          </a:xfrm>
        </p:grpSpPr>
        <p:sp>
          <p:nvSpPr>
            <p:cNvPr id="25" name="Rectangle 24"/>
            <p:cNvSpPr/>
            <p:nvPr/>
          </p:nvSpPr>
          <p:spPr>
            <a:xfrm>
              <a:off x="10154363" y="2500349"/>
              <a:ext cx="1086678" cy="74212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154363" y="3215969"/>
              <a:ext cx="1086678" cy="74212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154363" y="3958093"/>
              <a:ext cx="1086678" cy="7421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154363" y="6115876"/>
              <a:ext cx="1086678" cy="74212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154363" y="5400256"/>
              <a:ext cx="1086678" cy="74212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Connector: Elbow 29"/>
          <p:cNvCxnSpPr>
            <a:endCxn id="21" idx="0"/>
          </p:cNvCxnSpPr>
          <p:nvPr/>
        </p:nvCxnSpPr>
        <p:spPr>
          <a:xfrm>
            <a:off x="2321203" y="1706949"/>
            <a:ext cx="6069952" cy="3975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p:cNvCxnSpPr>
            <a:stCxn id="21" idx="2"/>
            <a:endCxn id="28" idx="1"/>
          </p:cNvCxnSpPr>
          <p:nvPr/>
        </p:nvCxnSpPr>
        <p:spPr>
          <a:xfrm rot="16200000" flipH="1">
            <a:off x="7465861" y="3798436"/>
            <a:ext cx="3613796" cy="1763208"/>
          </a:xfrm>
          <a:prstGeom prst="curvedConnector2">
            <a:avLst/>
          </a:prstGeom>
          <a:solidFill>
            <a:srgbClr val="FF0000"/>
          </a:solidFill>
          <a:ln>
            <a:solidFill>
              <a:srgbClr val="FF000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2" name="Connector: Curved 31"/>
          <p:cNvCxnSpPr>
            <a:stCxn id="17" idx="2"/>
            <a:endCxn id="29" idx="1"/>
          </p:cNvCxnSpPr>
          <p:nvPr/>
        </p:nvCxnSpPr>
        <p:spPr>
          <a:xfrm rot="16200000" flipH="1">
            <a:off x="7155921" y="2772876"/>
            <a:ext cx="2898176" cy="3098708"/>
          </a:xfrm>
          <a:prstGeom prst="curvedConnector2">
            <a:avLst/>
          </a:prstGeom>
          <a:solidFill>
            <a:srgbClr val="002060"/>
          </a:solidFill>
          <a:ln>
            <a:solidFill>
              <a:srgbClr val="00206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or: Curved 32"/>
          <p:cNvCxnSpPr>
            <a:stCxn id="27" idx="1"/>
            <a:endCxn id="5" idx="2"/>
          </p:cNvCxnSpPr>
          <p:nvPr/>
        </p:nvCxnSpPr>
        <p:spPr>
          <a:xfrm rot="10800000">
            <a:off x="1870055" y="2858161"/>
            <a:ext cx="8284309" cy="1470994"/>
          </a:xfrm>
          <a:prstGeom prst="curvedConnector2">
            <a:avLst/>
          </a:prstGeom>
          <a:solidFill>
            <a:srgbClr val="00B050"/>
          </a:solidFill>
          <a:ln>
            <a:solidFill>
              <a:srgbClr val="00B05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or: Curved 33"/>
          <p:cNvCxnSpPr>
            <a:stCxn id="13" idx="2"/>
            <a:endCxn id="26" idx="1"/>
          </p:cNvCxnSpPr>
          <p:nvPr/>
        </p:nvCxnSpPr>
        <p:spPr>
          <a:xfrm rot="16200000" flipH="1">
            <a:off x="7592082" y="1024749"/>
            <a:ext cx="713889" cy="4410673"/>
          </a:xfrm>
          <a:prstGeom prst="curvedConnector2">
            <a:avLst/>
          </a:prstGeom>
          <a:solidFill>
            <a:schemeClr val="tx1">
              <a:lumMod val="75000"/>
              <a:lumOff val="25000"/>
            </a:schemeClr>
          </a:solidFill>
          <a:ln>
            <a:solidFill>
              <a:schemeClr val="tx1">
                <a:lumMod val="75000"/>
                <a:lumOff val="25000"/>
              </a:schemeClr>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5" name="Connector: Curved 34"/>
          <p:cNvCxnSpPr>
            <a:stCxn id="25" idx="1"/>
            <a:endCxn id="9" idx="2"/>
          </p:cNvCxnSpPr>
          <p:nvPr/>
        </p:nvCxnSpPr>
        <p:spPr>
          <a:xfrm rot="10800000">
            <a:off x="3182019" y="2858161"/>
            <a:ext cx="6972344" cy="13250"/>
          </a:xfrm>
          <a:prstGeom prst="curvedConnector2">
            <a:avLst/>
          </a:prstGeom>
          <a:solidFill>
            <a:srgbClr val="0070C0"/>
          </a:solidFill>
          <a:ln>
            <a:solidFill>
              <a:srgbClr val="0070C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36" name="TextBox 35"/>
          <p:cNvSpPr txBox="1"/>
          <p:nvPr/>
        </p:nvSpPr>
        <p:spPr>
          <a:xfrm>
            <a:off x="9931376" y="2104516"/>
            <a:ext cx="1592516" cy="369332"/>
          </a:xfrm>
          <a:prstGeom prst="rect">
            <a:avLst/>
          </a:prstGeom>
          <a:noFill/>
        </p:spPr>
        <p:txBody>
          <a:bodyPr wrap="square" rtlCol="0">
            <a:spAutoFit/>
          </a:bodyPr>
          <a:lstStyle/>
          <a:p>
            <a:r>
              <a:rPr lang="en-US" dirty="0"/>
              <a:t>Hash Table</a:t>
            </a:r>
          </a:p>
        </p:txBody>
      </p:sp>
      <p:sp>
        <p:nvSpPr>
          <p:cNvPr id="37" name="TextBox 36"/>
          <p:cNvSpPr txBox="1"/>
          <p:nvPr/>
        </p:nvSpPr>
        <p:spPr>
          <a:xfrm>
            <a:off x="3950549" y="1964982"/>
            <a:ext cx="914400" cy="646331"/>
          </a:xfrm>
          <a:prstGeom prst="rect">
            <a:avLst/>
          </a:prstGeom>
          <a:noFill/>
        </p:spPr>
        <p:txBody>
          <a:bodyPr wrap="square" rtlCol="0">
            <a:spAutoFit/>
          </a:bodyPr>
          <a:lstStyle/>
          <a:p>
            <a:r>
              <a:rPr lang="en-US" sz="3600" dirty="0"/>
              <a:t>….</a:t>
            </a:r>
          </a:p>
        </p:txBody>
      </p:sp>
      <p:sp>
        <p:nvSpPr>
          <p:cNvPr id="43" name="TextBox 42"/>
          <p:cNvSpPr txBox="1"/>
          <p:nvPr/>
        </p:nvSpPr>
        <p:spPr>
          <a:xfrm rot="16200000">
            <a:off x="10137510" y="4679187"/>
            <a:ext cx="914400" cy="646331"/>
          </a:xfrm>
          <a:prstGeom prst="rect">
            <a:avLst/>
          </a:prstGeom>
          <a:noFill/>
        </p:spPr>
        <p:txBody>
          <a:bodyPr wrap="square" rtlCol="0">
            <a:spAutoFit/>
          </a:bodyPr>
          <a:lstStyle/>
          <a:p>
            <a:r>
              <a:rPr lang="en-US" sz="3600" dirty="0"/>
              <a:t>….</a:t>
            </a:r>
          </a:p>
        </p:txBody>
      </p:sp>
      <p:sp>
        <p:nvSpPr>
          <p:cNvPr id="3" name="Rectangle: Rounded Corners 2"/>
          <p:cNvSpPr/>
          <p:nvPr/>
        </p:nvSpPr>
        <p:spPr>
          <a:xfrm>
            <a:off x="1473200" y="4329155"/>
            <a:ext cx="3391749" cy="10711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Contention between threads</a:t>
            </a:r>
          </a:p>
        </p:txBody>
      </p:sp>
      <p:sp>
        <p:nvSpPr>
          <p:cNvPr id="39" name="Rectangle: Rounded Corners 38"/>
          <p:cNvSpPr/>
          <p:nvPr/>
        </p:nvSpPr>
        <p:spPr>
          <a:xfrm>
            <a:off x="1473199" y="5606829"/>
            <a:ext cx="3391749" cy="10711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on multiple machines</a:t>
            </a:r>
          </a:p>
        </p:txBody>
      </p:sp>
      <p:sp>
        <p:nvSpPr>
          <p:cNvPr id="40" name="Rectangle: Rounded Corners 39"/>
          <p:cNvSpPr/>
          <p:nvPr/>
        </p:nvSpPr>
        <p:spPr>
          <a:xfrm>
            <a:off x="5092989" y="5606829"/>
            <a:ext cx="3391749" cy="10711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memory based on object size (slabs)</a:t>
            </a:r>
          </a:p>
        </p:txBody>
      </p:sp>
      <p:sp>
        <p:nvSpPr>
          <p:cNvPr id="38" name="Slide Number Placeholder 37"/>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1812285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2" name="Rectangle 9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84" name="Picture 83"/>
          <p:cNvPicPr>
            <a:picLocks noChangeAspect="1"/>
          </p:cNvPicPr>
          <p:nvPr/>
        </p:nvPicPr>
        <p:blipFill>
          <a:blip r:embed="rId2"/>
          <a:stretch>
            <a:fillRect/>
          </a:stretch>
        </p:blipFill>
        <p:spPr>
          <a:xfrm>
            <a:off x="9354367" y="3329380"/>
            <a:ext cx="2356811" cy="1284462"/>
          </a:xfrm>
          <a:prstGeom prst="rect">
            <a:avLst/>
          </a:prstGeom>
        </p:spPr>
      </p:pic>
      <p:pic>
        <p:nvPicPr>
          <p:cNvPr id="87" name="Picture 86"/>
          <p:cNvPicPr>
            <a:picLocks noChangeAspect="1"/>
          </p:cNvPicPr>
          <p:nvPr/>
        </p:nvPicPr>
        <p:blipFill>
          <a:blip r:embed="rId2"/>
          <a:stretch>
            <a:fillRect/>
          </a:stretch>
        </p:blipFill>
        <p:spPr>
          <a:xfrm>
            <a:off x="9354366" y="281871"/>
            <a:ext cx="2356812" cy="1284462"/>
          </a:xfrm>
          <a:prstGeom prst="rect">
            <a:avLst/>
          </a:prstGeom>
        </p:spPr>
      </p:pic>
      <p:pic>
        <p:nvPicPr>
          <p:cNvPr id="86" name="Picture 85"/>
          <p:cNvPicPr>
            <a:picLocks noChangeAspect="1"/>
          </p:cNvPicPr>
          <p:nvPr/>
        </p:nvPicPr>
        <p:blipFill>
          <a:blip r:embed="rId2"/>
          <a:stretch>
            <a:fillRect/>
          </a:stretch>
        </p:blipFill>
        <p:spPr>
          <a:xfrm>
            <a:off x="9354367" y="1848990"/>
            <a:ext cx="2356811" cy="1284462"/>
          </a:xfrm>
          <a:prstGeom prst="rect">
            <a:avLst/>
          </a:prstGeom>
        </p:spPr>
      </p:pic>
      <p:sp>
        <p:nvSpPr>
          <p:cNvPr id="2" name="Title 1"/>
          <p:cNvSpPr>
            <a:spLocks noGrp="1"/>
          </p:cNvSpPr>
          <p:nvPr>
            <p:ph type="title"/>
          </p:nvPr>
        </p:nvSpPr>
        <p:spPr>
          <a:xfrm>
            <a:off x="541867" y="787400"/>
            <a:ext cx="7145866" cy="778933"/>
          </a:xfrm>
        </p:spPr>
        <p:txBody>
          <a:bodyPr anchor="ctr">
            <a:normAutofit/>
          </a:bodyPr>
          <a:lstStyle/>
          <a:p>
            <a:r>
              <a:rPr lang="en-US" sz="3200" dirty="0">
                <a:solidFill>
                  <a:srgbClr val="FEFFFF"/>
                </a:solidFill>
              </a:rPr>
              <a:t>Partitioned Caches</a:t>
            </a:r>
          </a:p>
        </p:txBody>
      </p:sp>
      <p:sp>
        <p:nvSpPr>
          <p:cNvPr id="82" name="Content Placeholder 2"/>
          <p:cNvSpPr>
            <a:spLocks noGrp="1"/>
          </p:cNvSpPr>
          <p:nvPr>
            <p:ph idx="1"/>
          </p:nvPr>
        </p:nvSpPr>
        <p:spPr>
          <a:xfrm>
            <a:off x="541866" y="2032000"/>
            <a:ext cx="7145867" cy="3879222"/>
          </a:xfrm>
        </p:spPr>
        <p:txBody>
          <a:bodyPr>
            <a:normAutofit/>
          </a:bodyPr>
          <a:lstStyle/>
          <a:p>
            <a:r>
              <a:rPr lang="en-US" dirty="0">
                <a:solidFill>
                  <a:srgbClr val="FEFFFF"/>
                </a:solidFill>
              </a:rPr>
              <a:t>Motivation</a:t>
            </a:r>
          </a:p>
          <a:p>
            <a:pPr lvl="1"/>
            <a:r>
              <a:rPr lang="en-US" dirty="0">
                <a:solidFill>
                  <a:srgbClr val="FEFFFF"/>
                </a:solidFill>
              </a:rPr>
              <a:t>Reduce contention between threads</a:t>
            </a:r>
          </a:p>
          <a:p>
            <a:pPr lvl="1"/>
            <a:r>
              <a:rPr lang="en-US" dirty="0">
                <a:solidFill>
                  <a:srgbClr val="FEFFFF"/>
                </a:solidFill>
              </a:rPr>
              <a:t>Memory resources are distributed</a:t>
            </a:r>
          </a:p>
          <a:p>
            <a:pPr lvl="1"/>
            <a:r>
              <a:rPr lang="en-US" dirty="0">
                <a:solidFill>
                  <a:srgbClr val="FEFFFF"/>
                </a:solidFill>
              </a:rPr>
              <a:t>Fairness between large objects and small objects</a:t>
            </a:r>
          </a:p>
          <a:p>
            <a:r>
              <a:rPr lang="en-US" dirty="0">
                <a:solidFill>
                  <a:srgbClr val="FEFFFF"/>
                </a:solidFill>
              </a:rPr>
              <a:t>Drawback</a:t>
            </a:r>
          </a:p>
          <a:p>
            <a:pPr lvl="1"/>
            <a:r>
              <a:rPr lang="en-US" dirty="0">
                <a:solidFill>
                  <a:srgbClr val="FEFFFF"/>
                </a:solidFill>
              </a:rPr>
              <a:t>Fragmentation</a:t>
            </a:r>
          </a:p>
        </p:txBody>
      </p:sp>
      <p:pic>
        <p:nvPicPr>
          <p:cNvPr id="91" name="Picture 90"/>
          <p:cNvPicPr>
            <a:picLocks noChangeAspect="1"/>
          </p:cNvPicPr>
          <p:nvPr/>
        </p:nvPicPr>
        <p:blipFill>
          <a:blip r:embed="rId2"/>
          <a:stretch>
            <a:fillRect/>
          </a:stretch>
        </p:blipFill>
        <p:spPr>
          <a:xfrm>
            <a:off x="9354366" y="5067888"/>
            <a:ext cx="2356811" cy="1284462"/>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22709618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en-US" dirty="0"/>
              <a:t>Change the partitioning technique</a:t>
            </a:r>
          </a:p>
          <a:p>
            <a:pPr lvl="1"/>
            <a:r>
              <a:rPr lang="en-US" dirty="0"/>
              <a:t>Re-distributed keys in a way that achieves higher utilization</a:t>
            </a:r>
          </a:p>
          <a:p>
            <a:r>
              <a:rPr lang="en-US" dirty="0"/>
              <a:t>Change the memory assigned to different partitions</a:t>
            </a:r>
          </a:p>
          <a:p>
            <a:pPr lvl="1"/>
            <a:r>
              <a:rPr lang="en-US" dirty="0"/>
              <a:t>Highly loaded partitions get more memory</a:t>
            </a:r>
          </a:p>
          <a:p>
            <a:pPr lvl="1"/>
            <a:r>
              <a:rPr lang="en-US" dirty="0"/>
              <a:t>Less loaded partitions get less memory</a:t>
            </a:r>
          </a:p>
          <a:p>
            <a:pPr lvl="1"/>
            <a:r>
              <a:rPr lang="en-US" dirty="0"/>
              <a:t>Easy in shared memory architectures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2169503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Dynacache: Dynamic Cloud Caching</a:t>
            </a:r>
            <a:endParaRPr lang="en-US" dirty="0"/>
          </a:p>
        </p:txBody>
      </p:sp>
      <p:pic>
        <p:nvPicPr>
          <p:cNvPr id="5" name="Picture 4"/>
          <p:cNvPicPr>
            <a:picLocks noChangeAspect="1"/>
          </p:cNvPicPr>
          <p:nvPr/>
        </p:nvPicPr>
        <p:blipFill rotWithShape="1">
          <a:blip r:embed="rId2"/>
          <a:srcRect l="22860" t="1864" r="21972" b="35286"/>
          <a:stretch/>
        </p:blipFill>
        <p:spPr>
          <a:xfrm>
            <a:off x="2589212" y="1703718"/>
            <a:ext cx="5751965" cy="3685967"/>
          </a:xfrm>
          <a:prstGeom prst="rect">
            <a:avLst/>
          </a:prstGeom>
        </p:spPr>
      </p:pic>
      <p:pic>
        <p:nvPicPr>
          <p:cNvPr id="8" name="Picture 7"/>
          <p:cNvPicPr>
            <a:picLocks noChangeAspect="1"/>
          </p:cNvPicPr>
          <p:nvPr/>
        </p:nvPicPr>
        <p:blipFill rotWithShape="1">
          <a:blip r:embed="rId2"/>
          <a:srcRect l="13991" t="66093" r="46635" b="5668"/>
          <a:stretch/>
        </p:blipFill>
        <p:spPr>
          <a:xfrm>
            <a:off x="7391400" y="4421373"/>
            <a:ext cx="4800600" cy="1936623"/>
          </a:xfrm>
          <a:prstGeom prst="rect">
            <a:avLst/>
          </a:prstGeom>
        </p:spPr>
      </p:pic>
      <p:cxnSp>
        <p:nvCxnSpPr>
          <p:cNvPr id="14" name="Straight Arrow Connector 13"/>
          <p:cNvCxnSpPr>
            <a:cxnSpLocks/>
          </p:cNvCxnSpPr>
          <p:nvPr/>
        </p:nvCxnSpPr>
        <p:spPr>
          <a:xfrm flipH="1" flipV="1">
            <a:off x="9190710" y="1596907"/>
            <a:ext cx="38746" cy="204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V="1">
            <a:off x="9229456" y="3611686"/>
            <a:ext cx="2107769" cy="3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606312" y="2334717"/>
            <a:ext cx="565025" cy="646331"/>
          </a:xfrm>
          <a:prstGeom prst="rect">
            <a:avLst/>
          </a:prstGeom>
          <a:noFill/>
        </p:spPr>
        <p:txBody>
          <a:bodyPr wrap="square" rtlCol="0">
            <a:spAutoFit/>
          </a:bodyPr>
          <a:lstStyle/>
          <a:p>
            <a:r>
              <a:rPr lang="en-US" sz="1200" dirty="0"/>
              <a:t>Hit rate</a:t>
            </a:r>
          </a:p>
          <a:p>
            <a:r>
              <a:rPr lang="en-US" sz="1200" dirty="0"/>
              <a:t>P(hit)</a:t>
            </a:r>
          </a:p>
        </p:txBody>
      </p:sp>
      <p:sp>
        <p:nvSpPr>
          <p:cNvPr id="17" name="TextBox 16"/>
          <p:cNvSpPr txBox="1"/>
          <p:nvPr/>
        </p:nvSpPr>
        <p:spPr>
          <a:xfrm>
            <a:off x="9343110" y="3880322"/>
            <a:ext cx="2200759" cy="276999"/>
          </a:xfrm>
          <a:prstGeom prst="rect">
            <a:avLst/>
          </a:prstGeom>
          <a:noFill/>
        </p:spPr>
        <p:txBody>
          <a:bodyPr wrap="square" rtlCol="0">
            <a:spAutoFit/>
          </a:bodyPr>
          <a:lstStyle/>
          <a:p>
            <a:r>
              <a:rPr lang="en-US" sz="1200" dirty="0"/>
              <a:t>Number of objects cached</a:t>
            </a:r>
          </a:p>
        </p:txBody>
      </p:sp>
      <p:cxnSp>
        <p:nvCxnSpPr>
          <p:cNvPr id="18" name="Straight Connector 17"/>
          <p:cNvCxnSpPr>
            <a:cxnSpLocks/>
          </p:cNvCxnSpPr>
          <p:nvPr/>
        </p:nvCxnSpPr>
        <p:spPr>
          <a:xfrm flipV="1">
            <a:off x="9210083" y="2508455"/>
            <a:ext cx="2372532" cy="61993"/>
          </a:xfrm>
          <a:prstGeom prst="line">
            <a:avLst/>
          </a:prstGeom>
        </p:spPr>
        <p:style>
          <a:lnRef idx="1">
            <a:schemeClr val="accent1"/>
          </a:lnRef>
          <a:fillRef idx="0">
            <a:schemeClr val="accent1"/>
          </a:fillRef>
          <a:effectRef idx="0">
            <a:schemeClr val="accent1"/>
          </a:effectRef>
          <a:fontRef idx="minor">
            <a:schemeClr val="tx1"/>
          </a:fontRef>
        </p:style>
      </p:cxnSp>
      <p:sp>
        <p:nvSpPr>
          <p:cNvPr id="19" name="Freeform: Shape 18"/>
          <p:cNvSpPr/>
          <p:nvPr/>
        </p:nvSpPr>
        <p:spPr>
          <a:xfrm>
            <a:off x="9237205" y="2548626"/>
            <a:ext cx="2409987" cy="1070809"/>
          </a:xfrm>
          <a:custGeom>
            <a:avLst/>
            <a:gdLst>
              <a:gd name="connsiteX0" fmla="*/ 0 w 2409987"/>
              <a:gd name="connsiteY0" fmla="*/ 1070809 h 1070809"/>
              <a:gd name="connsiteX1" fmla="*/ 193729 w 2409987"/>
              <a:gd name="connsiteY1" fmla="*/ 512870 h 1070809"/>
              <a:gd name="connsiteX2" fmla="*/ 650929 w 2409987"/>
              <a:gd name="connsiteY2" fmla="*/ 133162 h 1070809"/>
              <a:gd name="connsiteX3" fmla="*/ 1673817 w 2409987"/>
              <a:gd name="connsiteY3" fmla="*/ 32423 h 1070809"/>
              <a:gd name="connsiteX4" fmla="*/ 2409987 w 2409987"/>
              <a:gd name="connsiteY4" fmla="*/ 9175 h 10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987" h="1070809">
                <a:moveTo>
                  <a:pt x="0" y="1070809"/>
                </a:moveTo>
                <a:cubicBezTo>
                  <a:pt x="42620" y="869977"/>
                  <a:pt x="85241" y="669145"/>
                  <a:pt x="193729" y="512870"/>
                </a:cubicBezTo>
                <a:cubicBezTo>
                  <a:pt x="302217" y="356595"/>
                  <a:pt x="404248" y="213236"/>
                  <a:pt x="650929" y="133162"/>
                </a:cubicBezTo>
                <a:cubicBezTo>
                  <a:pt x="897610" y="53088"/>
                  <a:pt x="1380641" y="53088"/>
                  <a:pt x="1673817" y="32423"/>
                </a:cubicBezTo>
                <a:cubicBezTo>
                  <a:pt x="1966993" y="11758"/>
                  <a:pt x="2264045" y="-14072"/>
                  <a:pt x="2409987" y="91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9324432" y="2258922"/>
            <a:ext cx="385439" cy="369332"/>
          </a:xfrm>
          <a:prstGeom prst="rect">
            <a:avLst/>
          </a:prstGeom>
          <a:noFill/>
        </p:spPr>
        <p:txBody>
          <a:bodyPr wrap="square" rtlCol="0">
            <a:spAutoFit/>
          </a:bodyPr>
          <a:lstStyle/>
          <a:p>
            <a:r>
              <a:rPr lang="en-US" dirty="0"/>
              <a:t>1</a:t>
            </a:r>
          </a:p>
        </p:txBody>
      </p:sp>
      <p:sp>
        <p:nvSpPr>
          <p:cNvPr id="3" name="Slide Number Placeholder 2"/>
          <p:cNvSpPr>
            <a:spLocks noGrp="1"/>
          </p:cNvSpPr>
          <p:nvPr>
            <p:ph type="sldNum" sz="quarter" idx="12"/>
          </p:nvPr>
        </p:nvSpPr>
        <p:spPr/>
        <p:txBody>
          <a:bodyPr/>
          <a:lstStyle/>
          <a:p>
            <a:fld id="{D57F1E4F-1CFF-5643-939E-217C01CDF565}" type="slidenum">
              <a:rPr lang="en-US" smtClean="0"/>
              <a:pPr/>
              <a:t>69</a:t>
            </a:fld>
            <a:endParaRPr lang="en-US" dirty="0"/>
          </a:p>
        </p:txBody>
      </p:sp>
      <p:sp>
        <p:nvSpPr>
          <p:cNvPr id="13" name="Footer Placeholder 3"/>
          <p:cNvSpPr>
            <a:spLocks noGrp="1"/>
          </p:cNvSpPr>
          <p:nvPr>
            <p:ph type="ftr" sz="quarter" idx="11"/>
          </p:nvPr>
        </p:nvSpPr>
        <p:spPr>
          <a:xfrm>
            <a:off x="2589212" y="6135808"/>
            <a:ext cx="7619999" cy="365125"/>
          </a:xfrm>
        </p:spPr>
        <p:txBody>
          <a:bodyPr/>
          <a:lstStyle/>
          <a:p>
            <a:r>
              <a:rPr lang="en-US" dirty="0" err="1"/>
              <a:t>Cidon</a:t>
            </a:r>
            <a:r>
              <a:rPr lang="en-US" dirty="0"/>
              <a:t>, </a:t>
            </a:r>
            <a:r>
              <a:rPr lang="en-US" dirty="0" err="1"/>
              <a:t>Asaf</a:t>
            </a:r>
            <a:r>
              <a:rPr lang="en-US" dirty="0"/>
              <a:t>, et al. "</a:t>
            </a:r>
            <a:r>
              <a:rPr lang="en-US" dirty="0" err="1"/>
              <a:t>Dynacache</a:t>
            </a:r>
            <a:r>
              <a:rPr lang="en-US" dirty="0"/>
              <a:t>: Dynamic Cloud Caching." </a:t>
            </a:r>
            <a:r>
              <a:rPr lang="en-US" dirty="0" err="1"/>
              <a:t>HotStorage</a:t>
            </a:r>
            <a:r>
              <a:rPr lang="en-US" dirty="0"/>
              <a:t>. 2015.</a:t>
            </a:r>
          </a:p>
          <a:p>
            <a:r>
              <a:rPr lang="en-US" dirty="0"/>
              <a:t>This slide was taken from </a:t>
            </a:r>
            <a:r>
              <a:rPr lang="en-US" dirty="0" err="1"/>
              <a:t>Dynacache</a:t>
            </a:r>
            <a:r>
              <a:rPr lang="en-US" dirty="0"/>
              <a:t> presentation in Hotcloud`15 </a:t>
            </a:r>
          </a:p>
        </p:txBody>
      </p:sp>
    </p:spTree>
    <p:extLst>
      <p:ext uri="{BB962C8B-B14F-4D97-AF65-F5344CB8AC3E}">
        <p14:creationId xmlns:p14="http://schemas.microsoft.com/office/powerpoint/2010/main" val="3119219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ln>
            <a:noFill/>
          </a:ln>
          <a:effectLst/>
        </p:spPr>
      </p:sp>
      <p:grpSp>
        <p:nvGrpSpPr>
          <p:cNvPr id="10" name="Group 9"/>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2" name="Rectangle 4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a:grpSpLocks noGrp="1" noUngrp="1" noRot="1" noChangeAspect="1" noMove="1" noResize="1"/>
          </p:cNvGrpSpPr>
          <p:nvPr>
            <p:extLst>
              <p:ext uri="{386F3935-93C4-4BCD-93E2-E3B085C9AB24}">
                <p16:designElem xmlns:p16="http://schemas.microsoft.com/office/powerpoint/2015/main" val="1"/>
              </p:ext>
            </p:extLst>
          </p:nvPr>
        </p:nvGrpSpPr>
        <p:grpSpPr>
          <a:xfrm>
            <a:off x="6087364" y="228600"/>
            <a:ext cx="2851523" cy="6638625"/>
            <a:chOff x="2487613" y="285750"/>
            <a:chExt cx="2428875" cy="5654676"/>
          </a:xfrm>
        </p:grpSpPr>
        <p:sp>
          <p:nvSpPr>
            <p:cNvPr id="45" name="Freeform 11"/>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6" name="Freeform 12"/>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7" name="Freeform 13"/>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8" name="Freeform 14"/>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9" name="Freeform 15"/>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0" name="Freeform 16"/>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1" name="Freeform 17"/>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2" name="Freeform 18"/>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3" name="Freeform 19"/>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4" name="Freeform 20"/>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5" name="Freeform 21"/>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6" name="Freeform 22"/>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8" name="Group 57"/>
          <p:cNvGrpSpPr>
            <a:grpSpLocks noGrp="1" noUngrp="1" noRot="1" noChangeAspect="1" noMove="1" noResize="1"/>
          </p:cNvGrpSpPr>
          <p:nvPr>
            <p:extLst>
              <p:ext uri="{386F3935-93C4-4BCD-93E2-E3B085C9AB24}">
                <p16:designElem xmlns:p16="http://schemas.microsoft.com/office/powerpoint/2015/main" val="1"/>
              </p:ext>
            </p:extLst>
          </p:nvPr>
        </p:nvGrpSpPr>
        <p:grpSpPr>
          <a:xfrm>
            <a:off x="6114579" y="-786"/>
            <a:ext cx="2356675" cy="6854040"/>
            <a:chOff x="6627813" y="194833"/>
            <a:chExt cx="1952625" cy="5678918"/>
          </a:xfrm>
        </p:grpSpPr>
        <p:sp>
          <p:nvSpPr>
            <p:cNvPr id="59" name="Freeform 27"/>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0" name="Freeform 28"/>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1" name="Freeform 29"/>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2" name="Freeform 30"/>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3" name="Freeform 31"/>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4" name="Freeform 32"/>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5" name="Freeform 33"/>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6" name="Freeform 34"/>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7" name="Freeform 35"/>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8" name="Freeform 36"/>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9" name="Freeform 37"/>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0" name="Freeform 38"/>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2" name="Rectangle 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355"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4" name="Freeform 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87355"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3" name="Picture 2"/>
          <p:cNvPicPr>
            <a:picLocks noChangeAspect="1"/>
          </p:cNvPicPr>
          <p:nvPr/>
        </p:nvPicPr>
        <p:blipFill rotWithShape="1">
          <a:blip r:embed="rId3"/>
          <a:srcRect t="1072" r="2" b="2"/>
          <a:stretch/>
        </p:blipFill>
        <p:spPr>
          <a:xfrm>
            <a:off x="1" y="10"/>
            <a:ext cx="6100402" cy="6857990"/>
          </a:xfrm>
          <a:prstGeom prst="rect">
            <a:avLst/>
          </a:prstGeom>
        </p:spPr>
      </p:pic>
      <p:sp>
        <p:nvSpPr>
          <p:cNvPr id="2" name="Title 1"/>
          <p:cNvSpPr>
            <a:spLocks noGrp="1"/>
          </p:cNvSpPr>
          <p:nvPr>
            <p:ph type="title"/>
          </p:nvPr>
        </p:nvSpPr>
        <p:spPr>
          <a:xfrm>
            <a:off x="8213060" y="134187"/>
            <a:ext cx="3181597" cy="874300"/>
          </a:xfrm>
        </p:spPr>
        <p:txBody>
          <a:bodyPr vert="horz" lIns="91440" tIns="45720" rIns="91440" bIns="45720" rtlCol="0" anchor="b">
            <a:normAutofit/>
          </a:bodyPr>
          <a:lstStyle/>
          <a:p>
            <a:r>
              <a:rPr lang="en-US" sz="4400" dirty="0"/>
              <a:t>Nowadays</a:t>
            </a:r>
          </a:p>
        </p:txBody>
      </p:sp>
      <p:sp>
        <p:nvSpPr>
          <p:cNvPr id="5" name="TextBox 4"/>
          <p:cNvSpPr txBox="1"/>
          <p:nvPr/>
        </p:nvSpPr>
        <p:spPr>
          <a:xfrm>
            <a:off x="7344216" y="1356986"/>
            <a:ext cx="4767344" cy="1754326"/>
          </a:xfrm>
          <a:prstGeom prst="rect">
            <a:avLst/>
          </a:prstGeom>
          <a:noFill/>
        </p:spPr>
        <p:txBody>
          <a:bodyPr wrap="square" rtlCol="0">
            <a:spAutoFit/>
          </a:bodyPr>
          <a:lstStyle/>
          <a:p>
            <a:r>
              <a:rPr lang="en-US" dirty="0"/>
              <a:t>Hardware technologies have changed:</a:t>
            </a:r>
          </a:p>
          <a:p>
            <a:pPr marL="742950" lvl="1" indent="-285750">
              <a:buFont typeface="Arial" panose="020B0604020202020204" pitchFamily="34" charset="0"/>
              <a:buChar char="•"/>
            </a:pPr>
            <a:r>
              <a:rPr lang="en-US" dirty="0"/>
              <a:t>Storage</a:t>
            </a:r>
          </a:p>
          <a:p>
            <a:pPr marL="742950" lvl="1" indent="-285750">
              <a:buFont typeface="Arial" panose="020B0604020202020204" pitchFamily="34" charset="0"/>
              <a:buChar char="•"/>
            </a:pPr>
            <a:r>
              <a:rPr lang="en-US" dirty="0"/>
              <a:t>Memory</a:t>
            </a:r>
          </a:p>
          <a:p>
            <a:pPr marL="742950" lvl="1" indent="-285750">
              <a:buFont typeface="Arial" panose="020B0604020202020204" pitchFamily="34" charset="0"/>
              <a:buChar char="•"/>
            </a:pPr>
            <a:r>
              <a:rPr lang="en-US" dirty="0"/>
              <a:t>Network</a:t>
            </a:r>
          </a:p>
          <a:p>
            <a:pPr marL="742950" lvl="1" indent="-285750">
              <a:buFont typeface="Arial" panose="020B0604020202020204" pitchFamily="34" charset="0"/>
              <a:buChar char="•"/>
            </a:pPr>
            <a:r>
              <a:rPr lang="en-US" dirty="0" err="1"/>
              <a:t>etc</a:t>
            </a:r>
            <a:endParaRPr lang="en-US" dirty="0"/>
          </a:p>
          <a:p>
            <a:pPr marL="742950" lvl="1" indent="-285750">
              <a:buFont typeface="Arial" panose="020B0604020202020204" pitchFamily="34" charset="0"/>
              <a:buChar char="•"/>
            </a:pPr>
            <a:endParaRPr lang="en-US" dirty="0"/>
          </a:p>
        </p:txBody>
      </p:sp>
      <p:sp>
        <p:nvSpPr>
          <p:cNvPr id="71" name="TextBox 70"/>
          <p:cNvSpPr txBox="1"/>
          <p:nvPr/>
        </p:nvSpPr>
        <p:spPr>
          <a:xfrm>
            <a:off x="7344835" y="2849670"/>
            <a:ext cx="4767344" cy="2585323"/>
          </a:xfrm>
          <a:prstGeom prst="rect">
            <a:avLst/>
          </a:prstGeom>
          <a:noFill/>
        </p:spPr>
        <p:txBody>
          <a:bodyPr wrap="square" rtlCol="0">
            <a:spAutoFit/>
          </a:bodyPr>
          <a:lstStyle/>
          <a:p>
            <a:r>
              <a:rPr lang="en-US" dirty="0"/>
              <a:t>Solutions have to exploit all these changes to serve client requests:</a:t>
            </a:r>
          </a:p>
          <a:p>
            <a:pPr marL="742950" lvl="1" indent="-285750">
              <a:buFont typeface="Arial" panose="020B0604020202020204" pitchFamily="34" charset="0"/>
              <a:buChar char="•"/>
            </a:pPr>
            <a:r>
              <a:rPr lang="en-US" b="1" dirty="0"/>
              <a:t>at billions of requests per second scale</a:t>
            </a:r>
          </a:p>
          <a:p>
            <a:pPr marL="742950" lvl="1" indent="-285750">
              <a:buFont typeface="Arial" panose="020B0604020202020204" pitchFamily="34" charset="0"/>
              <a:buChar char="•"/>
            </a:pPr>
            <a:r>
              <a:rPr lang="en-US" b="1" dirty="0"/>
              <a:t>with low latency</a:t>
            </a:r>
          </a:p>
          <a:p>
            <a:pPr marL="742950" lvl="1" indent="-285750">
              <a:buFont typeface="Arial" panose="020B0604020202020204" pitchFamily="34" charset="0"/>
              <a:buChar char="•"/>
            </a:pPr>
            <a:r>
              <a:rPr lang="en-US" b="1" dirty="0"/>
              <a:t>with high availability</a:t>
            </a:r>
          </a:p>
          <a:p>
            <a:pPr marL="742950" lvl="1" indent="-285750">
              <a:buFont typeface="Arial" panose="020B0604020202020204" pitchFamily="34" charset="0"/>
              <a:buChar char="•"/>
            </a:pPr>
            <a:r>
              <a:rPr lang="en-US" b="1" dirty="0"/>
              <a:t>achieving data consistency(varies from application to application)</a:t>
            </a:r>
          </a:p>
          <a:p>
            <a:pPr lvl="1"/>
            <a:endParaRPr lang="en-US" dirty="0"/>
          </a:p>
        </p:txBody>
      </p:sp>
      <p:sp>
        <p:nvSpPr>
          <p:cNvPr id="6" name="Rectangle 5"/>
          <p:cNvSpPr/>
          <p:nvPr/>
        </p:nvSpPr>
        <p:spPr>
          <a:xfrm>
            <a:off x="7701094" y="5434993"/>
            <a:ext cx="4211273" cy="124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New designs for Caching Services</a:t>
            </a:r>
          </a:p>
        </p:txBody>
      </p:sp>
      <p:sp>
        <p:nvSpPr>
          <p:cNvPr id="7" name="Rectangle 6"/>
          <p:cNvSpPr/>
          <p:nvPr/>
        </p:nvSpPr>
        <p:spPr>
          <a:xfrm>
            <a:off x="4797860" y="690353"/>
            <a:ext cx="131345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time sensitive</a:t>
            </a:r>
          </a:p>
        </p:txBody>
      </p:sp>
      <p:sp>
        <p:nvSpPr>
          <p:cNvPr id="75" name="Rectangle 74"/>
          <p:cNvSpPr/>
          <p:nvPr/>
        </p:nvSpPr>
        <p:spPr>
          <a:xfrm>
            <a:off x="-14467" y="729151"/>
            <a:ext cx="131345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Huge amount of data</a:t>
            </a:r>
          </a:p>
        </p:txBody>
      </p:sp>
      <p:sp>
        <p:nvSpPr>
          <p:cNvPr id="76" name="Rectangle 75"/>
          <p:cNvSpPr/>
          <p:nvPr/>
        </p:nvSpPr>
        <p:spPr>
          <a:xfrm>
            <a:off x="-1" y="5606264"/>
            <a:ext cx="177074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Dynamically generated data</a:t>
            </a:r>
          </a:p>
        </p:txBody>
      </p:sp>
      <p:sp>
        <p:nvSpPr>
          <p:cNvPr id="9" name="Slide Number Placeholder 8"/>
          <p:cNvSpPr>
            <a:spLocks noGrp="1"/>
          </p:cNvSpPr>
          <p:nvPr>
            <p:ph type="sldNum" sz="quarter" idx="12"/>
          </p:nvPr>
        </p:nvSpPr>
        <p:spPr/>
        <p:txBody>
          <a:bodyPr/>
          <a:lstStyle/>
          <a:p>
            <a:fld id="{D57F1E4F-1CFF-5643-939E-217C01CDF565}" type="slidenum">
              <a:rPr lang="en-US" smtClean="0"/>
              <a:pPr/>
              <a:t>7</a:t>
            </a:fld>
            <a:endParaRPr lang="en-US" dirty="0"/>
          </a:p>
        </p:txBody>
      </p:sp>
      <p:sp>
        <p:nvSpPr>
          <p:cNvPr id="73" name="Footer Placeholder 3"/>
          <p:cNvSpPr>
            <a:spLocks noGrp="1"/>
          </p:cNvSpPr>
          <p:nvPr>
            <p:ph type="ftr" sz="quarter" idx="11"/>
          </p:nvPr>
        </p:nvSpPr>
        <p:spPr>
          <a:xfrm>
            <a:off x="301" y="6610747"/>
            <a:ext cx="4561406" cy="294255"/>
          </a:xfrm>
        </p:spPr>
        <p:txBody>
          <a:bodyPr/>
          <a:lstStyle/>
          <a:p>
            <a:r>
              <a:rPr lang="en-US" dirty="0"/>
              <a:t>Source: http://www.visualcapitalist.com/what-happens-internet-minute-2016/</a:t>
            </a:r>
          </a:p>
        </p:txBody>
      </p:sp>
    </p:spTree>
    <p:extLst>
      <p:ext uri="{BB962C8B-B14F-4D97-AF65-F5344CB8AC3E}">
        <p14:creationId xmlns:p14="http://schemas.microsoft.com/office/powerpoint/2010/main" val="303002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5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1">
                                            <p:txEl>
                                              <p:pRg st="0" end="0"/>
                                            </p:txEl>
                                          </p:spTgt>
                                        </p:tgtEl>
                                        <p:attrNameLst>
                                          <p:attrName>style.visibility</p:attrName>
                                        </p:attrNameLst>
                                      </p:cBhvr>
                                      <p:to>
                                        <p:strVal val="visible"/>
                                      </p:to>
                                    </p:set>
                                    <p:animEffect transition="in" filter="fade">
                                      <p:cBhvr>
                                        <p:cTn id="39" dur="500"/>
                                        <p:tgtEl>
                                          <p:spTgt spid="71">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1">
                                            <p:txEl>
                                              <p:pRg st="1" end="1"/>
                                            </p:txEl>
                                          </p:spTgt>
                                        </p:tgtEl>
                                        <p:attrNameLst>
                                          <p:attrName>style.visibility</p:attrName>
                                        </p:attrNameLst>
                                      </p:cBhvr>
                                      <p:to>
                                        <p:strVal val="visible"/>
                                      </p:to>
                                    </p:set>
                                    <p:animEffect transition="in" filter="fade">
                                      <p:cBhvr>
                                        <p:cTn id="42" dur="500"/>
                                        <p:tgtEl>
                                          <p:spTgt spid="71">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1">
                                            <p:txEl>
                                              <p:pRg st="2" end="2"/>
                                            </p:txEl>
                                          </p:spTgt>
                                        </p:tgtEl>
                                        <p:attrNameLst>
                                          <p:attrName>style.visibility</p:attrName>
                                        </p:attrNameLst>
                                      </p:cBhvr>
                                      <p:to>
                                        <p:strVal val="visible"/>
                                      </p:to>
                                    </p:set>
                                    <p:animEffect transition="in" filter="fade">
                                      <p:cBhvr>
                                        <p:cTn id="45" dur="500"/>
                                        <p:tgtEl>
                                          <p:spTgt spid="71">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71">
                                            <p:txEl>
                                              <p:pRg st="3" end="3"/>
                                            </p:txEl>
                                          </p:spTgt>
                                        </p:tgtEl>
                                        <p:attrNameLst>
                                          <p:attrName>style.visibility</p:attrName>
                                        </p:attrNameLst>
                                      </p:cBhvr>
                                      <p:to>
                                        <p:strVal val="visible"/>
                                      </p:to>
                                    </p:set>
                                    <p:animEffect transition="in" filter="fade">
                                      <p:cBhvr>
                                        <p:cTn id="48" dur="500"/>
                                        <p:tgtEl>
                                          <p:spTgt spid="71">
                                            <p:txEl>
                                              <p:pRg st="3" end="3"/>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71">
                                            <p:txEl>
                                              <p:pRg st="4" end="4"/>
                                            </p:txEl>
                                          </p:spTgt>
                                        </p:tgtEl>
                                        <p:attrNameLst>
                                          <p:attrName>style.visibility</p:attrName>
                                        </p:attrNameLst>
                                      </p:cBhvr>
                                      <p:to>
                                        <p:strVal val="visible"/>
                                      </p:to>
                                    </p:set>
                                    <p:animEffect transition="in" filter="fade">
                                      <p:cBhvr>
                                        <p:cTn id="51" dur="500"/>
                                        <p:tgtEl>
                                          <p:spTgt spid="71">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5" grpId="0" animBg="1"/>
      <p:bldP spid="7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Dynacache: Dynamic Cloud Caching</a:t>
            </a:r>
            <a:endParaRPr lang="en-US" dirty="0"/>
          </a:p>
        </p:txBody>
      </p:sp>
      <p:pic>
        <p:nvPicPr>
          <p:cNvPr id="6" name="Picture 5"/>
          <p:cNvPicPr>
            <a:picLocks noChangeAspect="1"/>
          </p:cNvPicPr>
          <p:nvPr/>
        </p:nvPicPr>
        <p:blipFill rotWithShape="1">
          <a:blip r:embed="rId2"/>
          <a:srcRect l="13125" t="15587" r="12661" b="4327"/>
          <a:stretch/>
        </p:blipFill>
        <p:spPr>
          <a:xfrm>
            <a:off x="4185856" y="1305827"/>
            <a:ext cx="7957038" cy="4829981"/>
          </a:xfrm>
          <a:prstGeom prst="rect">
            <a:avLst/>
          </a:prstGeom>
        </p:spPr>
      </p:pic>
      <p:cxnSp>
        <p:nvCxnSpPr>
          <p:cNvPr id="42" name="Straight Arrow Connector 41"/>
          <p:cNvCxnSpPr>
            <a:cxnSpLocks/>
          </p:cNvCxnSpPr>
          <p:nvPr/>
        </p:nvCxnSpPr>
        <p:spPr>
          <a:xfrm flipH="1" flipV="1">
            <a:off x="1627057" y="1336848"/>
            <a:ext cx="38746" cy="204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flipV="1">
            <a:off x="1665803" y="3351627"/>
            <a:ext cx="2107769" cy="3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42659" y="2074658"/>
            <a:ext cx="565025" cy="646331"/>
          </a:xfrm>
          <a:prstGeom prst="rect">
            <a:avLst/>
          </a:prstGeom>
          <a:noFill/>
        </p:spPr>
        <p:txBody>
          <a:bodyPr wrap="square" rtlCol="0">
            <a:spAutoFit/>
          </a:bodyPr>
          <a:lstStyle/>
          <a:p>
            <a:r>
              <a:rPr lang="en-US" sz="1200" dirty="0"/>
              <a:t>Hit rate</a:t>
            </a:r>
          </a:p>
          <a:p>
            <a:r>
              <a:rPr lang="en-US" sz="1200" dirty="0"/>
              <a:t>P(hit)</a:t>
            </a:r>
          </a:p>
        </p:txBody>
      </p:sp>
      <p:sp>
        <p:nvSpPr>
          <p:cNvPr id="45" name="TextBox 44"/>
          <p:cNvSpPr txBox="1"/>
          <p:nvPr/>
        </p:nvSpPr>
        <p:spPr>
          <a:xfrm>
            <a:off x="1779457" y="3620263"/>
            <a:ext cx="2200759" cy="276999"/>
          </a:xfrm>
          <a:prstGeom prst="rect">
            <a:avLst/>
          </a:prstGeom>
          <a:noFill/>
        </p:spPr>
        <p:txBody>
          <a:bodyPr wrap="square" rtlCol="0">
            <a:spAutoFit/>
          </a:bodyPr>
          <a:lstStyle/>
          <a:p>
            <a:r>
              <a:rPr lang="en-US" sz="1200" dirty="0"/>
              <a:t>Number of objects cached</a:t>
            </a:r>
          </a:p>
        </p:txBody>
      </p:sp>
      <p:cxnSp>
        <p:nvCxnSpPr>
          <p:cNvPr id="46" name="Straight Connector 45"/>
          <p:cNvCxnSpPr>
            <a:cxnSpLocks/>
          </p:cNvCxnSpPr>
          <p:nvPr/>
        </p:nvCxnSpPr>
        <p:spPr>
          <a:xfrm flipV="1">
            <a:off x="1646430" y="2248396"/>
            <a:ext cx="2372532" cy="61993"/>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760779" y="1998863"/>
            <a:ext cx="385439" cy="369332"/>
          </a:xfrm>
          <a:prstGeom prst="rect">
            <a:avLst/>
          </a:prstGeom>
          <a:noFill/>
        </p:spPr>
        <p:txBody>
          <a:bodyPr wrap="square" rtlCol="0">
            <a:spAutoFit/>
          </a:bodyPr>
          <a:lstStyle/>
          <a:p>
            <a:r>
              <a:rPr lang="en-US" dirty="0"/>
              <a:t>1</a:t>
            </a:r>
          </a:p>
        </p:txBody>
      </p:sp>
      <p:sp>
        <p:nvSpPr>
          <p:cNvPr id="50" name="Freeform: Shape 49"/>
          <p:cNvSpPr/>
          <p:nvPr/>
        </p:nvSpPr>
        <p:spPr>
          <a:xfrm>
            <a:off x="1641363" y="2278527"/>
            <a:ext cx="2359137" cy="1112373"/>
          </a:xfrm>
          <a:custGeom>
            <a:avLst/>
            <a:gdLst>
              <a:gd name="connsiteX0" fmla="*/ 22337 w 2359137"/>
              <a:gd name="connsiteY0" fmla="*/ 1112373 h 1112373"/>
              <a:gd name="connsiteX1" fmla="*/ 162037 w 2359137"/>
              <a:gd name="connsiteY1" fmla="*/ 236073 h 1112373"/>
              <a:gd name="connsiteX2" fmla="*/ 1228837 w 2359137"/>
              <a:gd name="connsiteY2" fmla="*/ 45573 h 1112373"/>
              <a:gd name="connsiteX3" fmla="*/ 2359137 w 2359137"/>
              <a:gd name="connsiteY3" fmla="*/ 7473 h 1112373"/>
            </a:gdLst>
            <a:ahLst/>
            <a:cxnLst>
              <a:cxn ang="0">
                <a:pos x="connsiteX0" y="connsiteY0"/>
              </a:cxn>
              <a:cxn ang="0">
                <a:pos x="connsiteX1" y="connsiteY1"/>
              </a:cxn>
              <a:cxn ang="0">
                <a:pos x="connsiteX2" y="connsiteY2"/>
              </a:cxn>
              <a:cxn ang="0">
                <a:pos x="connsiteX3" y="connsiteY3"/>
              </a:cxn>
            </a:cxnLst>
            <a:rect l="l" t="t" r="r" b="b"/>
            <a:pathLst>
              <a:path w="2359137" h="1112373">
                <a:moveTo>
                  <a:pt x="22337" y="1112373"/>
                </a:moveTo>
                <a:cubicBezTo>
                  <a:pt x="-8355" y="763123"/>
                  <a:pt x="-39046" y="413873"/>
                  <a:pt x="162037" y="236073"/>
                </a:cubicBezTo>
                <a:cubicBezTo>
                  <a:pt x="363120" y="58273"/>
                  <a:pt x="862654" y="83673"/>
                  <a:pt x="1228837" y="45573"/>
                </a:cubicBezTo>
                <a:cubicBezTo>
                  <a:pt x="1595020" y="7473"/>
                  <a:pt x="2162287" y="-11577"/>
                  <a:pt x="2359137" y="74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a:cxnSpLocks/>
          </p:cNvCxnSpPr>
          <p:nvPr/>
        </p:nvCxnSpPr>
        <p:spPr>
          <a:xfrm flipH="1" flipV="1">
            <a:off x="1663580" y="3557431"/>
            <a:ext cx="38746" cy="204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p:cNvCxnSpPr>
          <p:nvPr/>
        </p:nvCxnSpPr>
        <p:spPr>
          <a:xfrm flipV="1">
            <a:off x="1702326" y="5572210"/>
            <a:ext cx="2107769" cy="3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079182" y="4295241"/>
            <a:ext cx="565025" cy="646331"/>
          </a:xfrm>
          <a:prstGeom prst="rect">
            <a:avLst/>
          </a:prstGeom>
          <a:noFill/>
        </p:spPr>
        <p:txBody>
          <a:bodyPr wrap="square" rtlCol="0">
            <a:spAutoFit/>
          </a:bodyPr>
          <a:lstStyle/>
          <a:p>
            <a:r>
              <a:rPr lang="en-US" sz="1200" dirty="0"/>
              <a:t>Hit rate</a:t>
            </a:r>
          </a:p>
          <a:p>
            <a:r>
              <a:rPr lang="en-US" sz="1200" dirty="0"/>
              <a:t>P(hit)</a:t>
            </a:r>
          </a:p>
        </p:txBody>
      </p:sp>
      <p:sp>
        <p:nvSpPr>
          <p:cNvPr id="54" name="TextBox 53"/>
          <p:cNvSpPr txBox="1"/>
          <p:nvPr/>
        </p:nvSpPr>
        <p:spPr>
          <a:xfrm>
            <a:off x="1815980" y="5840846"/>
            <a:ext cx="2200759" cy="276999"/>
          </a:xfrm>
          <a:prstGeom prst="rect">
            <a:avLst/>
          </a:prstGeom>
          <a:noFill/>
        </p:spPr>
        <p:txBody>
          <a:bodyPr wrap="square" rtlCol="0">
            <a:spAutoFit/>
          </a:bodyPr>
          <a:lstStyle/>
          <a:p>
            <a:r>
              <a:rPr lang="en-US" sz="1200" dirty="0"/>
              <a:t>Number of objects cached</a:t>
            </a:r>
          </a:p>
        </p:txBody>
      </p:sp>
      <p:cxnSp>
        <p:nvCxnSpPr>
          <p:cNvPr id="55" name="Straight Connector 54"/>
          <p:cNvCxnSpPr>
            <a:cxnSpLocks/>
          </p:cNvCxnSpPr>
          <p:nvPr/>
        </p:nvCxnSpPr>
        <p:spPr>
          <a:xfrm flipV="1">
            <a:off x="1682953" y="4468979"/>
            <a:ext cx="2372532" cy="61993"/>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797302" y="4219446"/>
            <a:ext cx="385439" cy="369332"/>
          </a:xfrm>
          <a:prstGeom prst="rect">
            <a:avLst/>
          </a:prstGeom>
          <a:noFill/>
        </p:spPr>
        <p:txBody>
          <a:bodyPr wrap="square" rtlCol="0">
            <a:spAutoFit/>
          </a:bodyPr>
          <a:lstStyle/>
          <a:p>
            <a:r>
              <a:rPr lang="en-US" dirty="0"/>
              <a:t>1</a:t>
            </a:r>
          </a:p>
        </p:txBody>
      </p:sp>
      <p:sp>
        <p:nvSpPr>
          <p:cNvPr id="58" name="Freeform: Shape 57"/>
          <p:cNvSpPr/>
          <p:nvPr/>
        </p:nvSpPr>
        <p:spPr>
          <a:xfrm>
            <a:off x="1695292" y="4775200"/>
            <a:ext cx="2178208" cy="838200"/>
          </a:xfrm>
          <a:custGeom>
            <a:avLst/>
            <a:gdLst>
              <a:gd name="connsiteX0" fmla="*/ 6508 w 2178208"/>
              <a:gd name="connsiteY0" fmla="*/ 838200 h 838200"/>
              <a:gd name="connsiteX1" fmla="*/ 336708 w 2178208"/>
              <a:gd name="connsiteY1" fmla="*/ 457200 h 838200"/>
              <a:gd name="connsiteX2" fmla="*/ 2178208 w 2178208"/>
              <a:gd name="connsiteY2" fmla="*/ 0 h 838200"/>
            </a:gdLst>
            <a:ahLst/>
            <a:cxnLst>
              <a:cxn ang="0">
                <a:pos x="connsiteX0" y="connsiteY0"/>
              </a:cxn>
              <a:cxn ang="0">
                <a:pos x="connsiteX1" y="connsiteY1"/>
              </a:cxn>
              <a:cxn ang="0">
                <a:pos x="connsiteX2" y="connsiteY2"/>
              </a:cxn>
            </a:cxnLst>
            <a:rect l="l" t="t" r="r" b="b"/>
            <a:pathLst>
              <a:path w="2178208" h="838200">
                <a:moveTo>
                  <a:pt x="6508" y="838200"/>
                </a:moveTo>
                <a:cubicBezTo>
                  <a:pt x="-9367" y="717550"/>
                  <a:pt x="-25242" y="596900"/>
                  <a:pt x="336708" y="457200"/>
                </a:cubicBezTo>
                <a:cubicBezTo>
                  <a:pt x="698658" y="317500"/>
                  <a:pt x="1826841" y="131233"/>
                  <a:pt x="217820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70</a:t>
            </a:fld>
            <a:endParaRPr lang="en-US" dirty="0"/>
          </a:p>
        </p:txBody>
      </p:sp>
      <p:sp>
        <p:nvSpPr>
          <p:cNvPr id="19" name="Footer Placeholder 3"/>
          <p:cNvSpPr>
            <a:spLocks noGrp="1"/>
          </p:cNvSpPr>
          <p:nvPr>
            <p:ph type="ftr" sz="quarter" idx="11"/>
          </p:nvPr>
        </p:nvSpPr>
        <p:spPr>
          <a:xfrm>
            <a:off x="2589212" y="6135808"/>
            <a:ext cx="7619999" cy="365125"/>
          </a:xfrm>
        </p:spPr>
        <p:txBody>
          <a:bodyPr/>
          <a:lstStyle/>
          <a:p>
            <a:r>
              <a:rPr lang="en-US" dirty="0" err="1"/>
              <a:t>Cidon</a:t>
            </a:r>
            <a:r>
              <a:rPr lang="en-US" dirty="0"/>
              <a:t>, </a:t>
            </a:r>
            <a:r>
              <a:rPr lang="en-US" dirty="0" err="1"/>
              <a:t>Asaf</a:t>
            </a:r>
            <a:r>
              <a:rPr lang="en-US" dirty="0"/>
              <a:t>, et al. "</a:t>
            </a:r>
            <a:r>
              <a:rPr lang="en-US" dirty="0" err="1"/>
              <a:t>Dynacache</a:t>
            </a:r>
            <a:r>
              <a:rPr lang="en-US" dirty="0"/>
              <a:t>: Dynamic Cloud Caching." </a:t>
            </a:r>
            <a:r>
              <a:rPr lang="en-US" dirty="0" err="1"/>
              <a:t>HotStorage</a:t>
            </a:r>
            <a:r>
              <a:rPr lang="en-US" dirty="0"/>
              <a:t>. 2015.</a:t>
            </a:r>
          </a:p>
          <a:p>
            <a:r>
              <a:rPr lang="en-US" dirty="0"/>
              <a:t>This slide was taken from </a:t>
            </a:r>
            <a:r>
              <a:rPr lang="en-US" dirty="0" err="1"/>
              <a:t>Dynacache</a:t>
            </a:r>
            <a:r>
              <a:rPr lang="en-US" dirty="0"/>
              <a:t> presentation in Hotcloud`15 </a:t>
            </a:r>
          </a:p>
        </p:txBody>
      </p:sp>
    </p:spTree>
    <p:extLst>
      <p:ext uri="{BB962C8B-B14F-4D97-AF65-F5344CB8AC3E}">
        <p14:creationId xmlns:p14="http://schemas.microsoft.com/office/powerpoint/2010/main" val="917034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CliffHanger</a:t>
            </a:r>
            <a:r>
              <a:rPr lang="en-US" dirty="0"/>
              <a:t>: Scaling performance cliffs in web memory caches</a:t>
            </a:r>
          </a:p>
        </p:txBody>
      </p:sp>
      <p:sp>
        <p:nvSpPr>
          <p:cNvPr id="3" name="Content Placeholder 2"/>
          <p:cNvSpPr>
            <a:spLocks noGrp="1"/>
          </p:cNvSpPr>
          <p:nvPr>
            <p:ph idx="1"/>
          </p:nvPr>
        </p:nvSpPr>
        <p:spPr/>
        <p:txBody>
          <a:bodyPr>
            <a:normAutofit/>
          </a:bodyPr>
          <a:lstStyle/>
          <a:p>
            <a:r>
              <a:rPr lang="en-US" dirty="0"/>
              <a:t>Increases overall hit rate by 1.2%</a:t>
            </a:r>
          </a:p>
          <a:p>
            <a:r>
              <a:rPr lang="en-US" dirty="0"/>
              <a:t>Reduces the total number of cache misses by 36.7%</a:t>
            </a:r>
          </a:p>
          <a:p>
            <a:r>
              <a:rPr lang="en-US" dirty="0"/>
              <a:t>Same hit rate with 45% less memory capacity</a:t>
            </a:r>
          </a:p>
          <a:p>
            <a:r>
              <a:rPr lang="en-US" dirty="0"/>
              <a:t>Memory is usually divided between objects based on size (slabs)</a:t>
            </a:r>
          </a:p>
          <a:p>
            <a:r>
              <a:rPr lang="en-US" dirty="0"/>
              <a:t>Assign more memory to slabs that have high miss rate</a:t>
            </a:r>
          </a:p>
          <a:p>
            <a:r>
              <a:rPr lang="en-US" dirty="0"/>
              <a:t>Take memory from slabs that do not experience high miss rate</a:t>
            </a:r>
          </a:p>
          <a:p>
            <a:r>
              <a:rPr lang="en-US" dirty="0"/>
              <a:t>How?</a:t>
            </a:r>
          </a:p>
          <a:p>
            <a:r>
              <a:rPr lang="en-US" dirty="0"/>
              <a:t>Hit rate gradient</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71</a:t>
            </a:fld>
            <a:endParaRPr lang="en-US" dirty="0"/>
          </a:p>
        </p:txBody>
      </p:sp>
      <p:sp>
        <p:nvSpPr>
          <p:cNvPr id="6" name="Footer Placeholder 3"/>
          <p:cNvSpPr>
            <a:spLocks noGrp="1"/>
          </p:cNvSpPr>
          <p:nvPr>
            <p:ph type="ftr" sz="quarter" idx="11"/>
          </p:nvPr>
        </p:nvSpPr>
        <p:spPr>
          <a:xfrm>
            <a:off x="2589212" y="6135808"/>
            <a:ext cx="7619999" cy="365125"/>
          </a:xfrm>
        </p:spPr>
        <p:txBody>
          <a:bodyPr/>
          <a:lstStyle/>
          <a:p>
            <a:r>
              <a:rPr lang="en-US" dirty="0" err="1"/>
              <a:t>Cidon</a:t>
            </a:r>
            <a:r>
              <a:rPr lang="en-US" dirty="0"/>
              <a:t>, </a:t>
            </a:r>
            <a:r>
              <a:rPr lang="en-US" dirty="0" err="1"/>
              <a:t>Asaf</a:t>
            </a:r>
            <a:r>
              <a:rPr lang="en-US" dirty="0"/>
              <a:t>, et al. "Cliffhanger: Scaling performance cliffs in web memory caches." USENIX NSDI. 2016.</a:t>
            </a:r>
          </a:p>
        </p:txBody>
      </p:sp>
    </p:spTree>
    <p:extLst>
      <p:ext uri="{BB962C8B-B14F-4D97-AF65-F5344CB8AC3E}">
        <p14:creationId xmlns:p14="http://schemas.microsoft.com/office/powerpoint/2010/main" val="381379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err="1"/>
              <a:t>CliffHanger</a:t>
            </a:r>
            <a:r>
              <a:rPr lang="en-US" dirty="0"/>
              <a:t>: Scaling performance cliffs in web memory caches</a:t>
            </a:r>
          </a:p>
        </p:txBody>
      </p:sp>
      <p:cxnSp>
        <p:nvCxnSpPr>
          <p:cNvPr id="6" name="Straight Arrow Connector 5"/>
          <p:cNvCxnSpPr>
            <a:cxnSpLocks/>
          </p:cNvCxnSpPr>
          <p:nvPr/>
        </p:nvCxnSpPr>
        <p:spPr>
          <a:xfrm flipH="1" flipV="1">
            <a:off x="3564610" y="2347994"/>
            <a:ext cx="38746" cy="204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V="1">
            <a:off x="3603356" y="4362773"/>
            <a:ext cx="2107769" cy="3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80212" y="3085804"/>
            <a:ext cx="565025" cy="646331"/>
          </a:xfrm>
          <a:prstGeom prst="rect">
            <a:avLst/>
          </a:prstGeom>
          <a:noFill/>
        </p:spPr>
        <p:txBody>
          <a:bodyPr wrap="square" rtlCol="0">
            <a:spAutoFit/>
          </a:bodyPr>
          <a:lstStyle/>
          <a:p>
            <a:r>
              <a:rPr lang="en-US" sz="1200" dirty="0"/>
              <a:t>Hit rate</a:t>
            </a:r>
          </a:p>
          <a:p>
            <a:r>
              <a:rPr lang="en-US" sz="1200" dirty="0"/>
              <a:t>P(hit)</a:t>
            </a:r>
          </a:p>
        </p:txBody>
      </p:sp>
      <p:sp>
        <p:nvSpPr>
          <p:cNvPr id="13" name="TextBox 12"/>
          <p:cNvSpPr txBox="1"/>
          <p:nvPr/>
        </p:nvSpPr>
        <p:spPr>
          <a:xfrm>
            <a:off x="3717010" y="4631409"/>
            <a:ext cx="2200759" cy="276999"/>
          </a:xfrm>
          <a:prstGeom prst="rect">
            <a:avLst/>
          </a:prstGeom>
          <a:noFill/>
        </p:spPr>
        <p:txBody>
          <a:bodyPr wrap="square" rtlCol="0">
            <a:spAutoFit/>
          </a:bodyPr>
          <a:lstStyle/>
          <a:p>
            <a:r>
              <a:rPr lang="en-US" sz="1200" dirty="0"/>
              <a:t>Number of objects cached</a:t>
            </a:r>
          </a:p>
        </p:txBody>
      </p:sp>
      <p:cxnSp>
        <p:nvCxnSpPr>
          <p:cNvPr id="15" name="Straight Connector 14"/>
          <p:cNvCxnSpPr>
            <a:cxnSpLocks/>
          </p:cNvCxnSpPr>
          <p:nvPr/>
        </p:nvCxnSpPr>
        <p:spPr>
          <a:xfrm flipV="1">
            <a:off x="3583983" y="3259542"/>
            <a:ext cx="2372532" cy="61993"/>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Shape 17"/>
          <p:cNvSpPr/>
          <p:nvPr/>
        </p:nvSpPr>
        <p:spPr>
          <a:xfrm>
            <a:off x="3611105" y="3299713"/>
            <a:ext cx="2409987" cy="1070809"/>
          </a:xfrm>
          <a:custGeom>
            <a:avLst/>
            <a:gdLst>
              <a:gd name="connsiteX0" fmla="*/ 0 w 2409987"/>
              <a:gd name="connsiteY0" fmla="*/ 1070809 h 1070809"/>
              <a:gd name="connsiteX1" fmla="*/ 193729 w 2409987"/>
              <a:gd name="connsiteY1" fmla="*/ 512870 h 1070809"/>
              <a:gd name="connsiteX2" fmla="*/ 650929 w 2409987"/>
              <a:gd name="connsiteY2" fmla="*/ 133162 h 1070809"/>
              <a:gd name="connsiteX3" fmla="*/ 1673817 w 2409987"/>
              <a:gd name="connsiteY3" fmla="*/ 32423 h 1070809"/>
              <a:gd name="connsiteX4" fmla="*/ 2409987 w 2409987"/>
              <a:gd name="connsiteY4" fmla="*/ 9175 h 10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987" h="1070809">
                <a:moveTo>
                  <a:pt x="0" y="1070809"/>
                </a:moveTo>
                <a:cubicBezTo>
                  <a:pt x="42620" y="869977"/>
                  <a:pt x="85241" y="669145"/>
                  <a:pt x="193729" y="512870"/>
                </a:cubicBezTo>
                <a:cubicBezTo>
                  <a:pt x="302217" y="356595"/>
                  <a:pt x="404248" y="213236"/>
                  <a:pt x="650929" y="133162"/>
                </a:cubicBezTo>
                <a:cubicBezTo>
                  <a:pt x="897610" y="53088"/>
                  <a:pt x="1380641" y="53088"/>
                  <a:pt x="1673817" y="32423"/>
                </a:cubicBezTo>
                <a:cubicBezTo>
                  <a:pt x="1966993" y="11758"/>
                  <a:pt x="2264045" y="-14072"/>
                  <a:pt x="2409987" y="91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698332" y="3010009"/>
            <a:ext cx="385439" cy="369332"/>
          </a:xfrm>
          <a:prstGeom prst="rect">
            <a:avLst/>
          </a:prstGeom>
          <a:noFill/>
        </p:spPr>
        <p:txBody>
          <a:bodyPr wrap="square" rtlCol="0">
            <a:spAutoFit/>
          </a:bodyPr>
          <a:lstStyle/>
          <a:p>
            <a:r>
              <a:rPr lang="en-US" dirty="0"/>
              <a:t>1</a:t>
            </a:r>
          </a:p>
        </p:txBody>
      </p:sp>
      <p:cxnSp>
        <p:nvCxnSpPr>
          <p:cNvPr id="27" name="Straight Arrow Connector 26"/>
          <p:cNvCxnSpPr>
            <a:cxnSpLocks/>
          </p:cNvCxnSpPr>
          <p:nvPr/>
        </p:nvCxnSpPr>
        <p:spPr>
          <a:xfrm flipH="1" flipV="1">
            <a:off x="7444948" y="2342297"/>
            <a:ext cx="38746" cy="204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flipV="1">
            <a:off x="7483694" y="4357076"/>
            <a:ext cx="2107769" cy="3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860550" y="3080107"/>
            <a:ext cx="565025" cy="646331"/>
          </a:xfrm>
          <a:prstGeom prst="rect">
            <a:avLst/>
          </a:prstGeom>
          <a:noFill/>
        </p:spPr>
        <p:txBody>
          <a:bodyPr wrap="square" rtlCol="0">
            <a:spAutoFit/>
          </a:bodyPr>
          <a:lstStyle/>
          <a:p>
            <a:r>
              <a:rPr lang="en-US" sz="1200" dirty="0"/>
              <a:t>Hit rate</a:t>
            </a:r>
          </a:p>
          <a:p>
            <a:r>
              <a:rPr lang="en-US" sz="1200" dirty="0"/>
              <a:t>P(hit)</a:t>
            </a:r>
          </a:p>
        </p:txBody>
      </p:sp>
      <p:sp>
        <p:nvSpPr>
          <p:cNvPr id="30" name="TextBox 29"/>
          <p:cNvSpPr txBox="1"/>
          <p:nvPr/>
        </p:nvSpPr>
        <p:spPr>
          <a:xfrm>
            <a:off x="7597348" y="4625712"/>
            <a:ext cx="2200759" cy="276999"/>
          </a:xfrm>
          <a:prstGeom prst="rect">
            <a:avLst/>
          </a:prstGeom>
          <a:noFill/>
        </p:spPr>
        <p:txBody>
          <a:bodyPr wrap="square" rtlCol="0">
            <a:spAutoFit/>
          </a:bodyPr>
          <a:lstStyle/>
          <a:p>
            <a:r>
              <a:rPr lang="en-US" sz="1200" dirty="0"/>
              <a:t>Number of objects cached</a:t>
            </a:r>
          </a:p>
        </p:txBody>
      </p:sp>
      <p:cxnSp>
        <p:nvCxnSpPr>
          <p:cNvPr id="31" name="Straight Connector 30"/>
          <p:cNvCxnSpPr>
            <a:cxnSpLocks/>
          </p:cNvCxnSpPr>
          <p:nvPr/>
        </p:nvCxnSpPr>
        <p:spPr>
          <a:xfrm flipV="1">
            <a:off x="7464321" y="3253845"/>
            <a:ext cx="2372532" cy="61993"/>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578670" y="3004312"/>
            <a:ext cx="385439" cy="369332"/>
          </a:xfrm>
          <a:prstGeom prst="rect">
            <a:avLst/>
          </a:prstGeom>
          <a:noFill/>
        </p:spPr>
        <p:txBody>
          <a:bodyPr wrap="square" rtlCol="0">
            <a:spAutoFit/>
          </a:bodyPr>
          <a:lstStyle/>
          <a:p>
            <a:r>
              <a:rPr lang="en-US" dirty="0"/>
              <a:t>1</a:t>
            </a:r>
          </a:p>
        </p:txBody>
      </p:sp>
      <p:sp>
        <p:nvSpPr>
          <p:cNvPr id="34" name="Freeform: Shape 33"/>
          <p:cNvSpPr/>
          <p:nvPr/>
        </p:nvSpPr>
        <p:spPr>
          <a:xfrm>
            <a:off x="7482254" y="3437792"/>
            <a:ext cx="1960684" cy="949570"/>
          </a:xfrm>
          <a:custGeom>
            <a:avLst/>
            <a:gdLst>
              <a:gd name="connsiteX0" fmla="*/ 0 w 1960684"/>
              <a:gd name="connsiteY0" fmla="*/ 949570 h 949570"/>
              <a:gd name="connsiteX1" fmla="*/ 422031 w 1960684"/>
              <a:gd name="connsiteY1" fmla="*/ 474785 h 949570"/>
              <a:gd name="connsiteX2" fmla="*/ 1960684 w 1960684"/>
              <a:gd name="connsiteY2" fmla="*/ 0 h 949570"/>
            </a:gdLst>
            <a:ahLst/>
            <a:cxnLst>
              <a:cxn ang="0">
                <a:pos x="connsiteX0" y="connsiteY0"/>
              </a:cxn>
              <a:cxn ang="0">
                <a:pos x="connsiteX1" y="connsiteY1"/>
              </a:cxn>
              <a:cxn ang="0">
                <a:pos x="connsiteX2" y="connsiteY2"/>
              </a:cxn>
            </a:cxnLst>
            <a:rect l="l" t="t" r="r" b="b"/>
            <a:pathLst>
              <a:path w="1960684" h="949570">
                <a:moveTo>
                  <a:pt x="0" y="949570"/>
                </a:moveTo>
                <a:cubicBezTo>
                  <a:pt x="47625" y="791308"/>
                  <a:pt x="95250" y="633047"/>
                  <a:pt x="422031" y="474785"/>
                </a:cubicBezTo>
                <a:cubicBezTo>
                  <a:pt x="748812" y="316523"/>
                  <a:pt x="1625111" y="95250"/>
                  <a:pt x="196068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cxnSpLocks/>
          </p:cNvCxnSpPr>
          <p:nvPr/>
        </p:nvCxnSpPr>
        <p:spPr>
          <a:xfrm flipH="1">
            <a:off x="7964110" y="3123979"/>
            <a:ext cx="2489944" cy="711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p:cNvCxnSpPr>
          <p:nvPr/>
        </p:nvCxnSpPr>
        <p:spPr>
          <a:xfrm flipH="1">
            <a:off x="4493864" y="3227564"/>
            <a:ext cx="2399023" cy="1113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950069" y="2894307"/>
            <a:ext cx="1845904" cy="369332"/>
          </a:xfrm>
          <a:prstGeom prst="rect">
            <a:avLst/>
          </a:prstGeom>
          <a:noFill/>
        </p:spPr>
        <p:txBody>
          <a:bodyPr wrap="square" rtlCol="0">
            <a:spAutoFit/>
          </a:bodyPr>
          <a:lstStyle/>
          <a:p>
            <a:r>
              <a:rPr lang="en-US" dirty="0"/>
              <a:t>Low gradient</a:t>
            </a:r>
          </a:p>
        </p:txBody>
      </p:sp>
      <p:sp>
        <p:nvSpPr>
          <p:cNvPr id="46" name="TextBox 45"/>
          <p:cNvSpPr txBox="1"/>
          <p:nvPr/>
        </p:nvSpPr>
        <p:spPr>
          <a:xfrm>
            <a:off x="8462596" y="2870679"/>
            <a:ext cx="1845904" cy="369332"/>
          </a:xfrm>
          <a:prstGeom prst="rect">
            <a:avLst/>
          </a:prstGeom>
          <a:noFill/>
        </p:spPr>
        <p:txBody>
          <a:bodyPr wrap="square" rtlCol="0">
            <a:spAutoFit/>
          </a:bodyPr>
          <a:lstStyle/>
          <a:p>
            <a:r>
              <a:rPr lang="en-US" dirty="0"/>
              <a:t>High gradient</a:t>
            </a:r>
          </a:p>
        </p:txBody>
      </p:sp>
      <p:sp>
        <p:nvSpPr>
          <p:cNvPr id="3" name="Slide Number Placeholder 2"/>
          <p:cNvSpPr>
            <a:spLocks noGrp="1"/>
          </p:cNvSpPr>
          <p:nvPr>
            <p:ph type="sldNum" sz="quarter" idx="12"/>
          </p:nvPr>
        </p:nvSpPr>
        <p:spPr/>
        <p:txBody>
          <a:bodyPr/>
          <a:lstStyle/>
          <a:p>
            <a:fld id="{D57F1E4F-1CFF-5643-939E-217C01CDF565}" type="slidenum">
              <a:rPr lang="en-US" smtClean="0"/>
              <a:pPr/>
              <a:t>72</a:t>
            </a:fld>
            <a:endParaRPr lang="en-US" dirty="0"/>
          </a:p>
        </p:txBody>
      </p:sp>
      <p:sp>
        <p:nvSpPr>
          <p:cNvPr id="22" name="Footer Placeholder 3"/>
          <p:cNvSpPr>
            <a:spLocks noGrp="1"/>
          </p:cNvSpPr>
          <p:nvPr>
            <p:ph type="ftr" sz="quarter" idx="11"/>
          </p:nvPr>
        </p:nvSpPr>
        <p:spPr>
          <a:xfrm>
            <a:off x="2589212" y="6135808"/>
            <a:ext cx="7619999" cy="365125"/>
          </a:xfrm>
        </p:spPr>
        <p:txBody>
          <a:bodyPr/>
          <a:lstStyle/>
          <a:p>
            <a:r>
              <a:rPr lang="en-US" dirty="0" err="1"/>
              <a:t>Cidon</a:t>
            </a:r>
            <a:r>
              <a:rPr lang="en-US" dirty="0"/>
              <a:t>, </a:t>
            </a:r>
            <a:r>
              <a:rPr lang="en-US" dirty="0" err="1"/>
              <a:t>Asaf</a:t>
            </a:r>
            <a:r>
              <a:rPr lang="en-US" dirty="0"/>
              <a:t>, et al. "Cliffhanger: Scaling performance cliffs in web memory caches." USENIX NSDI. 2016.</a:t>
            </a:r>
          </a:p>
        </p:txBody>
      </p:sp>
    </p:spTree>
    <p:extLst>
      <p:ext uri="{BB962C8B-B14F-4D97-AF65-F5344CB8AC3E}">
        <p14:creationId xmlns:p14="http://schemas.microsoft.com/office/powerpoint/2010/main" val="4793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CliffHanger</a:t>
            </a:r>
            <a:r>
              <a:rPr lang="en-US" dirty="0"/>
              <a:t>: Scaling performance cliffs in web memory caches</a:t>
            </a:r>
          </a:p>
        </p:txBody>
      </p:sp>
      <p:sp>
        <p:nvSpPr>
          <p:cNvPr id="3" name="Content Placeholder 2"/>
          <p:cNvSpPr>
            <a:spLocks noGrp="1"/>
          </p:cNvSpPr>
          <p:nvPr>
            <p:ph idx="1"/>
          </p:nvPr>
        </p:nvSpPr>
        <p:spPr/>
        <p:txBody>
          <a:bodyPr>
            <a:normAutofit/>
          </a:bodyPr>
          <a:lstStyle/>
          <a:p>
            <a:r>
              <a:rPr lang="en-US" dirty="0"/>
              <a:t>Maintain shadow lists for different slabs</a:t>
            </a:r>
          </a:p>
          <a:p>
            <a:r>
              <a:rPr lang="en-US" dirty="0"/>
              <a:t>When a miss happens in the shadow list</a:t>
            </a:r>
          </a:p>
          <a:p>
            <a:pPr lvl="1"/>
            <a:r>
              <a:rPr lang="en-US" dirty="0"/>
              <a:t>Increase the list size and decrease the list size of a another slab</a:t>
            </a:r>
          </a:p>
          <a:p>
            <a:pPr lvl="1"/>
            <a:r>
              <a:rPr lang="en-US" dirty="0"/>
              <a:t>When the shadow queue size exceeds a certain limit</a:t>
            </a:r>
          </a:p>
          <a:p>
            <a:pPr lvl="1"/>
            <a:r>
              <a:rPr lang="en-US" dirty="0"/>
              <a:t>Assign more memory </a:t>
            </a:r>
          </a:p>
          <a:p>
            <a:pPr marL="0" indent="0">
              <a:buNone/>
            </a:pP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73</a:t>
            </a:fld>
            <a:endParaRPr lang="en-US" dirty="0"/>
          </a:p>
        </p:txBody>
      </p:sp>
      <p:sp>
        <p:nvSpPr>
          <p:cNvPr id="6" name="Footer Placeholder 3"/>
          <p:cNvSpPr>
            <a:spLocks noGrp="1"/>
          </p:cNvSpPr>
          <p:nvPr>
            <p:ph type="ftr" sz="quarter" idx="11"/>
          </p:nvPr>
        </p:nvSpPr>
        <p:spPr>
          <a:xfrm>
            <a:off x="2589212" y="6135808"/>
            <a:ext cx="7619999" cy="365125"/>
          </a:xfrm>
        </p:spPr>
        <p:txBody>
          <a:bodyPr/>
          <a:lstStyle/>
          <a:p>
            <a:r>
              <a:rPr lang="en-US" dirty="0" err="1"/>
              <a:t>Cidon</a:t>
            </a:r>
            <a:r>
              <a:rPr lang="en-US" dirty="0"/>
              <a:t>, </a:t>
            </a:r>
            <a:r>
              <a:rPr lang="en-US" dirty="0" err="1"/>
              <a:t>Asaf</a:t>
            </a:r>
            <a:r>
              <a:rPr lang="en-US" dirty="0"/>
              <a:t>, et al. "Cliffhanger: Scaling performance cliffs in web memory caches." USENIX NSDI. 2016.</a:t>
            </a:r>
          </a:p>
        </p:txBody>
      </p:sp>
    </p:spTree>
    <p:extLst>
      <p:ext uri="{BB962C8B-B14F-4D97-AF65-F5344CB8AC3E}">
        <p14:creationId xmlns:p14="http://schemas.microsoft.com/office/powerpoint/2010/main" val="3904958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CliffHanger</a:t>
            </a:r>
            <a:r>
              <a:rPr lang="en-US" dirty="0"/>
              <a:t>: Scaling performance cliffs in web memory caches</a:t>
            </a:r>
          </a:p>
        </p:txBody>
      </p:sp>
      <p:cxnSp>
        <p:nvCxnSpPr>
          <p:cNvPr id="6" name="Straight Arrow Connector 5"/>
          <p:cNvCxnSpPr>
            <a:cxnSpLocks/>
          </p:cNvCxnSpPr>
          <p:nvPr/>
        </p:nvCxnSpPr>
        <p:spPr>
          <a:xfrm flipH="1" flipV="1">
            <a:off x="3564610" y="2347994"/>
            <a:ext cx="38746" cy="204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V="1">
            <a:off x="3603356" y="4362773"/>
            <a:ext cx="2107769" cy="3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80212" y="3085804"/>
            <a:ext cx="565025" cy="646331"/>
          </a:xfrm>
          <a:prstGeom prst="rect">
            <a:avLst/>
          </a:prstGeom>
          <a:noFill/>
        </p:spPr>
        <p:txBody>
          <a:bodyPr wrap="square" rtlCol="0">
            <a:spAutoFit/>
          </a:bodyPr>
          <a:lstStyle/>
          <a:p>
            <a:r>
              <a:rPr lang="en-US" sz="1200" dirty="0"/>
              <a:t>Hit rate</a:t>
            </a:r>
          </a:p>
          <a:p>
            <a:r>
              <a:rPr lang="en-US" sz="1200" dirty="0"/>
              <a:t>P(hit)</a:t>
            </a:r>
          </a:p>
        </p:txBody>
      </p:sp>
      <p:sp>
        <p:nvSpPr>
          <p:cNvPr id="13" name="TextBox 12"/>
          <p:cNvSpPr txBox="1"/>
          <p:nvPr/>
        </p:nvSpPr>
        <p:spPr>
          <a:xfrm>
            <a:off x="3717010" y="4631409"/>
            <a:ext cx="2200759" cy="276999"/>
          </a:xfrm>
          <a:prstGeom prst="rect">
            <a:avLst/>
          </a:prstGeom>
          <a:noFill/>
        </p:spPr>
        <p:txBody>
          <a:bodyPr wrap="square" rtlCol="0">
            <a:spAutoFit/>
          </a:bodyPr>
          <a:lstStyle/>
          <a:p>
            <a:r>
              <a:rPr lang="en-US" sz="1200" dirty="0"/>
              <a:t>Number of objects cached</a:t>
            </a:r>
          </a:p>
        </p:txBody>
      </p:sp>
      <p:cxnSp>
        <p:nvCxnSpPr>
          <p:cNvPr id="15" name="Straight Connector 14"/>
          <p:cNvCxnSpPr>
            <a:cxnSpLocks/>
          </p:cNvCxnSpPr>
          <p:nvPr/>
        </p:nvCxnSpPr>
        <p:spPr>
          <a:xfrm flipV="1">
            <a:off x="3583983" y="3259542"/>
            <a:ext cx="2372532" cy="61993"/>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Shape 17"/>
          <p:cNvSpPr/>
          <p:nvPr/>
        </p:nvSpPr>
        <p:spPr>
          <a:xfrm>
            <a:off x="3611105" y="3299713"/>
            <a:ext cx="2409987" cy="1070809"/>
          </a:xfrm>
          <a:custGeom>
            <a:avLst/>
            <a:gdLst>
              <a:gd name="connsiteX0" fmla="*/ 0 w 2409987"/>
              <a:gd name="connsiteY0" fmla="*/ 1070809 h 1070809"/>
              <a:gd name="connsiteX1" fmla="*/ 193729 w 2409987"/>
              <a:gd name="connsiteY1" fmla="*/ 512870 h 1070809"/>
              <a:gd name="connsiteX2" fmla="*/ 650929 w 2409987"/>
              <a:gd name="connsiteY2" fmla="*/ 133162 h 1070809"/>
              <a:gd name="connsiteX3" fmla="*/ 1673817 w 2409987"/>
              <a:gd name="connsiteY3" fmla="*/ 32423 h 1070809"/>
              <a:gd name="connsiteX4" fmla="*/ 2409987 w 2409987"/>
              <a:gd name="connsiteY4" fmla="*/ 9175 h 10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987" h="1070809">
                <a:moveTo>
                  <a:pt x="0" y="1070809"/>
                </a:moveTo>
                <a:cubicBezTo>
                  <a:pt x="42620" y="869977"/>
                  <a:pt x="85241" y="669145"/>
                  <a:pt x="193729" y="512870"/>
                </a:cubicBezTo>
                <a:cubicBezTo>
                  <a:pt x="302217" y="356595"/>
                  <a:pt x="404248" y="213236"/>
                  <a:pt x="650929" y="133162"/>
                </a:cubicBezTo>
                <a:cubicBezTo>
                  <a:pt x="897610" y="53088"/>
                  <a:pt x="1380641" y="53088"/>
                  <a:pt x="1673817" y="32423"/>
                </a:cubicBezTo>
                <a:cubicBezTo>
                  <a:pt x="1966993" y="11758"/>
                  <a:pt x="2264045" y="-14072"/>
                  <a:pt x="2409987" y="91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p:cNvCxnSpPr>
            <a:cxnSpLocks/>
          </p:cNvCxnSpPr>
          <p:nvPr/>
        </p:nvCxnSpPr>
        <p:spPr>
          <a:xfrm flipH="1" flipV="1">
            <a:off x="7297119" y="2369816"/>
            <a:ext cx="38746" cy="204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V="1">
            <a:off x="7335865" y="4384595"/>
            <a:ext cx="2107769" cy="3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712721" y="3107626"/>
            <a:ext cx="565025" cy="646331"/>
          </a:xfrm>
          <a:prstGeom prst="rect">
            <a:avLst/>
          </a:prstGeom>
          <a:noFill/>
        </p:spPr>
        <p:txBody>
          <a:bodyPr wrap="square" rtlCol="0">
            <a:spAutoFit/>
          </a:bodyPr>
          <a:lstStyle/>
          <a:p>
            <a:r>
              <a:rPr lang="en-US" sz="1200" dirty="0"/>
              <a:t>Hit rate</a:t>
            </a:r>
          </a:p>
          <a:p>
            <a:r>
              <a:rPr lang="en-US" sz="1200" dirty="0"/>
              <a:t>P(hit)</a:t>
            </a:r>
          </a:p>
        </p:txBody>
      </p:sp>
      <p:sp>
        <p:nvSpPr>
          <p:cNvPr id="22" name="TextBox 21"/>
          <p:cNvSpPr txBox="1"/>
          <p:nvPr/>
        </p:nvSpPr>
        <p:spPr>
          <a:xfrm>
            <a:off x="7449519" y="4653231"/>
            <a:ext cx="2200759" cy="276999"/>
          </a:xfrm>
          <a:prstGeom prst="rect">
            <a:avLst/>
          </a:prstGeom>
          <a:noFill/>
        </p:spPr>
        <p:txBody>
          <a:bodyPr wrap="square" rtlCol="0">
            <a:spAutoFit/>
          </a:bodyPr>
          <a:lstStyle/>
          <a:p>
            <a:r>
              <a:rPr lang="en-US" sz="1200" dirty="0"/>
              <a:t>Number of objects cached</a:t>
            </a:r>
          </a:p>
        </p:txBody>
      </p:sp>
      <p:cxnSp>
        <p:nvCxnSpPr>
          <p:cNvPr id="23" name="Straight Connector 22"/>
          <p:cNvCxnSpPr>
            <a:cxnSpLocks/>
          </p:cNvCxnSpPr>
          <p:nvPr/>
        </p:nvCxnSpPr>
        <p:spPr>
          <a:xfrm flipV="1">
            <a:off x="7316492" y="3281364"/>
            <a:ext cx="2372532" cy="61993"/>
          </a:xfrm>
          <a:prstGeom prst="line">
            <a:avLst/>
          </a:prstGeom>
        </p:spPr>
        <p:style>
          <a:lnRef idx="1">
            <a:schemeClr val="accent1"/>
          </a:lnRef>
          <a:fillRef idx="0">
            <a:schemeClr val="accent1"/>
          </a:fillRef>
          <a:effectRef idx="0">
            <a:schemeClr val="accent1"/>
          </a:effectRef>
          <a:fontRef idx="minor">
            <a:schemeClr val="tx1"/>
          </a:fontRef>
        </p:style>
      </p:cxnSp>
      <p:sp>
        <p:nvSpPr>
          <p:cNvPr id="5" name="Freeform: Shape 4"/>
          <p:cNvSpPr/>
          <p:nvPr/>
        </p:nvSpPr>
        <p:spPr>
          <a:xfrm>
            <a:off x="7359162" y="3321535"/>
            <a:ext cx="2084472" cy="1092203"/>
          </a:xfrm>
          <a:custGeom>
            <a:avLst/>
            <a:gdLst>
              <a:gd name="connsiteX0" fmla="*/ 0 w 2189284"/>
              <a:gd name="connsiteY0" fmla="*/ 1090246 h 1090246"/>
              <a:gd name="connsiteX1" fmla="*/ 430823 w 2189284"/>
              <a:gd name="connsiteY1" fmla="*/ 571500 h 1090246"/>
              <a:gd name="connsiteX2" fmla="*/ 1362807 w 2189284"/>
              <a:gd name="connsiteY2" fmla="*/ 492370 h 1090246"/>
              <a:gd name="connsiteX3" fmla="*/ 1784838 w 2189284"/>
              <a:gd name="connsiteY3" fmla="*/ 43962 h 1090246"/>
              <a:gd name="connsiteX4" fmla="*/ 2189284 w 2189284"/>
              <a:gd name="connsiteY4" fmla="*/ 0 h 109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284" h="1090246">
                <a:moveTo>
                  <a:pt x="0" y="1090246"/>
                </a:moveTo>
                <a:cubicBezTo>
                  <a:pt x="101844" y="880696"/>
                  <a:pt x="203689" y="671146"/>
                  <a:pt x="430823" y="571500"/>
                </a:cubicBezTo>
                <a:cubicBezTo>
                  <a:pt x="657958" y="471854"/>
                  <a:pt x="1137138" y="580293"/>
                  <a:pt x="1362807" y="492370"/>
                </a:cubicBezTo>
                <a:cubicBezTo>
                  <a:pt x="1588476" y="404447"/>
                  <a:pt x="1647092" y="126024"/>
                  <a:pt x="1784838" y="43962"/>
                </a:cubicBezTo>
                <a:cubicBezTo>
                  <a:pt x="1922584" y="-38100"/>
                  <a:pt x="2091103" y="54219"/>
                  <a:pt x="218928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2619572">
            <a:off x="8382246" y="3097056"/>
            <a:ext cx="518746" cy="12136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698332" y="3010009"/>
            <a:ext cx="385439" cy="369332"/>
          </a:xfrm>
          <a:prstGeom prst="rect">
            <a:avLst/>
          </a:prstGeom>
          <a:noFill/>
        </p:spPr>
        <p:txBody>
          <a:bodyPr wrap="square" rtlCol="0">
            <a:spAutoFit/>
          </a:bodyPr>
          <a:lstStyle/>
          <a:p>
            <a:r>
              <a:rPr lang="en-US" dirty="0"/>
              <a:t>1</a:t>
            </a:r>
          </a:p>
        </p:txBody>
      </p:sp>
      <p:sp>
        <p:nvSpPr>
          <p:cNvPr id="26" name="TextBox 25"/>
          <p:cNvSpPr txBox="1"/>
          <p:nvPr/>
        </p:nvSpPr>
        <p:spPr>
          <a:xfrm>
            <a:off x="7455645" y="3010009"/>
            <a:ext cx="385439" cy="369332"/>
          </a:xfrm>
          <a:prstGeom prst="rect">
            <a:avLst/>
          </a:prstGeom>
          <a:noFill/>
        </p:spPr>
        <p:txBody>
          <a:bodyPr wrap="square" rtlCol="0">
            <a:spAutoFit/>
          </a:bodyPr>
          <a:lstStyle/>
          <a:p>
            <a:r>
              <a:rPr lang="en-US" dirty="0"/>
              <a:t>1</a:t>
            </a:r>
          </a:p>
        </p:txBody>
      </p:sp>
      <p:sp>
        <p:nvSpPr>
          <p:cNvPr id="11" name="TextBox 10"/>
          <p:cNvSpPr txBox="1"/>
          <p:nvPr/>
        </p:nvSpPr>
        <p:spPr>
          <a:xfrm>
            <a:off x="9924075" y="3379341"/>
            <a:ext cx="1752110" cy="646331"/>
          </a:xfrm>
          <a:prstGeom prst="rect">
            <a:avLst/>
          </a:prstGeom>
          <a:noFill/>
        </p:spPr>
        <p:txBody>
          <a:bodyPr wrap="square" rtlCol="0">
            <a:spAutoFit/>
          </a:bodyPr>
          <a:lstStyle/>
          <a:p>
            <a:r>
              <a:rPr lang="en-US" dirty="0"/>
              <a:t>Performance</a:t>
            </a:r>
          </a:p>
          <a:p>
            <a:r>
              <a:rPr lang="en-US" dirty="0"/>
              <a:t>cliff</a:t>
            </a:r>
          </a:p>
        </p:txBody>
      </p:sp>
      <p:cxnSp>
        <p:nvCxnSpPr>
          <p:cNvPr id="16" name="Straight Arrow Connector 15"/>
          <p:cNvCxnSpPr>
            <a:stCxn id="11" idx="1"/>
            <a:endCxn id="9" idx="7"/>
          </p:cNvCxnSpPr>
          <p:nvPr/>
        </p:nvCxnSpPr>
        <p:spPr>
          <a:xfrm flipH="1" flipV="1">
            <a:off x="9070531" y="3520067"/>
            <a:ext cx="853544" cy="1824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Slide Number Placeholder 2"/>
          <p:cNvSpPr>
            <a:spLocks noGrp="1"/>
          </p:cNvSpPr>
          <p:nvPr>
            <p:ph type="sldNum" sz="quarter" idx="12"/>
          </p:nvPr>
        </p:nvSpPr>
        <p:spPr/>
        <p:txBody>
          <a:bodyPr/>
          <a:lstStyle/>
          <a:p>
            <a:fld id="{D57F1E4F-1CFF-5643-939E-217C01CDF565}" type="slidenum">
              <a:rPr lang="en-US" smtClean="0"/>
              <a:pPr/>
              <a:t>74</a:t>
            </a:fld>
            <a:endParaRPr lang="en-US" dirty="0"/>
          </a:p>
        </p:txBody>
      </p:sp>
      <p:sp>
        <p:nvSpPr>
          <p:cNvPr id="24" name="Footer Placeholder 3"/>
          <p:cNvSpPr>
            <a:spLocks noGrp="1"/>
          </p:cNvSpPr>
          <p:nvPr>
            <p:ph type="ftr" sz="quarter" idx="11"/>
          </p:nvPr>
        </p:nvSpPr>
        <p:spPr>
          <a:xfrm>
            <a:off x="2589212" y="6135808"/>
            <a:ext cx="7619999" cy="365125"/>
          </a:xfrm>
        </p:spPr>
        <p:txBody>
          <a:bodyPr/>
          <a:lstStyle/>
          <a:p>
            <a:r>
              <a:rPr lang="en-US" dirty="0" err="1"/>
              <a:t>Cidon</a:t>
            </a:r>
            <a:r>
              <a:rPr lang="en-US" dirty="0"/>
              <a:t>, </a:t>
            </a:r>
            <a:r>
              <a:rPr lang="en-US" dirty="0" err="1"/>
              <a:t>Asaf</a:t>
            </a:r>
            <a:r>
              <a:rPr lang="en-US" dirty="0"/>
              <a:t>, et al. "Cliffhanger: Scaling performance cliffs in web memory caches." USENIX NSDI. 2016.</a:t>
            </a:r>
          </a:p>
        </p:txBody>
      </p:sp>
    </p:spTree>
    <p:extLst>
      <p:ext uri="{BB962C8B-B14F-4D97-AF65-F5344CB8AC3E}">
        <p14:creationId xmlns:p14="http://schemas.microsoft.com/office/powerpoint/2010/main" val="4205888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7638" y="4308215"/>
            <a:ext cx="8911687" cy="1280890"/>
          </a:xfrm>
        </p:spPr>
        <p:txBody>
          <a:bodyPr/>
          <a:lstStyle/>
          <a:p>
            <a:r>
              <a:rPr lang="en-US" dirty="0"/>
              <a:t>Solving Utilization using Hashing</a:t>
            </a:r>
          </a:p>
        </p:txBody>
      </p:sp>
      <p:sp>
        <p:nvSpPr>
          <p:cNvPr id="3" name="Slide Number Placeholder 2"/>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1344620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Cuckoo hashing</a:t>
            </a:r>
          </a:p>
        </p:txBody>
      </p:sp>
      <p:sp>
        <p:nvSpPr>
          <p:cNvPr id="12" name="TextBox 11"/>
          <p:cNvSpPr txBox="1"/>
          <p:nvPr/>
        </p:nvSpPr>
        <p:spPr>
          <a:xfrm>
            <a:off x="1740858" y="3640001"/>
            <a:ext cx="1169275" cy="369332"/>
          </a:xfrm>
          <a:prstGeom prst="rect">
            <a:avLst/>
          </a:prstGeom>
          <a:noFill/>
        </p:spPr>
        <p:txBody>
          <a:bodyPr wrap="square" rtlCol="0">
            <a:spAutoFit/>
          </a:bodyPr>
          <a:lstStyle/>
          <a:p>
            <a:r>
              <a:rPr lang="en-US" dirty="0"/>
              <a:t>Insert(K)</a:t>
            </a:r>
          </a:p>
        </p:txBody>
      </p:sp>
      <p:sp>
        <p:nvSpPr>
          <p:cNvPr id="13" name="Rectangle 12"/>
          <p:cNvSpPr/>
          <p:nvPr/>
        </p:nvSpPr>
        <p:spPr>
          <a:xfrm>
            <a:off x="3831336" y="3314348"/>
            <a:ext cx="1435608" cy="10206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Hash Function</a:t>
            </a:r>
          </a:p>
          <a:p>
            <a:pPr algn="ctr"/>
            <a:r>
              <a:rPr lang="en-US" dirty="0">
                <a:solidFill>
                  <a:schemeClr val="tx1"/>
                </a:solidFill>
              </a:rPr>
              <a:t>H(K) </a:t>
            </a:r>
            <a:r>
              <a:rPr lang="en-US" dirty="0">
                <a:solidFill>
                  <a:schemeClr val="tx1"/>
                </a:solidFill>
                <a:sym typeface="Wingdings" panose="05000000000000000000" pitchFamily="2" charset="2"/>
              </a:rPr>
              <a:t> id</a:t>
            </a:r>
            <a:endParaRPr lang="en-US" dirty="0">
              <a:solidFill>
                <a:schemeClr val="tx1"/>
              </a:solidFill>
            </a:endParaRPr>
          </a:p>
          <a:p>
            <a:pPr algn="ctr"/>
            <a:endParaRPr lang="en-US" dirty="0">
              <a:solidFill>
                <a:schemeClr val="tx1"/>
              </a:solidFill>
            </a:endParaRPr>
          </a:p>
        </p:txBody>
      </p:sp>
      <p:cxnSp>
        <p:nvCxnSpPr>
          <p:cNvPr id="15" name="Straight Arrow Connector 14"/>
          <p:cNvCxnSpPr>
            <a:cxnSpLocks/>
            <a:stCxn id="12" idx="3"/>
            <a:endCxn id="13" idx="1"/>
          </p:cNvCxnSpPr>
          <p:nvPr/>
        </p:nvCxnSpPr>
        <p:spPr>
          <a:xfrm>
            <a:off x="2910133" y="3824667"/>
            <a:ext cx="9212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3" idx="3"/>
            <a:endCxn id="27" idx="1"/>
          </p:cNvCxnSpPr>
          <p:nvPr/>
        </p:nvCxnSpPr>
        <p:spPr>
          <a:xfrm flipV="1">
            <a:off x="5266944" y="1869004"/>
            <a:ext cx="2697669" cy="195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7964613" y="2644181"/>
            <a:ext cx="1855826" cy="1011425"/>
          </a:xfrm>
          <a:prstGeom prst="rect">
            <a:avLst/>
          </a:prstGeom>
        </p:spPr>
      </p:pic>
      <p:pic>
        <p:nvPicPr>
          <p:cNvPr id="26" name="Picture 25"/>
          <p:cNvPicPr>
            <a:picLocks noChangeAspect="1"/>
          </p:cNvPicPr>
          <p:nvPr/>
        </p:nvPicPr>
        <p:blipFill>
          <a:blip r:embed="rId3"/>
          <a:stretch>
            <a:fillRect/>
          </a:stretch>
        </p:blipFill>
        <p:spPr>
          <a:xfrm>
            <a:off x="7964613" y="154394"/>
            <a:ext cx="1855826" cy="1011425"/>
          </a:xfrm>
          <a:prstGeom prst="rect">
            <a:avLst/>
          </a:prstGeom>
        </p:spPr>
      </p:pic>
      <p:pic>
        <p:nvPicPr>
          <p:cNvPr id="27" name="Picture 26"/>
          <p:cNvPicPr>
            <a:picLocks noChangeAspect="1"/>
          </p:cNvPicPr>
          <p:nvPr/>
        </p:nvPicPr>
        <p:blipFill>
          <a:blip r:embed="rId3"/>
          <a:stretch>
            <a:fillRect/>
          </a:stretch>
        </p:blipFill>
        <p:spPr>
          <a:xfrm>
            <a:off x="7964613" y="1363292"/>
            <a:ext cx="1855825" cy="1011424"/>
          </a:xfrm>
          <a:prstGeom prst="rect">
            <a:avLst/>
          </a:prstGeom>
        </p:spPr>
      </p:pic>
      <p:pic>
        <p:nvPicPr>
          <p:cNvPr id="28" name="Picture 27"/>
          <p:cNvPicPr>
            <a:picLocks noChangeAspect="1"/>
          </p:cNvPicPr>
          <p:nvPr/>
        </p:nvPicPr>
        <p:blipFill>
          <a:blip r:embed="rId3"/>
          <a:stretch>
            <a:fillRect/>
          </a:stretch>
        </p:blipFill>
        <p:spPr>
          <a:xfrm>
            <a:off x="7964613" y="5688623"/>
            <a:ext cx="1855257" cy="1011115"/>
          </a:xfrm>
          <a:prstGeom prst="rect">
            <a:avLst/>
          </a:prstGeom>
        </p:spPr>
      </p:pic>
      <p:sp>
        <p:nvSpPr>
          <p:cNvPr id="29" name="TextBox 28"/>
          <p:cNvSpPr txBox="1"/>
          <p:nvPr/>
        </p:nvSpPr>
        <p:spPr>
          <a:xfrm>
            <a:off x="8739555" y="4852891"/>
            <a:ext cx="571500" cy="923330"/>
          </a:xfrm>
          <a:prstGeom prst="rect">
            <a:avLst/>
          </a:prstGeom>
          <a:noFill/>
        </p:spPr>
        <p:txBody>
          <a:bodyPr wrap="square" rtlCol="0">
            <a:spAutoFit/>
          </a:bodyPr>
          <a:lstStyle/>
          <a:p>
            <a:r>
              <a:rPr lang="en-US" dirty="0"/>
              <a:t>.</a:t>
            </a:r>
          </a:p>
          <a:p>
            <a:r>
              <a:rPr lang="en-US" dirty="0"/>
              <a:t>.</a:t>
            </a:r>
          </a:p>
          <a:p>
            <a:r>
              <a:rPr lang="en-US" dirty="0"/>
              <a:t>.</a:t>
            </a:r>
          </a:p>
        </p:txBody>
      </p:sp>
      <p:sp>
        <p:nvSpPr>
          <p:cNvPr id="42" name="TextBox 41"/>
          <p:cNvSpPr txBox="1"/>
          <p:nvPr/>
        </p:nvSpPr>
        <p:spPr>
          <a:xfrm rot="19432973">
            <a:off x="5610219" y="2719341"/>
            <a:ext cx="1169275" cy="369332"/>
          </a:xfrm>
          <a:prstGeom prst="rect">
            <a:avLst/>
          </a:prstGeom>
          <a:noFill/>
        </p:spPr>
        <p:txBody>
          <a:bodyPr wrap="square" rtlCol="0">
            <a:spAutoFit/>
          </a:bodyPr>
          <a:lstStyle/>
          <a:p>
            <a:r>
              <a:rPr lang="en-US" dirty="0"/>
              <a:t>Insert(K)</a:t>
            </a:r>
          </a:p>
        </p:txBody>
      </p:sp>
      <p:pic>
        <p:nvPicPr>
          <p:cNvPr id="47" name="Picture 46"/>
          <p:cNvPicPr>
            <a:picLocks noChangeAspect="1"/>
          </p:cNvPicPr>
          <p:nvPr/>
        </p:nvPicPr>
        <p:blipFill>
          <a:blip r:embed="rId3"/>
          <a:stretch>
            <a:fillRect/>
          </a:stretch>
        </p:blipFill>
        <p:spPr>
          <a:xfrm>
            <a:off x="8013865" y="3838680"/>
            <a:ext cx="1855826" cy="1011425"/>
          </a:xfrm>
          <a:prstGeom prst="rect">
            <a:avLst/>
          </a:prstGeom>
        </p:spPr>
      </p:pic>
      <p:sp>
        <p:nvSpPr>
          <p:cNvPr id="48" name="TextBox 47"/>
          <p:cNvSpPr txBox="1"/>
          <p:nvPr/>
        </p:nvSpPr>
        <p:spPr>
          <a:xfrm>
            <a:off x="9869691" y="1363292"/>
            <a:ext cx="2461846" cy="1477328"/>
          </a:xfrm>
          <a:prstGeom prst="rect">
            <a:avLst/>
          </a:prstGeom>
          <a:noFill/>
        </p:spPr>
        <p:txBody>
          <a:bodyPr wrap="square" rtlCol="0">
            <a:spAutoFit/>
          </a:bodyPr>
          <a:lstStyle/>
          <a:p>
            <a:r>
              <a:rPr lang="en-US" dirty="0"/>
              <a:t>If memory is full</a:t>
            </a:r>
          </a:p>
          <a:p>
            <a:r>
              <a:rPr lang="en-US" dirty="0"/>
              <a:t>	eject some key</a:t>
            </a:r>
            <a:endParaRPr lang="ar-EG" dirty="0"/>
          </a:p>
          <a:p>
            <a:r>
              <a:rPr lang="en-US" dirty="0"/>
              <a:t>	and insert K</a:t>
            </a:r>
          </a:p>
          <a:p>
            <a:r>
              <a:rPr lang="en-US" dirty="0"/>
              <a:t>else</a:t>
            </a:r>
          </a:p>
          <a:p>
            <a:r>
              <a:rPr lang="en-US" dirty="0"/>
              <a:t>	insert K</a:t>
            </a:r>
          </a:p>
        </p:txBody>
      </p:sp>
      <p:sp>
        <p:nvSpPr>
          <p:cNvPr id="49" name="TextBox 48"/>
          <p:cNvSpPr txBox="1"/>
          <p:nvPr/>
        </p:nvSpPr>
        <p:spPr>
          <a:xfrm>
            <a:off x="2013438" y="4914900"/>
            <a:ext cx="5530362" cy="923330"/>
          </a:xfrm>
          <a:prstGeom prst="rect">
            <a:avLst/>
          </a:prstGeom>
          <a:noFill/>
        </p:spPr>
        <p:txBody>
          <a:bodyPr wrap="square" rtlCol="0">
            <a:spAutoFit/>
          </a:bodyPr>
          <a:lstStyle/>
          <a:p>
            <a:r>
              <a:rPr lang="en-US" dirty="0"/>
              <a:t>Deterministically map each key to one bucket</a:t>
            </a:r>
          </a:p>
          <a:p>
            <a:r>
              <a:rPr lang="en-US" dirty="0"/>
              <a:t>If the bucket is full, eject some other key even if other buckets have empty slots.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76</a:t>
            </a:fld>
            <a:endParaRPr lang="en-US" dirty="0"/>
          </a:p>
        </p:txBody>
      </p:sp>
      <p:sp>
        <p:nvSpPr>
          <p:cNvPr id="17" name="Footer Placeholder 2"/>
          <p:cNvSpPr>
            <a:spLocks noGrp="1"/>
          </p:cNvSpPr>
          <p:nvPr>
            <p:ph type="ftr" sz="quarter" idx="11"/>
          </p:nvPr>
        </p:nvSpPr>
        <p:spPr>
          <a:xfrm>
            <a:off x="1463967" y="6418144"/>
            <a:ext cx="7619999" cy="365125"/>
          </a:xfrm>
        </p:spPr>
        <p:txBody>
          <a:bodyPr/>
          <a:lstStyle/>
          <a:p>
            <a:r>
              <a:rPr lang="en-US" dirty="0" err="1"/>
              <a:t>Pagh</a:t>
            </a:r>
            <a:r>
              <a:rPr lang="en-US" dirty="0"/>
              <a:t>, Rasmus, and </a:t>
            </a:r>
            <a:r>
              <a:rPr lang="en-US" dirty="0" err="1"/>
              <a:t>Flemming</a:t>
            </a:r>
            <a:r>
              <a:rPr lang="en-US" dirty="0"/>
              <a:t> </a:t>
            </a:r>
            <a:r>
              <a:rPr lang="en-US" dirty="0" err="1"/>
              <a:t>Friche</a:t>
            </a:r>
            <a:r>
              <a:rPr lang="en-US" dirty="0"/>
              <a:t> </a:t>
            </a:r>
            <a:r>
              <a:rPr lang="en-US" dirty="0" err="1"/>
              <a:t>Rodler</a:t>
            </a:r>
            <a:r>
              <a:rPr lang="en-US" dirty="0"/>
              <a:t>. "Cuckoo hashing." Journal of Algorithms 51.2 (2004): 122-144.</a:t>
            </a:r>
          </a:p>
        </p:txBody>
      </p:sp>
    </p:spTree>
    <p:extLst>
      <p:ext uri="{BB962C8B-B14F-4D97-AF65-F5344CB8AC3E}">
        <p14:creationId xmlns:p14="http://schemas.microsoft.com/office/powerpoint/2010/main" val="399035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42" grpId="0"/>
      <p:bldP spid="48" grpId="0"/>
      <p:bldP spid="4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Cuckoo hashing</a:t>
            </a:r>
          </a:p>
        </p:txBody>
      </p:sp>
      <p:sp>
        <p:nvSpPr>
          <p:cNvPr id="12" name="TextBox 11"/>
          <p:cNvSpPr txBox="1"/>
          <p:nvPr/>
        </p:nvSpPr>
        <p:spPr>
          <a:xfrm>
            <a:off x="1696897" y="3470940"/>
            <a:ext cx="1169275" cy="369332"/>
          </a:xfrm>
          <a:prstGeom prst="rect">
            <a:avLst/>
          </a:prstGeom>
          <a:noFill/>
        </p:spPr>
        <p:txBody>
          <a:bodyPr wrap="square" rtlCol="0">
            <a:spAutoFit/>
          </a:bodyPr>
          <a:lstStyle/>
          <a:p>
            <a:r>
              <a:rPr lang="en-US" dirty="0"/>
              <a:t>Insert(K)</a:t>
            </a:r>
          </a:p>
        </p:txBody>
      </p:sp>
      <p:sp>
        <p:nvSpPr>
          <p:cNvPr id="13" name="Rectangle 12"/>
          <p:cNvSpPr/>
          <p:nvPr/>
        </p:nvSpPr>
        <p:spPr>
          <a:xfrm>
            <a:off x="3209192" y="3130062"/>
            <a:ext cx="2233246" cy="10342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Cuckoo Hash Function </a:t>
            </a:r>
          </a:p>
          <a:p>
            <a:pPr algn="ctr"/>
            <a:r>
              <a:rPr lang="en-US" dirty="0">
                <a:solidFill>
                  <a:schemeClr val="tx1"/>
                </a:solidFill>
              </a:rPr>
              <a:t>H(K) </a:t>
            </a:r>
            <a:r>
              <a:rPr lang="en-US" dirty="0">
                <a:solidFill>
                  <a:schemeClr val="tx1"/>
                </a:solidFill>
                <a:sym typeface="Wingdings" panose="05000000000000000000" pitchFamily="2" charset="2"/>
              </a:rPr>
              <a:t> id</a:t>
            </a:r>
            <a:r>
              <a:rPr lang="en-US" baseline="-25000" dirty="0">
                <a:solidFill>
                  <a:schemeClr val="tx1"/>
                </a:solidFill>
                <a:sym typeface="Wingdings" panose="05000000000000000000" pitchFamily="2" charset="2"/>
              </a:rPr>
              <a:t>1</a:t>
            </a:r>
            <a:r>
              <a:rPr lang="en-US" dirty="0">
                <a:solidFill>
                  <a:schemeClr val="tx1"/>
                </a:solidFill>
                <a:sym typeface="Wingdings" panose="05000000000000000000" pitchFamily="2" charset="2"/>
              </a:rPr>
              <a:t>, id</a:t>
            </a:r>
            <a:r>
              <a:rPr lang="en-US" baseline="-25000" dirty="0">
                <a:solidFill>
                  <a:schemeClr val="tx1"/>
                </a:solidFill>
                <a:sym typeface="Wingdings" panose="05000000000000000000" pitchFamily="2" charset="2"/>
              </a:rPr>
              <a:t>2</a:t>
            </a:r>
            <a:endParaRPr lang="en-US" dirty="0">
              <a:solidFill>
                <a:schemeClr val="tx1"/>
              </a:solidFill>
            </a:endParaRPr>
          </a:p>
          <a:p>
            <a:pPr algn="ctr"/>
            <a:endParaRPr lang="en-US" dirty="0">
              <a:solidFill>
                <a:schemeClr val="tx1"/>
              </a:solidFill>
            </a:endParaRPr>
          </a:p>
        </p:txBody>
      </p:sp>
      <p:cxnSp>
        <p:nvCxnSpPr>
          <p:cNvPr id="15" name="Straight Arrow Connector 14"/>
          <p:cNvCxnSpPr>
            <a:cxnSpLocks/>
            <a:stCxn id="12" idx="3"/>
            <a:endCxn id="13" idx="1"/>
          </p:cNvCxnSpPr>
          <p:nvPr/>
        </p:nvCxnSpPr>
        <p:spPr>
          <a:xfrm flipV="1">
            <a:off x="2866172" y="3647167"/>
            <a:ext cx="343020" cy="8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3" idx="3"/>
            <a:endCxn id="27" idx="1"/>
          </p:cNvCxnSpPr>
          <p:nvPr/>
        </p:nvCxnSpPr>
        <p:spPr>
          <a:xfrm flipV="1">
            <a:off x="5442438" y="1869004"/>
            <a:ext cx="2522175" cy="177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2"/>
          <a:stretch>
            <a:fillRect/>
          </a:stretch>
        </p:blipFill>
        <p:spPr>
          <a:xfrm>
            <a:off x="7964613" y="2644181"/>
            <a:ext cx="1855826" cy="1011425"/>
          </a:xfrm>
          <a:prstGeom prst="rect">
            <a:avLst/>
          </a:prstGeom>
        </p:spPr>
      </p:pic>
      <p:pic>
        <p:nvPicPr>
          <p:cNvPr id="26" name="Picture 25"/>
          <p:cNvPicPr>
            <a:picLocks noChangeAspect="1"/>
          </p:cNvPicPr>
          <p:nvPr/>
        </p:nvPicPr>
        <p:blipFill>
          <a:blip r:embed="rId2"/>
          <a:stretch>
            <a:fillRect/>
          </a:stretch>
        </p:blipFill>
        <p:spPr>
          <a:xfrm>
            <a:off x="7964613" y="154394"/>
            <a:ext cx="1855826" cy="1011425"/>
          </a:xfrm>
          <a:prstGeom prst="rect">
            <a:avLst/>
          </a:prstGeom>
        </p:spPr>
      </p:pic>
      <p:pic>
        <p:nvPicPr>
          <p:cNvPr id="27" name="Picture 26"/>
          <p:cNvPicPr>
            <a:picLocks noChangeAspect="1"/>
          </p:cNvPicPr>
          <p:nvPr/>
        </p:nvPicPr>
        <p:blipFill>
          <a:blip r:embed="rId2"/>
          <a:stretch>
            <a:fillRect/>
          </a:stretch>
        </p:blipFill>
        <p:spPr>
          <a:xfrm>
            <a:off x="7964613" y="1363292"/>
            <a:ext cx="1855825" cy="1011424"/>
          </a:xfrm>
          <a:prstGeom prst="rect">
            <a:avLst/>
          </a:prstGeom>
        </p:spPr>
      </p:pic>
      <p:pic>
        <p:nvPicPr>
          <p:cNvPr id="28" name="Picture 27"/>
          <p:cNvPicPr>
            <a:picLocks noChangeAspect="1"/>
          </p:cNvPicPr>
          <p:nvPr/>
        </p:nvPicPr>
        <p:blipFill>
          <a:blip r:embed="rId2"/>
          <a:stretch>
            <a:fillRect/>
          </a:stretch>
        </p:blipFill>
        <p:spPr>
          <a:xfrm>
            <a:off x="7964613" y="5688623"/>
            <a:ext cx="1855257" cy="1011115"/>
          </a:xfrm>
          <a:prstGeom prst="rect">
            <a:avLst/>
          </a:prstGeom>
        </p:spPr>
      </p:pic>
      <p:sp>
        <p:nvSpPr>
          <p:cNvPr id="29" name="TextBox 28"/>
          <p:cNvSpPr txBox="1"/>
          <p:nvPr/>
        </p:nvSpPr>
        <p:spPr>
          <a:xfrm>
            <a:off x="8739555" y="4852891"/>
            <a:ext cx="571500" cy="923330"/>
          </a:xfrm>
          <a:prstGeom prst="rect">
            <a:avLst/>
          </a:prstGeom>
          <a:noFill/>
        </p:spPr>
        <p:txBody>
          <a:bodyPr wrap="square" rtlCol="0">
            <a:spAutoFit/>
          </a:bodyPr>
          <a:lstStyle/>
          <a:p>
            <a:r>
              <a:rPr lang="en-US" dirty="0"/>
              <a:t>.</a:t>
            </a:r>
          </a:p>
          <a:p>
            <a:r>
              <a:rPr lang="en-US" dirty="0"/>
              <a:t>.</a:t>
            </a:r>
          </a:p>
          <a:p>
            <a:r>
              <a:rPr lang="en-US" dirty="0"/>
              <a:t>.</a:t>
            </a:r>
          </a:p>
        </p:txBody>
      </p:sp>
      <p:sp>
        <p:nvSpPr>
          <p:cNvPr id="42" name="TextBox 41"/>
          <p:cNvSpPr txBox="1"/>
          <p:nvPr/>
        </p:nvSpPr>
        <p:spPr>
          <a:xfrm rot="19432973">
            <a:off x="5671763" y="2620352"/>
            <a:ext cx="1169275" cy="369332"/>
          </a:xfrm>
          <a:prstGeom prst="rect">
            <a:avLst/>
          </a:prstGeom>
          <a:noFill/>
        </p:spPr>
        <p:txBody>
          <a:bodyPr wrap="square" rtlCol="0">
            <a:spAutoFit/>
          </a:bodyPr>
          <a:lstStyle/>
          <a:p>
            <a:r>
              <a:rPr lang="en-US" dirty="0"/>
              <a:t>Insert(K)</a:t>
            </a:r>
          </a:p>
        </p:txBody>
      </p:sp>
      <p:pic>
        <p:nvPicPr>
          <p:cNvPr id="47" name="Picture 46"/>
          <p:cNvPicPr>
            <a:picLocks noChangeAspect="1"/>
          </p:cNvPicPr>
          <p:nvPr/>
        </p:nvPicPr>
        <p:blipFill>
          <a:blip r:embed="rId2"/>
          <a:stretch>
            <a:fillRect/>
          </a:stretch>
        </p:blipFill>
        <p:spPr>
          <a:xfrm>
            <a:off x="8013865" y="3838680"/>
            <a:ext cx="1855826" cy="1011425"/>
          </a:xfrm>
          <a:prstGeom prst="rect">
            <a:avLst/>
          </a:prstGeom>
        </p:spPr>
      </p:pic>
      <p:sp>
        <p:nvSpPr>
          <p:cNvPr id="48" name="TextBox 47"/>
          <p:cNvSpPr txBox="1"/>
          <p:nvPr/>
        </p:nvSpPr>
        <p:spPr>
          <a:xfrm>
            <a:off x="9869691" y="1363292"/>
            <a:ext cx="2461846" cy="646331"/>
          </a:xfrm>
          <a:prstGeom prst="rect">
            <a:avLst/>
          </a:prstGeom>
          <a:noFill/>
        </p:spPr>
        <p:txBody>
          <a:bodyPr wrap="square" rtlCol="0">
            <a:spAutoFit/>
          </a:bodyPr>
          <a:lstStyle/>
          <a:p>
            <a:r>
              <a:rPr lang="en-US" dirty="0"/>
              <a:t>If memory is full</a:t>
            </a:r>
          </a:p>
          <a:p>
            <a:r>
              <a:rPr lang="en-US" dirty="0"/>
              <a:t>	failed</a:t>
            </a:r>
          </a:p>
        </p:txBody>
      </p:sp>
      <p:cxnSp>
        <p:nvCxnSpPr>
          <p:cNvPr id="16" name="Straight Arrow Connector 15"/>
          <p:cNvCxnSpPr>
            <a:cxnSpLocks/>
            <a:stCxn id="13" idx="3"/>
            <a:endCxn id="28" idx="1"/>
          </p:cNvCxnSpPr>
          <p:nvPr/>
        </p:nvCxnSpPr>
        <p:spPr>
          <a:xfrm>
            <a:off x="5442438" y="3647167"/>
            <a:ext cx="2522175" cy="2547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2695981">
            <a:off x="6118887" y="4465486"/>
            <a:ext cx="1169275" cy="369332"/>
          </a:xfrm>
          <a:prstGeom prst="rect">
            <a:avLst/>
          </a:prstGeom>
          <a:noFill/>
        </p:spPr>
        <p:txBody>
          <a:bodyPr wrap="square" rtlCol="0">
            <a:spAutoFit/>
          </a:bodyPr>
          <a:lstStyle/>
          <a:p>
            <a:r>
              <a:rPr lang="en-US" dirty="0"/>
              <a:t>Insert(K)</a:t>
            </a:r>
          </a:p>
        </p:txBody>
      </p:sp>
      <p:sp>
        <p:nvSpPr>
          <p:cNvPr id="38" name="TextBox 37"/>
          <p:cNvSpPr txBox="1"/>
          <p:nvPr/>
        </p:nvSpPr>
        <p:spPr>
          <a:xfrm>
            <a:off x="1308818" y="4875767"/>
            <a:ext cx="5539172" cy="2031325"/>
          </a:xfrm>
          <a:prstGeom prst="rect">
            <a:avLst/>
          </a:prstGeom>
          <a:noFill/>
        </p:spPr>
        <p:txBody>
          <a:bodyPr wrap="square" rtlCol="0">
            <a:spAutoFit/>
          </a:bodyPr>
          <a:lstStyle/>
          <a:p>
            <a:r>
              <a:rPr lang="en-US" dirty="0"/>
              <a:t>Deterministically map each key to 2 buckets. If any of them have space, insert the key to this bucket. Otherwise, eject a random key from any of the 2 buckets. Try to insert the ejected key to its second bucket and repeat until the key is inserted or the eviction path passes some length limit</a:t>
            </a:r>
          </a:p>
        </p:txBody>
      </p:sp>
      <p:sp>
        <p:nvSpPr>
          <p:cNvPr id="3" name="Slide Number Placeholder 2"/>
          <p:cNvSpPr>
            <a:spLocks noGrp="1"/>
          </p:cNvSpPr>
          <p:nvPr>
            <p:ph type="sldNum" sz="quarter" idx="12"/>
          </p:nvPr>
        </p:nvSpPr>
        <p:spPr/>
        <p:txBody>
          <a:bodyPr/>
          <a:lstStyle/>
          <a:p>
            <a:fld id="{D57F1E4F-1CFF-5643-939E-217C01CDF565}" type="slidenum">
              <a:rPr lang="en-US" smtClean="0"/>
              <a:pPr/>
              <a:t>77</a:t>
            </a:fld>
            <a:endParaRPr lang="en-US" dirty="0"/>
          </a:p>
        </p:txBody>
      </p:sp>
    </p:spTree>
    <p:extLst>
      <p:ext uri="{BB962C8B-B14F-4D97-AF65-F5344CB8AC3E}">
        <p14:creationId xmlns:p14="http://schemas.microsoft.com/office/powerpoint/2010/main" val="74648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42" grpId="0"/>
      <p:bldP spid="48" grpId="0"/>
      <p:bldP spid="18" grpId="0"/>
      <p:bldP spid="3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52102"/>
            <a:ext cx="8911687" cy="1280890"/>
          </a:xfrm>
        </p:spPr>
        <p:txBody>
          <a:bodyPr/>
          <a:lstStyle/>
          <a:p>
            <a:r>
              <a:rPr lang="en-US" dirty="0"/>
              <a:t>Cuckoo hashing</a:t>
            </a:r>
          </a:p>
        </p:txBody>
      </p:sp>
      <p:sp>
        <p:nvSpPr>
          <p:cNvPr id="12" name="TextBox 11"/>
          <p:cNvSpPr txBox="1"/>
          <p:nvPr/>
        </p:nvSpPr>
        <p:spPr>
          <a:xfrm>
            <a:off x="1696897" y="3470940"/>
            <a:ext cx="1169275" cy="369332"/>
          </a:xfrm>
          <a:prstGeom prst="rect">
            <a:avLst/>
          </a:prstGeom>
          <a:noFill/>
        </p:spPr>
        <p:txBody>
          <a:bodyPr wrap="square" rtlCol="0">
            <a:spAutoFit/>
          </a:bodyPr>
          <a:lstStyle/>
          <a:p>
            <a:r>
              <a:rPr lang="en-US" dirty="0"/>
              <a:t>Insert(k)</a:t>
            </a:r>
          </a:p>
        </p:txBody>
      </p:sp>
      <p:sp>
        <p:nvSpPr>
          <p:cNvPr id="13" name="Rectangle 12"/>
          <p:cNvSpPr/>
          <p:nvPr/>
        </p:nvSpPr>
        <p:spPr>
          <a:xfrm>
            <a:off x="3209192" y="3130062"/>
            <a:ext cx="2233246" cy="10342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Cuckoo Hash Function </a:t>
            </a:r>
          </a:p>
          <a:p>
            <a:pPr algn="ctr"/>
            <a:r>
              <a:rPr lang="en-US" dirty="0">
                <a:solidFill>
                  <a:schemeClr val="tx1"/>
                </a:solidFill>
              </a:rPr>
              <a:t>H(k) </a:t>
            </a:r>
            <a:r>
              <a:rPr lang="en-US" dirty="0">
                <a:solidFill>
                  <a:schemeClr val="tx1"/>
                </a:solidFill>
                <a:sym typeface="Wingdings" panose="05000000000000000000" pitchFamily="2" charset="2"/>
              </a:rPr>
              <a:t> id</a:t>
            </a:r>
            <a:r>
              <a:rPr lang="en-US" baseline="-25000" dirty="0">
                <a:solidFill>
                  <a:schemeClr val="tx1"/>
                </a:solidFill>
                <a:sym typeface="Wingdings" panose="05000000000000000000" pitchFamily="2" charset="2"/>
              </a:rPr>
              <a:t>1</a:t>
            </a:r>
            <a:r>
              <a:rPr lang="en-US" dirty="0">
                <a:solidFill>
                  <a:schemeClr val="tx1"/>
                </a:solidFill>
                <a:sym typeface="Wingdings" panose="05000000000000000000" pitchFamily="2" charset="2"/>
              </a:rPr>
              <a:t>, id</a:t>
            </a:r>
            <a:r>
              <a:rPr lang="en-US" baseline="-25000" dirty="0">
                <a:solidFill>
                  <a:schemeClr val="tx1"/>
                </a:solidFill>
                <a:sym typeface="Wingdings" panose="05000000000000000000" pitchFamily="2" charset="2"/>
              </a:rPr>
              <a:t>2</a:t>
            </a:r>
            <a:endParaRPr lang="en-US" dirty="0">
              <a:solidFill>
                <a:schemeClr val="tx1"/>
              </a:solidFill>
            </a:endParaRPr>
          </a:p>
          <a:p>
            <a:pPr algn="ctr"/>
            <a:endParaRPr lang="en-US" dirty="0">
              <a:solidFill>
                <a:schemeClr val="tx1"/>
              </a:solidFill>
            </a:endParaRPr>
          </a:p>
        </p:txBody>
      </p:sp>
      <p:cxnSp>
        <p:nvCxnSpPr>
          <p:cNvPr id="15" name="Straight Arrow Connector 14"/>
          <p:cNvCxnSpPr>
            <a:cxnSpLocks/>
            <a:stCxn id="12" idx="3"/>
            <a:endCxn id="13" idx="1"/>
          </p:cNvCxnSpPr>
          <p:nvPr/>
        </p:nvCxnSpPr>
        <p:spPr>
          <a:xfrm flipV="1">
            <a:off x="2866172" y="3647167"/>
            <a:ext cx="343020" cy="8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3" idx="3"/>
          </p:cNvCxnSpPr>
          <p:nvPr/>
        </p:nvCxnSpPr>
        <p:spPr>
          <a:xfrm flipV="1">
            <a:off x="5442438" y="2783792"/>
            <a:ext cx="3044641" cy="863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20542168">
            <a:off x="6292640" y="2837541"/>
            <a:ext cx="1169275" cy="369332"/>
          </a:xfrm>
          <a:prstGeom prst="rect">
            <a:avLst/>
          </a:prstGeom>
          <a:noFill/>
        </p:spPr>
        <p:txBody>
          <a:bodyPr wrap="square" rtlCol="0">
            <a:spAutoFit/>
          </a:bodyPr>
          <a:lstStyle/>
          <a:p>
            <a:r>
              <a:rPr lang="en-US" dirty="0"/>
              <a:t>Insert(k)</a:t>
            </a:r>
          </a:p>
        </p:txBody>
      </p:sp>
      <p:cxnSp>
        <p:nvCxnSpPr>
          <p:cNvPr id="16" name="Straight Arrow Connector 15"/>
          <p:cNvCxnSpPr>
            <a:cxnSpLocks/>
            <a:stCxn id="13" idx="3"/>
          </p:cNvCxnSpPr>
          <p:nvPr/>
        </p:nvCxnSpPr>
        <p:spPr>
          <a:xfrm>
            <a:off x="5442438" y="3647167"/>
            <a:ext cx="3044641" cy="448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478808">
            <a:off x="6284145" y="3911473"/>
            <a:ext cx="1169275" cy="369332"/>
          </a:xfrm>
          <a:prstGeom prst="rect">
            <a:avLst/>
          </a:prstGeom>
          <a:noFill/>
        </p:spPr>
        <p:txBody>
          <a:bodyPr wrap="square" rtlCol="0">
            <a:spAutoFit/>
          </a:bodyPr>
          <a:lstStyle/>
          <a:p>
            <a:r>
              <a:rPr lang="en-US" dirty="0"/>
              <a:t>Insert(k)</a:t>
            </a:r>
          </a:p>
        </p:txBody>
      </p:sp>
      <p:graphicFrame>
        <p:nvGraphicFramePr>
          <p:cNvPr id="3" name="Table 2"/>
          <p:cNvGraphicFramePr>
            <a:graphicFrameLocks noGrp="1"/>
          </p:cNvGraphicFramePr>
          <p:nvPr>
            <p:extLst>
              <p:ext uri="{D42A27DB-BD31-4B8C-83A1-F6EECF244321}">
                <p14:modId xmlns:p14="http://schemas.microsoft.com/office/powerpoint/2010/main" val="2371604681"/>
              </p:ext>
            </p:extLst>
          </p:nvPr>
        </p:nvGraphicFramePr>
        <p:xfrm>
          <a:off x="8487079" y="1195755"/>
          <a:ext cx="2756104" cy="5152296"/>
        </p:xfrm>
        <a:graphic>
          <a:graphicData uri="http://schemas.openxmlformats.org/drawingml/2006/table">
            <a:tbl>
              <a:tblPr firstRow="1" bandRow="1"/>
              <a:tblGrid>
                <a:gridCol w="689026">
                  <a:extLst>
                    <a:ext uri="{9D8B030D-6E8A-4147-A177-3AD203B41FA5}">
                      <a16:colId xmlns:a16="http://schemas.microsoft.com/office/drawing/2014/main" val="3574233559"/>
                    </a:ext>
                  </a:extLst>
                </a:gridCol>
                <a:gridCol w="689026">
                  <a:extLst>
                    <a:ext uri="{9D8B030D-6E8A-4147-A177-3AD203B41FA5}">
                      <a16:colId xmlns:a16="http://schemas.microsoft.com/office/drawing/2014/main" val="1116012518"/>
                    </a:ext>
                  </a:extLst>
                </a:gridCol>
                <a:gridCol w="689026">
                  <a:extLst>
                    <a:ext uri="{9D8B030D-6E8A-4147-A177-3AD203B41FA5}">
                      <a16:colId xmlns:a16="http://schemas.microsoft.com/office/drawing/2014/main" val="2510826590"/>
                    </a:ext>
                  </a:extLst>
                </a:gridCol>
                <a:gridCol w="689026">
                  <a:extLst>
                    <a:ext uri="{9D8B030D-6E8A-4147-A177-3AD203B41FA5}">
                      <a16:colId xmlns:a16="http://schemas.microsoft.com/office/drawing/2014/main" val="3845147515"/>
                    </a:ext>
                  </a:extLst>
                </a:gridCol>
              </a:tblGrid>
              <a:tr h="644037">
                <a:tc>
                  <a:txBody>
                    <a:bodyPr/>
                    <a:lstStyle/>
                    <a:p>
                      <a:r>
                        <a:rPr lang="en-US"/>
                        <a:t>…</a:t>
                      </a:r>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18906330"/>
                  </a:ext>
                </a:extLst>
              </a:tr>
              <a:tr h="644037">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extLst>
                  <a:ext uri="{0D108BD9-81ED-4DB2-BD59-A6C34878D82A}">
                    <a16:rowId xmlns:a16="http://schemas.microsoft.com/office/drawing/2014/main" val="2981738526"/>
                  </a:ext>
                </a:extLst>
              </a:tr>
              <a:tr h="644037">
                <a:tc>
                  <a:txBody>
                    <a:bodyPr/>
                    <a:lstStyle/>
                    <a:p>
                      <a:r>
                        <a:rPr lang="en-US" dirty="0"/>
                        <a:t>m</a:t>
                      </a:r>
                    </a:p>
                  </a:txBody>
                  <a:tcPr/>
                </a:tc>
                <a:tc>
                  <a:txBody>
                    <a:bodyPr/>
                    <a:lstStyle/>
                    <a:p>
                      <a:r>
                        <a:rPr lang="en-US" dirty="0"/>
                        <a:t>n</a:t>
                      </a:r>
                    </a:p>
                  </a:txBody>
                  <a:tcPr/>
                </a:tc>
                <a:tc>
                  <a:txBody>
                    <a:bodyPr/>
                    <a:lstStyle/>
                    <a:p>
                      <a:r>
                        <a:rPr lang="en-US" dirty="0"/>
                        <a:t>o</a:t>
                      </a:r>
                    </a:p>
                  </a:txBody>
                  <a:tcPr/>
                </a:tc>
                <a:tc>
                  <a:txBody>
                    <a:bodyPr/>
                    <a:lstStyle/>
                    <a:p>
                      <a:r>
                        <a:rPr lang="en-US" dirty="0"/>
                        <a:t>p</a:t>
                      </a:r>
                    </a:p>
                  </a:txBody>
                  <a:tcPr/>
                </a:tc>
                <a:extLst>
                  <a:ext uri="{0D108BD9-81ED-4DB2-BD59-A6C34878D82A}">
                    <a16:rowId xmlns:a16="http://schemas.microsoft.com/office/drawing/2014/main" val="3228153789"/>
                  </a:ext>
                </a:extLst>
              </a:tr>
              <a:tr h="644037">
                <a:tc>
                  <a:txBody>
                    <a:bodyPr/>
                    <a:lstStyle/>
                    <a:p>
                      <a:r>
                        <a:rPr lang="en-US" dirty="0"/>
                        <a:t>z</a:t>
                      </a:r>
                    </a:p>
                  </a:txBody>
                  <a:tcPr/>
                </a:tc>
                <a:tc>
                  <a:txBody>
                    <a:bodyPr/>
                    <a:lstStyle/>
                    <a:p>
                      <a:r>
                        <a:rPr lang="en-US" dirty="0"/>
                        <a:t>x </a:t>
                      </a:r>
                    </a:p>
                  </a:txBody>
                  <a:tcPr/>
                </a:tc>
                <a:tc>
                  <a:txBody>
                    <a:bodyPr/>
                    <a:lstStyle/>
                    <a:p>
                      <a:r>
                        <a:rPr lang="en-US" dirty="0"/>
                        <a:t>e</a:t>
                      </a:r>
                    </a:p>
                  </a:txBody>
                  <a:tcPr/>
                </a:tc>
                <a:tc>
                  <a:txBody>
                    <a:bodyPr/>
                    <a:lstStyle/>
                    <a:p>
                      <a:endParaRPr lang="en-US" dirty="0"/>
                    </a:p>
                  </a:txBody>
                  <a:tcPr/>
                </a:tc>
                <a:extLst>
                  <a:ext uri="{0D108BD9-81ED-4DB2-BD59-A6C34878D82A}">
                    <a16:rowId xmlns:a16="http://schemas.microsoft.com/office/drawing/2014/main" val="3079492888"/>
                  </a:ext>
                </a:extLst>
              </a:tr>
              <a:tr h="644037">
                <a:tc>
                  <a:txBody>
                    <a:bodyPr/>
                    <a:lstStyle/>
                    <a:p>
                      <a:r>
                        <a:rPr lang="en-US" dirty="0"/>
                        <a:t>w</a:t>
                      </a:r>
                    </a:p>
                  </a:txBody>
                  <a:tcPr/>
                </a:tc>
                <a:tc>
                  <a:txBody>
                    <a:bodyPr/>
                    <a:lstStyle/>
                    <a:p>
                      <a:r>
                        <a:rPr lang="en-US" dirty="0"/>
                        <a:t>j</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31191754"/>
                  </a:ext>
                </a:extLst>
              </a:tr>
              <a:tr h="644037">
                <a:tc>
                  <a:txBody>
                    <a:bodyPr/>
                    <a:lstStyle/>
                    <a:p>
                      <a:r>
                        <a:rPr lang="en-US" dirty="0"/>
                        <a:t>g</a:t>
                      </a:r>
                    </a:p>
                  </a:txBody>
                  <a:tcPr/>
                </a:tc>
                <a:tc>
                  <a:txBody>
                    <a:bodyPr/>
                    <a:lstStyle/>
                    <a:p>
                      <a:r>
                        <a:rPr lang="en-US" dirty="0"/>
                        <a:t>f</a:t>
                      </a:r>
                    </a:p>
                  </a:txBody>
                  <a:tcPr/>
                </a:tc>
                <a:tc>
                  <a:txBody>
                    <a:bodyPr/>
                    <a:lstStyle/>
                    <a:p>
                      <a:r>
                        <a:rPr lang="en-US" dirty="0"/>
                        <a:t>h</a:t>
                      </a:r>
                    </a:p>
                  </a:txBody>
                  <a:tcPr/>
                </a:tc>
                <a:tc>
                  <a:txBody>
                    <a:bodyPr/>
                    <a:lstStyle/>
                    <a:p>
                      <a:r>
                        <a:rPr lang="en-US" dirty="0" err="1"/>
                        <a:t>i</a:t>
                      </a:r>
                      <a:endParaRPr lang="en-US" dirty="0"/>
                    </a:p>
                  </a:txBody>
                  <a:tcPr/>
                </a:tc>
                <a:extLst>
                  <a:ext uri="{0D108BD9-81ED-4DB2-BD59-A6C34878D82A}">
                    <a16:rowId xmlns:a16="http://schemas.microsoft.com/office/drawing/2014/main" val="2141844274"/>
                  </a:ext>
                </a:extLst>
              </a:tr>
              <a:tr h="644037">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354871494"/>
                  </a:ext>
                </a:extLst>
              </a:tr>
              <a:tr h="644037">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a:t>…</a:t>
                      </a:r>
                      <a:endParaRPr lang="en-US" dirty="0"/>
                    </a:p>
                  </a:txBody>
                  <a:tcPr/>
                </a:tc>
                <a:extLst>
                  <a:ext uri="{0D108BD9-81ED-4DB2-BD59-A6C34878D82A}">
                    <a16:rowId xmlns:a16="http://schemas.microsoft.com/office/drawing/2014/main" val="770503941"/>
                  </a:ext>
                </a:extLst>
              </a:tr>
            </a:tbl>
          </a:graphicData>
        </a:graphic>
      </p:graphicFrame>
      <p:sp>
        <p:nvSpPr>
          <p:cNvPr id="6" name="Rectangle 5"/>
          <p:cNvSpPr/>
          <p:nvPr/>
        </p:nvSpPr>
        <p:spPr>
          <a:xfrm>
            <a:off x="8101988" y="2475966"/>
            <a:ext cx="3402623" cy="5933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624785" y="2587952"/>
            <a:ext cx="491428" cy="369332"/>
          </a:xfrm>
          <a:prstGeom prst="rect">
            <a:avLst/>
          </a:prstGeom>
          <a:noFill/>
        </p:spPr>
        <p:txBody>
          <a:bodyPr wrap="square" rtlCol="0">
            <a:spAutoFit/>
          </a:bodyPr>
          <a:lstStyle/>
          <a:p>
            <a:r>
              <a:rPr lang="en-US" dirty="0"/>
              <a:t>full</a:t>
            </a:r>
          </a:p>
        </p:txBody>
      </p:sp>
      <p:sp>
        <p:nvSpPr>
          <p:cNvPr id="23" name="Rectangle 22"/>
          <p:cNvSpPr/>
          <p:nvPr/>
        </p:nvSpPr>
        <p:spPr>
          <a:xfrm>
            <a:off x="8101987" y="3761818"/>
            <a:ext cx="3402623" cy="5933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1624785" y="3708792"/>
            <a:ext cx="584493" cy="646331"/>
          </a:xfrm>
          <a:prstGeom prst="rect">
            <a:avLst/>
          </a:prstGeom>
          <a:noFill/>
        </p:spPr>
        <p:txBody>
          <a:bodyPr wrap="square" rtlCol="0">
            <a:spAutoFit/>
          </a:bodyPr>
          <a:lstStyle/>
          <a:p>
            <a:r>
              <a:rPr lang="en-US" dirty="0"/>
              <a:t>not</a:t>
            </a:r>
          </a:p>
          <a:p>
            <a:r>
              <a:rPr lang="en-US" dirty="0"/>
              <a:t>full</a:t>
            </a:r>
          </a:p>
        </p:txBody>
      </p:sp>
      <p:sp>
        <p:nvSpPr>
          <p:cNvPr id="10" name="TextBox 9"/>
          <p:cNvSpPr txBox="1"/>
          <p:nvPr/>
        </p:nvSpPr>
        <p:spPr>
          <a:xfrm>
            <a:off x="9865131" y="3794939"/>
            <a:ext cx="391886" cy="369332"/>
          </a:xfrm>
          <a:prstGeom prst="rect">
            <a:avLst/>
          </a:prstGeom>
          <a:noFill/>
        </p:spPr>
        <p:txBody>
          <a:bodyPr wrap="square" rtlCol="0">
            <a:spAutoFit/>
          </a:bodyPr>
          <a:lstStyle/>
          <a:p>
            <a:r>
              <a:rPr lang="en-US" dirty="0"/>
              <a:t>k</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78</a:t>
            </a:fld>
            <a:endParaRPr lang="en-US" dirty="0"/>
          </a:p>
        </p:txBody>
      </p:sp>
      <p:sp>
        <p:nvSpPr>
          <p:cNvPr id="17" name="Footer Placeholder 2"/>
          <p:cNvSpPr>
            <a:spLocks noGrp="1"/>
          </p:cNvSpPr>
          <p:nvPr>
            <p:ph type="ftr" sz="quarter" idx="11"/>
          </p:nvPr>
        </p:nvSpPr>
        <p:spPr>
          <a:xfrm>
            <a:off x="1463967" y="6418144"/>
            <a:ext cx="7619999" cy="365125"/>
          </a:xfrm>
        </p:spPr>
        <p:txBody>
          <a:bodyPr/>
          <a:lstStyle/>
          <a:p>
            <a:r>
              <a:rPr lang="en-US" dirty="0" err="1"/>
              <a:t>Pagh</a:t>
            </a:r>
            <a:r>
              <a:rPr lang="en-US" dirty="0"/>
              <a:t>, Rasmus, and </a:t>
            </a:r>
            <a:r>
              <a:rPr lang="en-US" dirty="0" err="1"/>
              <a:t>Flemming</a:t>
            </a:r>
            <a:r>
              <a:rPr lang="en-US" dirty="0"/>
              <a:t> </a:t>
            </a:r>
            <a:r>
              <a:rPr lang="en-US" dirty="0" err="1"/>
              <a:t>Friche</a:t>
            </a:r>
            <a:r>
              <a:rPr lang="en-US" dirty="0"/>
              <a:t> </a:t>
            </a:r>
            <a:r>
              <a:rPr lang="en-US" dirty="0" err="1"/>
              <a:t>Rodler</a:t>
            </a:r>
            <a:r>
              <a:rPr lang="en-US" dirty="0"/>
              <a:t>. "Cuckoo hashing." Journal of Algorithms 51.2 (2004): 122-144.</a:t>
            </a:r>
          </a:p>
        </p:txBody>
      </p:sp>
    </p:spTree>
    <p:extLst>
      <p:ext uri="{BB962C8B-B14F-4D97-AF65-F5344CB8AC3E}">
        <p14:creationId xmlns:p14="http://schemas.microsoft.com/office/powerpoint/2010/main" val="233550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42" grpId="0"/>
      <p:bldP spid="18" grpId="0"/>
      <p:bldP spid="6" grpId="0" animBg="1"/>
      <p:bldP spid="7" grpId="0"/>
      <p:bldP spid="23" grpId="0" animBg="1"/>
      <p:bldP spid="24" grpId="0"/>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52102"/>
            <a:ext cx="8911687" cy="1280890"/>
          </a:xfrm>
        </p:spPr>
        <p:txBody>
          <a:bodyPr/>
          <a:lstStyle/>
          <a:p>
            <a:r>
              <a:rPr lang="en-US" dirty="0"/>
              <a:t>Cuckoo hashing</a:t>
            </a:r>
          </a:p>
        </p:txBody>
      </p:sp>
      <p:sp>
        <p:nvSpPr>
          <p:cNvPr id="12" name="TextBox 11"/>
          <p:cNvSpPr txBox="1"/>
          <p:nvPr/>
        </p:nvSpPr>
        <p:spPr>
          <a:xfrm>
            <a:off x="1696897" y="3470940"/>
            <a:ext cx="1169275" cy="369332"/>
          </a:xfrm>
          <a:prstGeom prst="rect">
            <a:avLst/>
          </a:prstGeom>
          <a:noFill/>
        </p:spPr>
        <p:txBody>
          <a:bodyPr wrap="square" rtlCol="0">
            <a:spAutoFit/>
          </a:bodyPr>
          <a:lstStyle/>
          <a:p>
            <a:r>
              <a:rPr lang="en-US" dirty="0"/>
              <a:t>Insert(l)</a:t>
            </a:r>
          </a:p>
        </p:txBody>
      </p:sp>
      <p:sp>
        <p:nvSpPr>
          <p:cNvPr id="13" name="Rectangle 12"/>
          <p:cNvSpPr/>
          <p:nvPr/>
        </p:nvSpPr>
        <p:spPr>
          <a:xfrm>
            <a:off x="3209192" y="3130062"/>
            <a:ext cx="2233246" cy="10342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Cuckoo Hash Function </a:t>
            </a:r>
          </a:p>
          <a:p>
            <a:pPr algn="ctr"/>
            <a:r>
              <a:rPr lang="en-US" dirty="0">
                <a:solidFill>
                  <a:schemeClr val="tx1"/>
                </a:solidFill>
              </a:rPr>
              <a:t>H(l) </a:t>
            </a:r>
            <a:r>
              <a:rPr lang="en-US" dirty="0">
                <a:solidFill>
                  <a:schemeClr val="tx1"/>
                </a:solidFill>
                <a:sym typeface="Wingdings" panose="05000000000000000000" pitchFamily="2" charset="2"/>
              </a:rPr>
              <a:t> id</a:t>
            </a:r>
            <a:r>
              <a:rPr lang="en-US" baseline="-25000" dirty="0">
                <a:solidFill>
                  <a:schemeClr val="tx1"/>
                </a:solidFill>
                <a:sym typeface="Wingdings" panose="05000000000000000000" pitchFamily="2" charset="2"/>
              </a:rPr>
              <a:t>1</a:t>
            </a:r>
            <a:r>
              <a:rPr lang="en-US" dirty="0">
                <a:solidFill>
                  <a:schemeClr val="tx1"/>
                </a:solidFill>
                <a:sym typeface="Wingdings" panose="05000000000000000000" pitchFamily="2" charset="2"/>
              </a:rPr>
              <a:t>, id</a:t>
            </a:r>
            <a:r>
              <a:rPr lang="en-US" baseline="-25000" dirty="0">
                <a:solidFill>
                  <a:schemeClr val="tx1"/>
                </a:solidFill>
                <a:sym typeface="Wingdings" panose="05000000000000000000" pitchFamily="2" charset="2"/>
              </a:rPr>
              <a:t>2</a:t>
            </a:r>
            <a:endParaRPr lang="en-US" dirty="0">
              <a:solidFill>
                <a:schemeClr val="tx1"/>
              </a:solidFill>
            </a:endParaRPr>
          </a:p>
          <a:p>
            <a:pPr algn="ctr"/>
            <a:endParaRPr lang="en-US" dirty="0">
              <a:solidFill>
                <a:schemeClr val="tx1"/>
              </a:solidFill>
            </a:endParaRPr>
          </a:p>
        </p:txBody>
      </p:sp>
      <p:cxnSp>
        <p:nvCxnSpPr>
          <p:cNvPr id="15" name="Straight Arrow Connector 14"/>
          <p:cNvCxnSpPr>
            <a:cxnSpLocks/>
            <a:stCxn id="12" idx="3"/>
            <a:endCxn id="13" idx="1"/>
          </p:cNvCxnSpPr>
          <p:nvPr/>
        </p:nvCxnSpPr>
        <p:spPr>
          <a:xfrm flipV="1">
            <a:off x="2866172" y="3647167"/>
            <a:ext cx="343020" cy="8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3" idx="3"/>
          </p:cNvCxnSpPr>
          <p:nvPr/>
        </p:nvCxnSpPr>
        <p:spPr>
          <a:xfrm flipV="1">
            <a:off x="5442438" y="2192694"/>
            <a:ext cx="3044641" cy="1454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19904489">
            <a:off x="6235853" y="2605413"/>
            <a:ext cx="1169275" cy="369332"/>
          </a:xfrm>
          <a:prstGeom prst="rect">
            <a:avLst/>
          </a:prstGeom>
          <a:noFill/>
        </p:spPr>
        <p:txBody>
          <a:bodyPr wrap="square" rtlCol="0">
            <a:spAutoFit/>
          </a:bodyPr>
          <a:lstStyle/>
          <a:p>
            <a:r>
              <a:rPr lang="en-US" dirty="0"/>
              <a:t>Insert(l)</a:t>
            </a:r>
          </a:p>
        </p:txBody>
      </p:sp>
      <p:cxnSp>
        <p:nvCxnSpPr>
          <p:cNvPr id="16" name="Straight Arrow Connector 15"/>
          <p:cNvCxnSpPr>
            <a:cxnSpLocks/>
            <a:stCxn id="13" idx="3"/>
          </p:cNvCxnSpPr>
          <p:nvPr/>
        </p:nvCxnSpPr>
        <p:spPr>
          <a:xfrm>
            <a:off x="5442438" y="3647167"/>
            <a:ext cx="3044641" cy="110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255434">
            <a:off x="6380120" y="3839512"/>
            <a:ext cx="1169275" cy="369332"/>
          </a:xfrm>
          <a:prstGeom prst="rect">
            <a:avLst/>
          </a:prstGeom>
          <a:noFill/>
        </p:spPr>
        <p:txBody>
          <a:bodyPr wrap="square" rtlCol="0">
            <a:spAutoFit/>
          </a:bodyPr>
          <a:lstStyle/>
          <a:p>
            <a:r>
              <a:rPr lang="en-US" dirty="0"/>
              <a:t>Insert(l)</a:t>
            </a:r>
          </a:p>
        </p:txBody>
      </p:sp>
      <p:graphicFrame>
        <p:nvGraphicFramePr>
          <p:cNvPr id="3" name="Table 2"/>
          <p:cNvGraphicFramePr>
            <a:graphicFrameLocks noGrp="1"/>
          </p:cNvGraphicFramePr>
          <p:nvPr>
            <p:extLst>
              <p:ext uri="{D42A27DB-BD31-4B8C-83A1-F6EECF244321}">
                <p14:modId xmlns:p14="http://schemas.microsoft.com/office/powerpoint/2010/main" val="3287764592"/>
              </p:ext>
            </p:extLst>
          </p:nvPr>
        </p:nvGraphicFramePr>
        <p:xfrm>
          <a:off x="8487079" y="1195755"/>
          <a:ext cx="2756104" cy="5152296"/>
        </p:xfrm>
        <a:graphic>
          <a:graphicData uri="http://schemas.openxmlformats.org/drawingml/2006/table">
            <a:tbl>
              <a:tblPr firstRow="1" bandRow="1"/>
              <a:tblGrid>
                <a:gridCol w="689026">
                  <a:extLst>
                    <a:ext uri="{9D8B030D-6E8A-4147-A177-3AD203B41FA5}">
                      <a16:colId xmlns:a16="http://schemas.microsoft.com/office/drawing/2014/main" val="3574233559"/>
                    </a:ext>
                  </a:extLst>
                </a:gridCol>
                <a:gridCol w="689026">
                  <a:extLst>
                    <a:ext uri="{9D8B030D-6E8A-4147-A177-3AD203B41FA5}">
                      <a16:colId xmlns:a16="http://schemas.microsoft.com/office/drawing/2014/main" val="1116012518"/>
                    </a:ext>
                  </a:extLst>
                </a:gridCol>
                <a:gridCol w="689026">
                  <a:extLst>
                    <a:ext uri="{9D8B030D-6E8A-4147-A177-3AD203B41FA5}">
                      <a16:colId xmlns:a16="http://schemas.microsoft.com/office/drawing/2014/main" val="2510826590"/>
                    </a:ext>
                  </a:extLst>
                </a:gridCol>
                <a:gridCol w="689026">
                  <a:extLst>
                    <a:ext uri="{9D8B030D-6E8A-4147-A177-3AD203B41FA5}">
                      <a16:colId xmlns:a16="http://schemas.microsoft.com/office/drawing/2014/main" val="3845147515"/>
                    </a:ext>
                  </a:extLst>
                </a:gridCol>
              </a:tblGrid>
              <a:tr h="644037">
                <a:tc>
                  <a:txBody>
                    <a:bodyPr/>
                    <a:lstStyle/>
                    <a:p>
                      <a:r>
                        <a:rPr lang="en-US"/>
                        <a:t>…</a:t>
                      </a:r>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18906330"/>
                  </a:ext>
                </a:extLst>
              </a:tr>
              <a:tr h="644037">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extLst>
                  <a:ext uri="{0D108BD9-81ED-4DB2-BD59-A6C34878D82A}">
                    <a16:rowId xmlns:a16="http://schemas.microsoft.com/office/drawing/2014/main" val="2981738526"/>
                  </a:ext>
                </a:extLst>
              </a:tr>
              <a:tr h="644037">
                <a:tc>
                  <a:txBody>
                    <a:bodyPr/>
                    <a:lstStyle/>
                    <a:p>
                      <a:r>
                        <a:rPr lang="en-US" dirty="0"/>
                        <a:t>m</a:t>
                      </a:r>
                    </a:p>
                  </a:txBody>
                  <a:tcPr/>
                </a:tc>
                <a:tc>
                  <a:txBody>
                    <a:bodyPr/>
                    <a:lstStyle/>
                    <a:p>
                      <a:r>
                        <a:rPr lang="en-US" dirty="0"/>
                        <a:t>n</a:t>
                      </a:r>
                    </a:p>
                  </a:txBody>
                  <a:tcPr/>
                </a:tc>
                <a:tc>
                  <a:txBody>
                    <a:bodyPr/>
                    <a:lstStyle/>
                    <a:p>
                      <a:r>
                        <a:rPr lang="en-US" dirty="0"/>
                        <a:t>o</a:t>
                      </a:r>
                    </a:p>
                  </a:txBody>
                  <a:tcPr/>
                </a:tc>
                <a:tc>
                  <a:txBody>
                    <a:bodyPr/>
                    <a:lstStyle/>
                    <a:p>
                      <a:r>
                        <a:rPr lang="en-US" dirty="0"/>
                        <a:t>p</a:t>
                      </a:r>
                    </a:p>
                  </a:txBody>
                  <a:tcPr/>
                </a:tc>
                <a:extLst>
                  <a:ext uri="{0D108BD9-81ED-4DB2-BD59-A6C34878D82A}">
                    <a16:rowId xmlns:a16="http://schemas.microsoft.com/office/drawing/2014/main" val="3228153789"/>
                  </a:ext>
                </a:extLst>
              </a:tr>
              <a:tr h="644037">
                <a:tc>
                  <a:txBody>
                    <a:bodyPr/>
                    <a:lstStyle/>
                    <a:p>
                      <a:r>
                        <a:rPr lang="en-US" dirty="0"/>
                        <a:t>z</a:t>
                      </a:r>
                    </a:p>
                  </a:txBody>
                  <a:tcPr/>
                </a:tc>
                <a:tc>
                  <a:txBody>
                    <a:bodyPr/>
                    <a:lstStyle/>
                    <a:p>
                      <a:r>
                        <a:rPr lang="en-US" dirty="0"/>
                        <a:t>x </a:t>
                      </a:r>
                    </a:p>
                  </a:txBody>
                  <a:tcPr/>
                </a:tc>
                <a:tc>
                  <a:txBody>
                    <a:bodyPr/>
                    <a:lstStyle/>
                    <a:p>
                      <a:r>
                        <a:rPr lang="en-US" dirty="0"/>
                        <a:t>e</a:t>
                      </a:r>
                    </a:p>
                  </a:txBody>
                  <a:tcPr/>
                </a:tc>
                <a:tc>
                  <a:txBody>
                    <a:bodyPr/>
                    <a:lstStyle/>
                    <a:p>
                      <a:endParaRPr lang="en-US" dirty="0"/>
                    </a:p>
                  </a:txBody>
                  <a:tcPr/>
                </a:tc>
                <a:extLst>
                  <a:ext uri="{0D108BD9-81ED-4DB2-BD59-A6C34878D82A}">
                    <a16:rowId xmlns:a16="http://schemas.microsoft.com/office/drawing/2014/main" val="3079492888"/>
                  </a:ext>
                </a:extLst>
              </a:tr>
              <a:tr h="644037">
                <a:tc>
                  <a:txBody>
                    <a:bodyPr/>
                    <a:lstStyle/>
                    <a:p>
                      <a:r>
                        <a:rPr lang="en-US" dirty="0"/>
                        <a:t>w</a:t>
                      </a:r>
                    </a:p>
                  </a:txBody>
                  <a:tcPr/>
                </a:tc>
                <a:tc>
                  <a:txBody>
                    <a:bodyPr/>
                    <a:lstStyle/>
                    <a:p>
                      <a:r>
                        <a:rPr lang="en-US" dirty="0"/>
                        <a:t>j</a:t>
                      </a:r>
                    </a:p>
                  </a:txBody>
                  <a:tcPr/>
                </a:tc>
                <a:tc>
                  <a:txBody>
                    <a:bodyPr/>
                    <a:lstStyle/>
                    <a:p>
                      <a:r>
                        <a:rPr lang="en-US" dirty="0"/>
                        <a:t>k</a:t>
                      </a:r>
                    </a:p>
                  </a:txBody>
                  <a:tcPr/>
                </a:tc>
                <a:tc>
                  <a:txBody>
                    <a:bodyPr/>
                    <a:lstStyle/>
                    <a:p>
                      <a:endParaRPr lang="en-US" dirty="0"/>
                    </a:p>
                  </a:txBody>
                  <a:tcPr/>
                </a:tc>
                <a:extLst>
                  <a:ext uri="{0D108BD9-81ED-4DB2-BD59-A6C34878D82A}">
                    <a16:rowId xmlns:a16="http://schemas.microsoft.com/office/drawing/2014/main" val="3731191754"/>
                  </a:ext>
                </a:extLst>
              </a:tr>
              <a:tr h="644037">
                <a:tc>
                  <a:txBody>
                    <a:bodyPr/>
                    <a:lstStyle/>
                    <a:p>
                      <a:r>
                        <a:rPr lang="en-US" dirty="0"/>
                        <a:t>g</a:t>
                      </a:r>
                    </a:p>
                  </a:txBody>
                  <a:tcPr/>
                </a:tc>
                <a:tc>
                  <a:txBody>
                    <a:bodyPr/>
                    <a:lstStyle/>
                    <a:p>
                      <a:r>
                        <a:rPr lang="en-US" dirty="0"/>
                        <a:t>f</a:t>
                      </a:r>
                    </a:p>
                  </a:txBody>
                  <a:tcPr/>
                </a:tc>
                <a:tc>
                  <a:txBody>
                    <a:bodyPr/>
                    <a:lstStyle/>
                    <a:p>
                      <a:r>
                        <a:rPr lang="en-US" dirty="0"/>
                        <a:t>h</a:t>
                      </a:r>
                    </a:p>
                  </a:txBody>
                  <a:tcPr/>
                </a:tc>
                <a:tc>
                  <a:txBody>
                    <a:bodyPr/>
                    <a:lstStyle/>
                    <a:p>
                      <a:r>
                        <a:rPr lang="en-US" dirty="0" err="1"/>
                        <a:t>i</a:t>
                      </a:r>
                      <a:endParaRPr lang="en-US" dirty="0"/>
                    </a:p>
                  </a:txBody>
                  <a:tcPr/>
                </a:tc>
                <a:extLst>
                  <a:ext uri="{0D108BD9-81ED-4DB2-BD59-A6C34878D82A}">
                    <a16:rowId xmlns:a16="http://schemas.microsoft.com/office/drawing/2014/main" val="2141844274"/>
                  </a:ext>
                </a:extLst>
              </a:tr>
              <a:tr h="644037">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354871494"/>
                  </a:ext>
                </a:extLst>
              </a:tr>
              <a:tr h="644037">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770503941"/>
                  </a:ext>
                </a:extLst>
              </a:tr>
            </a:tbl>
          </a:graphicData>
        </a:graphic>
      </p:graphicFrame>
      <p:sp>
        <p:nvSpPr>
          <p:cNvPr id="6" name="Rectangle 5"/>
          <p:cNvSpPr/>
          <p:nvPr/>
        </p:nvSpPr>
        <p:spPr>
          <a:xfrm>
            <a:off x="8101987" y="1851494"/>
            <a:ext cx="3402623" cy="5933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628274" y="1932992"/>
            <a:ext cx="491428" cy="369332"/>
          </a:xfrm>
          <a:prstGeom prst="rect">
            <a:avLst/>
          </a:prstGeom>
          <a:noFill/>
        </p:spPr>
        <p:txBody>
          <a:bodyPr wrap="square" rtlCol="0">
            <a:spAutoFit/>
          </a:bodyPr>
          <a:lstStyle/>
          <a:p>
            <a:r>
              <a:rPr lang="en-US" dirty="0"/>
              <a:t>full</a:t>
            </a:r>
          </a:p>
        </p:txBody>
      </p:sp>
      <p:sp>
        <p:nvSpPr>
          <p:cNvPr id="24" name="TextBox 23"/>
          <p:cNvSpPr txBox="1"/>
          <p:nvPr/>
        </p:nvSpPr>
        <p:spPr>
          <a:xfrm>
            <a:off x="11628274" y="4523994"/>
            <a:ext cx="491428" cy="369332"/>
          </a:xfrm>
          <a:prstGeom prst="rect">
            <a:avLst/>
          </a:prstGeom>
          <a:noFill/>
        </p:spPr>
        <p:txBody>
          <a:bodyPr wrap="square" rtlCol="0">
            <a:spAutoFit/>
          </a:bodyPr>
          <a:lstStyle/>
          <a:p>
            <a:r>
              <a:rPr lang="en-US" dirty="0"/>
              <a:t>full</a:t>
            </a:r>
          </a:p>
        </p:txBody>
      </p:sp>
      <p:sp>
        <p:nvSpPr>
          <p:cNvPr id="17" name="Rectangle 16"/>
          <p:cNvSpPr/>
          <p:nvPr/>
        </p:nvSpPr>
        <p:spPr>
          <a:xfrm>
            <a:off x="8101988" y="4412008"/>
            <a:ext cx="3402623" cy="5933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468417" y="1832832"/>
            <a:ext cx="423656" cy="4508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7650158" y="1993985"/>
            <a:ext cx="803377" cy="805199"/>
          </a:xfrm>
          <a:custGeom>
            <a:avLst/>
            <a:gdLst>
              <a:gd name="connsiteX0" fmla="*/ 803377 w 803377"/>
              <a:gd name="connsiteY0" fmla="*/ 68080 h 805199"/>
              <a:gd name="connsiteX1" fmla="*/ 644756 w 803377"/>
              <a:gd name="connsiteY1" fmla="*/ 30758 h 805199"/>
              <a:gd name="connsiteX2" fmla="*/ 944 w 803377"/>
              <a:gd name="connsiteY2" fmla="*/ 459966 h 805199"/>
              <a:gd name="connsiteX3" fmla="*/ 803377 w 803377"/>
              <a:gd name="connsiteY3" fmla="*/ 805199 h 805199"/>
            </a:gdLst>
            <a:ahLst/>
            <a:cxnLst>
              <a:cxn ang="0">
                <a:pos x="connsiteX0" y="connsiteY0"/>
              </a:cxn>
              <a:cxn ang="0">
                <a:pos x="connsiteX1" y="connsiteY1"/>
              </a:cxn>
              <a:cxn ang="0">
                <a:pos x="connsiteX2" y="connsiteY2"/>
              </a:cxn>
              <a:cxn ang="0">
                <a:pos x="connsiteX3" y="connsiteY3"/>
              </a:cxn>
            </a:cxnLst>
            <a:rect l="l" t="t" r="r" b="b"/>
            <a:pathLst>
              <a:path w="803377" h="805199">
                <a:moveTo>
                  <a:pt x="803377" y="68080"/>
                </a:moveTo>
                <a:cubicBezTo>
                  <a:pt x="790936" y="16762"/>
                  <a:pt x="778495" y="-34556"/>
                  <a:pt x="644756" y="30758"/>
                </a:cubicBezTo>
                <a:cubicBezTo>
                  <a:pt x="511017" y="96072"/>
                  <a:pt x="-25493" y="330893"/>
                  <a:pt x="944" y="459966"/>
                </a:cubicBezTo>
                <a:cubicBezTo>
                  <a:pt x="27381" y="589040"/>
                  <a:pt x="725622" y="719668"/>
                  <a:pt x="803377" y="805199"/>
                </a:cubicBezTo>
              </a:path>
            </a:pathLst>
          </a:cu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 name="Rectangle 24"/>
          <p:cNvSpPr/>
          <p:nvPr/>
        </p:nvSpPr>
        <p:spPr>
          <a:xfrm>
            <a:off x="8101987" y="2490709"/>
            <a:ext cx="3402623" cy="5933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628350" y="3708725"/>
            <a:ext cx="581548" cy="646331"/>
          </a:xfrm>
          <a:prstGeom prst="rect">
            <a:avLst/>
          </a:prstGeom>
          <a:noFill/>
        </p:spPr>
        <p:txBody>
          <a:bodyPr wrap="square" rtlCol="0">
            <a:spAutoFit/>
          </a:bodyPr>
          <a:lstStyle/>
          <a:p>
            <a:r>
              <a:rPr lang="en-US" dirty="0"/>
              <a:t>not</a:t>
            </a:r>
          </a:p>
          <a:p>
            <a:r>
              <a:rPr lang="en-US" dirty="0"/>
              <a:t>full</a:t>
            </a:r>
          </a:p>
        </p:txBody>
      </p:sp>
      <p:sp>
        <p:nvSpPr>
          <p:cNvPr id="27" name="Oval 26"/>
          <p:cNvSpPr/>
          <p:nvPr/>
        </p:nvSpPr>
        <p:spPr>
          <a:xfrm>
            <a:off x="9185539" y="2545569"/>
            <a:ext cx="423656" cy="4508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p:cNvSpPr/>
          <p:nvPr/>
        </p:nvSpPr>
        <p:spPr>
          <a:xfrm>
            <a:off x="7204529" y="2761861"/>
            <a:ext cx="1958132" cy="1362270"/>
          </a:xfrm>
          <a:custGeom>
            <a:avLst/>
            <a:gdLst>
              <a:gd name="connsiteX0" fmla="*/ 1958132 w 1958132"/>
              <a:gd name="connsiteY0" fmla="*/ 0 h 1362270"/>
              <a:gd name="connsiteX1" fmla="*/ 8034 w 1958132"/>
              <a:gd name="connsiteY1" fmla="*/ 886408 h 1362270"/>
              <a:gd name="connsiteX2" fmla="*/ 1276998 w 1958132"/>
              <a:gd name="connsiteY2" fmla="*/ 1362270 h 1362270"/>
            </a:gdLst>
            <a:ahLst/>
            <a:cxnLst>
              <a:cxn ang="0">
                <a:pos x="connsiteX0" y="connsiteY0"/>
              </a:cxn>
              <a:cxn ang="0">
                <a:pos x="connsiteX1" y="connsiteY1"/>
              </a:cxn>
              <a:cxn ang="0">
                <a:pos x="connsiteX2" y="connsiteY2"/>
              </a:cxn>
            </a:cxnLst>
            <a:rect l="l" t="t" r="r" b="b"/>
            <a:pathLst>
              <a:path w="1958132" h="1362270">
                <a:moveTo>
                  <a:pt x="1958132" y="0"/>
                </a:moveTo>
                <a:cubicBezTo>
                  <a:pt x="1039844" y="329681"/>
                  <a:pt x="121556" y="659363"/>
                  <a:pt x="8034" y="886408"/>
                </a:cubicBezTo>
                <a:cubicBezTo>
                  <a:pt x="-105488" y="1113453"/>
                  <a:pt x="1017296" y="1320282"/>
                  <a:pt x="1276998" y="1362270"/>
                </a:cubicBezTo>
              </a:path>
            </a:pathLst>
          </a:cu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0" name="Rectangle 29"/>
          <p:cNvSpPr/>
          <p:nvPr/>
        </p:nvSpPr>
        <p:spPr>
          <a:xfrm>
            <a:off x="8101987" y="3761751"/>
            <a:ext cx="3402623" cy="5933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1628274" y="2550598"/>
            <a:ext cx="491428" cy="369332"/>
          </a:xfrm>
          <a:prstGeom prst="rect">
            <a:avLst/>
          </a:prstGeom>
          <a:noFill/>
        </p:spPr>
        <p:txBody>
          <a:bodyPr wrap="square" rtlCol="0">
            <a:spAutoFit/>
          </a:bodyPr>
          <a:lstStyle/>
          <a:p>
            <a:r>
              <a:rPr lang="en-US" dirty="0"/>
              <a:t>full</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79</a:t>
            </a:fld>
            <a:endParaRPr lang="en-US" dirty="0"/>
          </a:p>
        </p:txBody>
      </p:sp>
      <p:sp>
        <p:nvSpPr>
          <p:cNvPr id="28" name="Footer Placeholder 2"/>
          <p:cNvSpPr>
            <a:spLocks noGrp="1"/>
          </p:cNvSpPr>
          <p:nvPr>
            <p:ph type="ftr" sz="quarter" idx="11"/>
          </p:nvPr>
        </p:nvSpPr>
        <p:spPr>
          <a:xfrm>
            <a:off x="1463967" y="6418144"/>
            <a:ext cx="7619999" cy="365125"/>
          </a:xfrm>
        </p:spPr>
        <p:txBody>
          <a:bodyPr/>
          <a:lstStyle/>
          <a:p>
            <a:r>
              <a:rPr lang="en-US" dirty="0" err="1"/>
              <a:t>Pagh</a:t>
            </a:r>
            <a:r>
              <a:rPr lang="en-US" dirty="0"/>
              <a:t>, Rasmus, and </a:t>
            </a:r>
            <a:r>
              <a:rPr lang="en-US" dirty="0" err="1"/>
              <a:t>Flemming</a:t>
            </a:r>
            <a:r>
              <a:rPr lang="en-US" dirty="0"/>
              <a:t> </a:t>
            </a:r>
            <a:r>
              <a:rPr lang="en-US" dirty="0" err="1"/>
              <a:t>Friche</a:t>
            </a:r>
            <a:r>
              <a:rPr lang="en-US" dirty="0"/>
              <a:t> </a:t>
            </a:r>
            <a:r>
              <a:rPr lang="en-US" dirty="0" err="1"/>
              <a:t>Rodler</a:t>
            </a:r>
            <a:r>
              <a:rPr lang="en-US" dirty="0"/>
              <a:t>. "Cuckoo hashing." Journal of Algorithms 51.2 (2004): 122-144.</a:t>
            </a:r>
          </a:p>
        </p:txBody>
      </p:sp>
    </p:spTree>
    <p:extLst>
      <p:ext uri="{BB962C8B-B14F-4D97-AF65-F5344CB8AC3E}">
        <p14:creationId xmlns:p14="http://schemas.microsoft.com/office/powerpoint/2010/main" val="197711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42" grpId="0"/>
      <p:bldP spid="18" grpId="0"/>
      <p:bldP spid="6" grpId="0" animBg="1"/>
      <p:bldP spid="7" grpId="0"/>
      <p:bldP spid="24" grpId="0"/>
      <p:bldP spid="17" grpId="0" animBg="1"/>
      <p:bldP spid="8" grpId="0" animBg="1"/>
      <p:bldP spid="21" grpId="0" animBg="1"/>
      <p:bldP spid="25" grpId="0" animBg="1"/>
      <p:bldP spid="26" grpId="0"/>
      <p:bldP spid="27" grpId="0" animBg="1"/>
      <p:bldP spid="22" grpId="0" animBg="1"/>
      <p:bldP spid="30" grpId="0" animBg="1"/>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2"/>
          <a:stretch>
            <a:fillRect/>
          </a:stretch>
        </p:blipFill>
        <p:spPr>
          <a:xfrm>
            <a:off x="4619543" y="667567"/>
            <a:ext cx="6953577" cy="5197799"/>
          </a:xfrm>
          <a:prstGeom prst="rect">
            <a:avLst/>
          </a:prstGeom>
        </p:spPr>
      </p:pic>
      <p:sp>
        <p:nvSpPr>
          <p:cNvPr id="2" name="Title 1"/>
          <p:cNvSpPr>
            <a:spLocks noGrp="1"/>
          </p:cNvSpPr>
          <p:nvPr>
            <p:ph type="title"/>
          </p:nvPr>
        </p:nvSpPr>
        <p:spPr>
          <a:xfrm>
            <a:off x="649224" y="645106"/>
            <a:ext cx="3650279" cy="1259894"/>
          </a:xfrm>
        </p:spPr>
        <p:txBody>
          <a:bodyPr>
            <a:normAutofit/>
          </a:bodyPr>
          <a:lstStyle/>
          <a:p>
            <a:r>
              <a:rPr lang="en-US" dirty="0"/>
              <a:t>Facebook page load</a:t>
            </a:r>
          </a:p>
        </p:txBody>
      </p:sp>
      <p:sp>
        <p:nvSpPr>
          <p:cNvPr id="9" name="Content Placeholder 8"/>
          <p:cNvSpPr>
            <a:spLocks noGrp="1"/>
          </p:cNvSpPr>
          <p:nvPr>
            <p:ph idx="1"/>
          </p:nvPr>
        </p:nvSpPr>
        <p:spPr>
          <a:xfrm>
            <a:off x="649225" y="2133600"/>
            <a:ext cx="3650278" cy="3759253"/>
          </a:xfrm>
        </p:spPr>
        <p:txBody>
          <a:bodyPr>
            <a:normAutofit/>
          </a:bodyPr>
          <a:lstStyle/>
          <a:p>
            <a:r>
              <a:rPr lang="en-US" dirty="0"/>
              <a:t>Each page load is translated into hundreds of lookups</a:t>
            </a:r>
          </a:p>
          <a:p>
            <a:r>
              <a:rPr lang="en-US" dirty="0"/>
              <a:t>Lookups are done on multiple rounds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8</a:t>
            </a:fld>
            <a:endParaRPr lang="en-US" dirty="0"/>
          </a:p>
        </p:txBody>
      </p:sp>
      <p:sp>
        <p:nvSpPr>
          <p:cNvPr id="11" name="Footer Placeholder 3"/>
          <p:cNvSpPr>
            <a:spLocks noGrp="1"/>
          </p:cNvSpPr>
          <p:nvPr>
            <p:ph type="ftr" sz="quarter" idx="11"/>
          </p:nvPr>
        </p:nvSpPr>
        <p:spPr>
          <a:xfrm>
            <a:off x="2589212" y="6135808"/>
            <a:ext cx="7619999" cy="365125"/>
          </a:xfrm>
        </p:spPr>
        <p:txBody>
          <a:bodyPr/>
          <a:lstStyle/>
          <a:p>
            <a:r>
              <a:rPr lang="en-US" sz="1200" dirty="0"/>
              <a:t>This slide was taken from Scaling </a:t>
            </a:r>
            <a:r>
              <a:rPr lang="en-US" sz="1200" dirty="0" err="1"/>
              <a:t>Memcache</a:t>
            </a:r>
            <a:r>
              <a:rPr lang="en-US" sz="1200" dirty="0"/>
              <a:t> at Facebook presentation in NSDI`13 </a:t>
            </a:r>
          </a:p>
        </p:txBody>
      </p:sp>
    </p:spTree>
    <p:extLst>
      <p:ext uri="{BB962C8B-B14F-4D97-AF65-F5344CB8AC3E}">
        <p14:creationId xmlns:p14="http://schemas.microsoft.com/office/powerpoint/2010/main" val="412482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52102"/>
            <a:ext cx="8911687" cy="1280890"/>
          </a:xfrm>
        </p:spPr>
        <p:txBody>
          <a:bodyPr/>
          <a:lstStyle/>
          <a:p>
            <a:r>
              <a:rPr lang="en-US" dirty="0"/>
              <a:t>Cuckoo hashing</a:t>
            </a:r>
          </a:p>
        </p:txBody>
      </p:sp>
      <p:sp>
        <p:nvSpPr>
          <p:cNvPr id="12" name="TextBox 11"/>
          <p:cNvSpPr txBox="1"/>
          <p:nvPr/>
        </p:nvSpPr>
        <p:spPr>
          <a:xfrm>
            <a:off x="1696897" y="3470940"/>
            <a:ext cx="1169275" cy="369332"/>
          </a:xfrm>
          <a:prstGeom prst="rect">
            <a:avLst/>
          </a:prstGeom>
          <a:noFill/>
        </p:spPr>
        <p:txBody>
          <a:bodyPr wrap="square" rtlCol="0">
            <a:spAutoFit/>
          </a:bodyPr>
          <a:lstStyle/>
          <a:p>
            <a:r>
              <a:rPr lang="en-US" dirty="0"/>
              <a:t>Insert(l)</a:t>
            </a:r>
          </a:p>
        </p:txBody>
      </p:sp>
      <p:sp>
        <p:nvSpPr>
          <p:cNvPr id="13" name="Rectangle 12"/>
          <p:cNvSpPr/>
          <p:nvPr/>
        </p:nvSpPr>
        <p:spPr>
          <a:xfrm>
            <a:off x="3209192" y="3130062"/>
            <a:ext cx="2233246" cy="10342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Cuckoo Hash Function </a:t>
            </a:r>
          </a:p>
          <a:p>
            <a:pPr algn="ctr"/>
            <a:r>
              <a:rPr lang="en-US" dirty="0">
                <a:solidFill>
                  <a:schemeClr val="tx1"/>
                </a:solidFill>
              </a:rPr>
              <a:t>H(l) </a:t>
            </a:r>
            <a:r>
              <a:rPr lang="en-US" dirty="0">
                <a:solidFill>
                  <a:schemeClr val="tx1"/>
                </a:solidFill>
                <a:sym typeface="Wingdings" panose="05000000000000000000" pitchFamily="2" charset="2"/>
              </a:rPr>
              <a:t> id</a:t>
            </a:r>
            <a:r>
              <a:rPr lang="en-US" baseline="-25000" dirty="0">
                <a:solidFill>
                  <a:schemeClr val="tx1"/>
                </a:solidFill>
                <a:sym typeface="Wingdings" panose="05000000000000000000" pitchFamily="2" charset="2"/>
              </a:rPr>
              <a:t>1</a:t>
            </a:r>
            <a:r>
              <a:rPr lang="en-US" dirty="0">
                <a:solidFill>
                  <a:schemeClr val="tx1"/>
                </a:solidFill>
                <a:sym typeface="Wingdings" panose="05000000000000000000" pitchFamily="2" charset="2"/>
              </a:rPr>
              <a:t>, id</a:t>
            </a:r>
            <a:r>
              <a:rPr lang="en-US" baseline="-25000" dirty="0">
                <a:solidFill>
                  <a:schemeClr val="tx1"/>
                </a:solidFill>
                <a:sym typeface="Wingdings" panose="05000000000000000000" pitchFamily="2" charset="2"/>
              </a:rPr>
              <a:t>2</a:t>
            </a:r>
            <a:endParaRPr lang="en-US" dirty="0">
              <a:solidFill>
                <a:schemeClr val="tx1"/>
              </a:solidFill>
            </a:endParaRPr>
          </a:p>
          <a:p>
            <a:pPr algn="ctr"/>
            <a:endParaRPr lang="en-US" dirty="0">
              <a:solidFill>
                <a:schemeClr val="tx1"/>
              </a:solidFill>
            </a:endParaRPr>
          </a:p>
        </p:txBody>
      </p:sp>
      <p:cxnSp>
        <p:nvCxnSpPr>
          <p:cNvPr id="15" name="Straight Arrow Connector 14"/>
          <p:cNvCxnSpPr>
            <a:cxnSpLocks/>
            <a:stCxn id="12" idx="3"/>
            <a:endCxn id="13" idx="1"/>
          </p:cNvCxnSpPr>
          <p:nvPr/>
        </p:nvCxnSpPr>
        <p:spPr>
          <a:xfrm flipV="1">
            <a:off x="2866172" y="3647167"/>
            <a:ext cx="343020" cy="8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3" idx="3"/>
          </p:cNvCxnSpPr>
          <p:nvPr/>
        </p:nvCxnSpPr>
        <p:spPr>
          <a:xfrm flipV="1">
            <a:off x="5442438" y="2192694"/>
            <a:ext cx="3044641" cy="1454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19904489">
            <a:off x="6235853" y="2605413"/>
            <a:ext cx="1169275" cy="369332"/>
          </a:xfrm>
          <a:prstGeom prst="rect">
            <a:avLst/>
          </a:prstGeom>
          <a:noFill/>
        </p:spPr>
        <p:txBody>
          <a:bodyPr wrap="square" rtlCol="0">
            <a:spAutoFit/>
          </a:bodyPr>
          <a:lstStyle/>
          <a:p>
            <a:r>
              <a:rPr lang="en-US" dirty="0"/>
              <a:t>Insert(l)</a:t>
            </a:r>
          </a:p>
        </p:txBody>
      </p:sp>
      <p:cxnSp>
        <p:nvCxnSpPr>
          <p:cNvPr id="16" name="Straight Arrow Connector 15"/>
          <p:cNvCxnSpPr>
            <a:cxnSpLocks/>
            <a:stCxn id="13" idx="3"/>
          </p:cNvCxnSpPr>
          <p:nvPr/>
        </p:nvCxnSpPr>
        <p:spPr>
          <a:xfrm>
            <a:off x="5442438" y="3647167"/>
            <a:ext cx="3044641" cy="110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255434">
            <a:off x="6380120" y="3839512"/>
            <a:ext cx="1169275" cy="369332"/>
          </a:xfrm>
          <a:prstGeom prst="rect">
            <a:avLst/>
          </a:prstGeom>
          <a:noFill/>
        </p:spPr>
        <p:txBody>
          <a:bodyPr wrap="square" rtlCol="0">
            <a:spAutoFit/>
          </a:bodyPr>
          <a:lstStyle/>
          <a:p>
            <a:r>
              <a:rPr lang="en-US" dirty="0"/>
              <a:t>Insert(l)</a:t>
            </a:r>
          </a:p>
        </p:txBody>
      </p:sp>
      <p:graphicFrame>
        <p:nvGraphicFramePr>
          <p:cNvPr id="3" name="Table 2"/>
          <p:cNvGraphicFramePr>
            <a:graphicFrameLocks noGrp="1"/>
          </p:cNvGraphicFramePr>
          <p:nvPr>
            <p:extLst>
              <p:ext uri="{D42A27DB-BD31-4B8C-83A1-F6EECF244321}">
                <p14:modId xmlns:p14="http://schemas.microsoft.com/office/powerpoint/2010/main" val="873411626"/>
              </p:ext>
            </p:extLst>
          </p:nvPr>
        </p:nvGraphicFramePr>
        <p:xfrm>
          <a:off x="8487079" y="1195755"/>
          <a:ext cx="2756104" cy="5152296"/>
        </p:xfrm>
        <a:graphic>
          <a:graphicData uri="http://schemas.openxmlformats.org/drawingml/2006/table">
            <a:tbl>
              <a:tblPr firstRow="1" bandRow="1"/>
              <a:tblGrid>
                <a:gridCol w="689026">
                  <a:extLst>
                    <a:ext uri="{9D8B030D-6E8A-4147-A177-3AD203B41FA5}">
                      <a16:colId xmlns:a16="http://schemas.microsoft.com/office/drawing/2014/main" val="3574233559"/>
                    </a:ext>
                  </a:extLst>
                </a:gridCol>
                <a:gridCol w="689026">
                  <a:extLst>
                    <a:ext uri="{9D8B030D-6E8A-4147-A177-3AD203B41FA5}">
                      <a16:colId xmlns:a16="http://schemas.microsoft.com/office/drawing/2014/main" val="1116012518"/>
                    </a:ext>
                  </a:extLst>
                </a:gridCol>
                <a:gridCol w="689026">
                  <a:extLst>
                    <a:ext uri="{9D8B030D-6E8A-4147-A177-3AD203B41FA5}">
                      <a16:colId xmlns:a16="http://schemas.microsoft.com/office/drawing/2014/main" val="2510826590"/>
                    </a:ext>
                  </a:extLst>
                </a:gridCol>
                <a:gridCol w="689026">
                  <a:extLst>
                    <a:ext uri="{9D8B030D-6E8A-4147-A177-3AD203B41FA5}">
                      <a16:colId xmlns:a16="http://schemas.microsoft.com/office/drawing/2014/main" val="3845147515"/>
                    </a:ext>
                  </a:extLst>
                </a:gridCol>
              </a:tblGrid>
              <a:tr h="644037">
                <a:tc>
                  <a:txBody>
                    <a:bodyPr/>
                    <a:lstStyle/>
                    <a:p>
                      <a:r>
                        <a:rPr lang="en-US"/>
                        <a:t>…</a:t>
                      </a:r>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18906330"/>
                  </a:ext>
                </a:extLst>
              </a:tr>
              <a:tr h="644037">
                <a:tc>
                  <a:txBody>
                    <a:bodyPr/>
                    <a:lstStyle/>
                    <a:p>
                      <a:r>
                        <a:rPr lang="en-US" dirty="0"/>
                        <a:t>l</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extLst>
                  <a:ext uri="{0D108BD9-81ED-4DB2-BD59-A6C34878D82A}">
                    <a16:rowId xmlns:a16="http://schemas.microsoft.com/office/drawing/2014/main" val="2981738526"/>
                  </a:ext>
                </a:extLst>
              </a:tr>
              <a:tr h="644037">
                <a:tc>
                  <a:txBody>
                    <a:bodyPr/>
                    <a:lstStyle/>
                    <a:p>
                      <a:r>
                        <a:rPr lang="en-US" dirty="0"/>
                        <a:t>m</a:t>
                      </a:r>
                    </a:p>
                  </a:txBody>
                  <a:tcPr/>
                </a:tc>
                <a:tc>
                  <a:txBody>
                    <a:bodyPr/>
                    <a:lstStyle/>
                    <a:p>
                      <a:r>
                        <a:rPr lang="en-US" dirty="0"/>
                        <a:t>a</a:t>
                      </a:r>
                    </a:p>
                  </a:txBody>
                  <a:tcPr/>
                </a:tc>
                <a:tc>
                  <a:txBody>
                    <a:bodyPr/>
                    <a:lstStyle/>
                    <a:p>
                      <a:r>
                        <a:rPr lang="en-US" dirty="0"/>
                        <a:t>o</a:t>
                      </a:r>
                    </a:p>
                  </a:txBody>
                  <a:tcPr/>
                </a:tc>
                <a:tc>
                  <a:txBody>
                    <a:bodyPr/>
                    <a:lstStyle/>
                    <a:p>
                      <a:r>
                        <a:rPr lang="en-US" dirty="0"/>
                        <a:t>p</a:t>
                      </a:r>
                    </a:p>
                  </a:txBody>
                  <a:tcPr/>
                </a:tc>
                <a:extLst>
                  <a:ext uri="{0D108BD9-81ED-4DB2-BD59-A6C34878D82A}">
                    <a16:rowId xmlns:a16="http://schemas.microsoft.com/office/drawing/2014/main" val="3228153789"/>
                  </a:ext>
                </a:extLst>
              </a:tr>
              <a:tr h="644037">
                <a:tc>
                  <a:txBody>
                    <a:bodyPr/>
                    <a:lstStyle/>
                    <a:p>
                      <a:r>
                        <a:rPr lang="en-US" dirty="0"/>
                        <a:t>z</a:t>
                      </a:r>
                    </a:p>
                  </a:txBody>
                  <a:tcPr/>
                </a:tc>
                <a:tc>
                  <a:txBody>
                    <a:bodyPr/>
                    <a:lstStyle/>
                    <a:p>
                      <a:r>
                        <a:rPr lang="en-US" dirty="0"/>
                        <a:t>x </a:t>
                      </a:r>
                    </a:p>
                  </a:txBody>
                  <a:tcPr/>
                </a:tc>
                <a:tc>
                  <a:txBody>
                    <a:bodyPr/>
                    <a:lstStyle/>
                    <a:p>
                      <a:r>
                        <a:rPr lang="en-US" dirty="0"/>
                        <a:t>e</a:t>
                      </a:r>
                    </a:p>
                  </a:txBody>
                  <a:tcPr/>
                </a:tc>
                <a:tc>
                  <a:txBody>
                    <a:bodyPr/>
                    <a:lstStyle/>
                    <a:p>
                      <a:endParaRPr lang="en-US" dirty="0"/>
                    </a:p>
                  </a:txBody>
                  <a:tcPr/>
                </a:tc>
                <a:extLst>
                  <a:ext uri="{0D108BD9-81ED-4DB2-BD59-A6C34878D82A}">
                    <a16:rowId xmlns:a16="http://schemas.microsoft.com/office/drawing/2014/main" val="3079492888"/>
                  </a:ext>
                </a:extLst>
              </a:tr>
              <a:tr h="644037">
                <a:tc>
                  <a:txBody>
                    <a:bodyPr/>
                    <a:lstStyle/>
                    <a:p>
                      <a:r>
                        <a:rPr lang="en-US" dirty="0"/>
                        <a:t>w</a:t>
                      </a:r>
                    </a:p>
                  </a:txBody>
                  <a:tcPr/>
                </a:tc>
                <a:tc>
                  <a:txBody>
                    <a:bodyPr/>
                    <a:lstStyle/>
                    <a:p>
                      <a:r>
                        <a:rPr lang="en-US" dirty="0"/>
                        <a:t>j</a:t>
                      </a:r>
                    </a:p>
                  </a:txBody>
                  <a:tcPr/>
                </a:tc>
                <a:tc>
                  <a:txBody>
                    <a:bodyPr/>
                    <a:lstStyle/>
                    <a:p>
                      <a:r>
                        <a:rPr lang="en-US" dirty="0"/>
                        <a:t>k</a:t>
                      </a:r>
                    </a:p>
                  </a:txBody>
                  <a:tcPr/>
                </a:tc>
                <a:tc>
                  <a:txBody>
                    <a:bodyPr/>
                    <a:lstStyle/>
                    <a:p>
                      <a:r>
                        <a:rPr lang="en-US" dirty="0"/>
                        <a:t>n</a:t>
                      </a:r>
                    </a:p>
                  </a:txBody>
                  <a:tcPr/>
                </a:tc>
                <a:extLst>
                  <a:ext uri="{0D108BD9-81ED-4DB2-BD59-A6C34878D82A}">
                    <a16:rowId xmlns:a16="http://schemas.microsoft.com/office/drawing/2014/main" val="3731191754"/>
                  </a:ext>
                </a:extLst>
              </a:tr>
              <a:tr h="644037">
                <a:tc>
                  <a:txBody>
                    <a:bodyPr/>
                    <a:lstStyle/>
                    <a:p>
                      <a:r>
                        <a:rPr lang="en-US" dirty="0"/>
                        <a:t>g</a:t>
                      </a:r>
                    </a:p>
                  </a:txBody>
                  <a:tcPr/>
                </a:tc>
                <a:tc>
                  <a:txBody>
                    <a:bodyPr/>
                    <a:lstStyle/>
                    <a:p>
                      <a:r>
                        <a:rPr lang="en-US" dirty="0"/>
                        <a:t>f</a:t>
                      </a:r>
                    </a:p>
                  </a:txBody>
                  <a:tcPr/>
                </a:tc>
                <a:tc>
                  <a:txBody>
                    <a:bodyPr/>
                    <a:lstStyle/>
                    <a:p>
                      <a:r>
                        <a:rPr lang="en-US" dirty="0"/>
                        <a:t>h</a:t>
                      </a:r>
                    </a:p>
                  </a:txBody>
                  <a:tcPr/>
                </a:tc>
                <a:tc>
                  <a:txBody>
                    <a:bodyPr/>
                    <a:lstStyle/>
                    <a:p>
                      <a:r>
                        <a:rPr lang="en-US" dirty="0" err="1"/>
                        <a:t>i</a:t>
                      </a:r>
                      <a:endParaRPr lang="en-US" dirty="0"/>
                    </a:p>
                  </a:txBody>
                  <a:tcPr/>
                </a:tc>
                <a:extLst>
                  <a:ext uri="{0D108BD9-81ED-4DB2-BD59-A6C34878D82A}">
                    <a16:rowId xmlns:a16="http://schemas.microsoft.com/office/drawing/2014/main" val="2141844274"/>
                  </a:ext>
                </a:extLst>
              </a:tr>
              <a:tr h="644037">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354871494"/>
                  </a:ext>
                </a:extLst>
              </a:tr>
              <a:tr h="644037">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770503941"/>
                  </a:ext>
                </a:extLst>
              </a:tr>
            </a:tbl>
          </a:graphicData>
        </a:graphic>
      </p:graphicFrame>
      <p:sp>
        <p:nvSpPr>
          <p:cNvPr id="6" name="Rectangle 5"/>
          <p:cNvSpPr/>
          <p:nvPr/>
        </p:nvSpPr>
        <p:spPr>
          <a:xfrm>
            <a:off x="8101987" y="1851494"/>
            <a:ext cx="3402623" cy="5933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628274" y="1932992"/>
            <a:ext cx="491428" cy="369332"/>
          </a:xfrm>
          <a:prstGeom prst="rect">
            <a:avLst/>
          </a:prstGeom>
          <a:noFill/>
        </p:spPr>
        <p:txBody>
          <a:bodyPr wrap="square" rtlCol="0">
            <a:spAutoFit/>
          </a:bodyPr>
          <a:lstStyle/>
          <a:p>
            <a:r>
              <a:rPr lang="en-US" dirty="0"/>
              <a:t>full</a:t>
            </a:r>
          </a:p>
        </p:txBody>
      </p:sp>
      <p:sp>
        <p:nvSpPr>
          <p:cNvPr id="24" name="TextBox 23"/>
          <p:cNvSpPr txBox="1"/>
          <p:nvPr/>
        </p:nvSpPr>
        <p:spPr>
          <a:xfrm>
            <a:off x="11628274" y="4523994"/>
            <a:ext cx="491428" cy="369332"/>
          </a:xfrm>
          <a:prstGeom prst="rect">
            <a:avLst/>
          </a:prstGeom>
          <a:noFill/>
        </p:spPr>
        <p:txBody>
          <a:bodyPr wrap="square" rtlCol="0">
            <a:spAutoFit/>
          </a:bodyPr>
          <a:lstStyle/>
          <a:p>
            <a:r>
              <a:rPr lang="en-US" dirty="0"/>
              <a:t>full</a:t>
            </a:r>
          </a:p>
        </p:txBody>
      </p:sp>
      <p:sp>
        <p:nvSpPr>
          <p:cNvPr id="17" name="Rectangle 16"/>
          <p:cNvSpPr/>
          <p:nvPr/>
        </p:nvSpPr>
        <p:spPr>
          <a:xfrm>
            <a:off x="8101988" y="4412008"/>
            <a:ext cx="3402623" cy="5933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468417" y="1832832"/>
            <a:ext cx="423656" cy="4508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7650158" y="1993985"/>
            <a:ext cx="803377" cy="805199"/>
          </a:xfrm>
          <a:custGeom>
            <a:avLst/>
            <a:gdLst>
              <a:gd name="connsiteX0" fmla="*/ 803377 w 803377"/>
              <a:gd name="connsiteY0" fmla="*/ 68080 h 805199"/>
              <a:gd name="connsiteX1" fmla="*/ 644756 w 803377"/>
              <a:gd name="connsiteY1" fmla="*/ 30758 h 805199"/>
              <a:gd name="connsiteX2" fmla="*/ 944 w 803377"/>
              <a:gd name="connsiteY2" fmla="*/ 459966 h 805199"/>
              <a:gd name="connsiteX3" fmla="*/ 803377 w 803377"/>
              <a:gd name="connsiteY3" fmla="*/ 805199 h 805199"/>
            </a:gdLst>
            <a:ahLst/>
            <a:cxnLst>
              <a:cxn ang="0">
                <a:pos x="connsiteX0" y="connsiteY0"/>
              </a:cxn>
              <a:cxn ang="0">
                <a:pos x="connsiteX1" y="connsiteY1"/>
              </a:cxn>
              <a:cxn ang="0">
                <a:pos x="connsiteX2" y="connsiteY2"/>
              </a:cxn>
              <a:cxn ang="0">
                <a:pos x="connsiteX3" y="connsiteY3"/>
              </a:cxn>
            </a:cxnLst>
            <a:rect l="l" t="t" r="r" b="b"/>
            <a:pathLst>
              <a:path w="803377" h="805199">
                <a:moveTo>
                  <a:pt x="803377" y="68080"/>
                </a:moveTo>
                <a:cubicBezTo>
                  <a:pt x="790936" y="16762"/>
                  <a:pt x="778495" y="-34556"/>
                  <a:pt x="644756" y="30758"/>
                </a:cubicBezTo>
                <a:cubicBezTo>
                  <a:pt x="511017" y="96072"/>
                  <a:pt x="-25493" y="330893"/>
                  <a:pt x="944" y="459966"/>
                </a:cubicBezTo>
                <a:cubicBezTo>
                  <a:pt x="27381" y="589040"/>
                  <a:pt x="725622" y="719668"/>
                  <a:pt x="803377" y="805199"/>
                </a:cubicBezTo>
              </a:path>
            </a:pathLst>
          </a:cu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 name="Rectangle 24"/>
          <p:cNvSpPr/>
          <p:nvPr/>
        </p:nvSpPr>
        <p:spPr>
          <a:xfrm>
            <a:off x="8101987" y="2490709"/>
            <a:ext cx="3402623" cy="5933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628350" y="3708725"/>
            <a:ext cx="581548" cy="646331"/>
          </a:xfrm>
          <a:prstGeom prst="rect">
            <a:avLst/>
          </a:prstGeom>
          <a:noFill/>
        </p:spPr>
        <p:txBody>
          <a:bodyPr wrap="square" rtlCol="0">
            <a:spAutoFit/>
          </a:bodyPr>
          <a:lstStyle/>
          <a:p>
            <a:r>
              <a:rPr lang="en-US" dirty="0"/>
              <a:t>not</a:t>
            </a:r>
          </a:p>
          <a:p>
            <a:r>
              <a:rPr lang="en-US" dirty="0"/>
              <a:t>full</a:t>
            </a:r>
          </a:p>
        </p:txBody>
      </p:sp>
      <p:sp>
        <p:nvSpPr>
          <p:cNvPr id="27" name="Oval 26"/>
          <p:cNvSpPr/>
          <p:nvPr/>
        </p:nvSpPr>
        <p:spPr>
          <a:xfrm>
            <a:off x="9185539" y="2545569"/>
            <a:ext cx="423656" cy="4508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p:cNvSpPr/>
          <p:nvPr/>
        </p:nvSpPr>
        <p:spPr>
          <a:xfrm>
            <a:off x="7204529" y="2761861"/>
            <a:ext cx="1958132" cy="1362270"/>
          </a:xfrm>
          <a:custGeom>
            <a:avLst/>
            <a:gdLst>
              <a:gd name="connsiteX0" fmla="*/ 1958132 w 1958132"/>
              <a:gd name="connsiteY0" fmla="*/ 0 h 1362270"/>
              <a:gd name="connsiteX1" fmla="*/ 8034 w 1958132"/>
              <a:gd name="connsiteY1" fmla="*/ 886408 h 1362270"/>
              <a:gd name="connsiteX2" fmla="*/ 1276998 w 1958132"/>
              <a:gd name="connsiteY2" fmla="*/ 1362270 h 1362270"/>
            </a:gdLst>
            <a:ahLst/>
            <a:cxnLst>
              <a:cxn ang="0">
                <a:pos x="connsiteX0" y="connsiteY0"/>
              </a:cxn>
              <a:cxn ang="0">
                <a:pos x="connsiteX1" y="connsiteY1"/>
              </a:cxn>
              <a:cxn ang="0">
                <a:pos x="connsiteX2" y="connsiteY2"/>
              </a:cxn>
            </a:cxnLst>
            <a:rect l="l" t="t" r="r" b="b"/>
            <a:pathLst>
              <a:path w="1958132" h="1362270">
                <a:moveTo>
                  <a:pt x="1958132" y="0"/>
                </a:moveTo>
                <a:cubicBezTo>
                  <a:pt x="1039844" y="329681"/>
                  <a:pt x="121556" y="659363"/>
                  <a:pt x="8034" y="886408"/>
                </a:cubicBezTo>
                <a:cubicBezTo>
                  <a:pt x="-105488" y="1113453"/>
                  <a:pt x="1017296" y="1320282"/>
                  <a:pt x="1276998" y="1362270"/>
                </a:cubicBezTo>
              </a:path>
            </a:pathLst>
          </a:cu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0" name="Rectangle 29"/>
          <p:cNvSpPr/>
          <p:nvPr/>
        </p:nvSpPr>
        <p:spPr>
          <a:xfrm>
            <a:off x="8101987" y="3761751"/>
            <a:ext cx="3402623" cy="5933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1628274" y="2550598"/>
            <a:ext cx="491428" cy="369332"/>
          </a:xfrm>
          <a:prstGeom prst="rect">
            <a:avLst/>
          </a:prstGeom>
          <a:noFill/>
        </p:spPr>
        <p:txBody>
          <a:bodyPr wrap="square" rtlCol="0">
            <a:spAutoFit/>
          </a:bodyPr>
          <a:lstStyle/>
          <a:p>
            <a:r>
              <a:rPr lang="en-US" dirty="0"/>
              <a:t>full</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80</a:t>
            </a:fld>
            <a:endParaRPr lang="en-US" dirty="0"/>
          </a:p>
        </p:txBody>
      </p:sp>
      <p:sp>
        <p:nvSpPr>
          <p:cNvPr id="28" name="Footer Placeholder 2"/>
          <p:cNvSpPr>
            <a:spLocks noGrp="1"/>
          </p:cNvSpPr>
          <p:nvPr>
            <p:ph type="ftr" sz="quarter" idx="11"/>
          </p:nvPr>
        </p:nvSpPr>
        <p:spPr>
          <a:xfrm>
            <a:off x="1463967" y="6418144"/>
            <a:ext cx="7619999" cy="365125"/>
          </a:xfrm>
        </p:spPr>
        <p:txBody>
          <a:bodyPr/>
          <a:lstStyle/>
          <a:p>
            <a:r>
              <a:rPr lang="en-US" dirty="0" err="1"/>
              <a:t>Pagh</a:t>
            </a:r>
            <a:r>
              <a:rPr lang="en-US" dirty="0"/>
              <a:t>, Rasmus, and </a:t>
            </a:r>
            <a:r>
              <a:rPr lang="en-US" dirty="0" err="1"/>
              <a:t>Flemming</a:t>
            </a:r>
            <a:r>
              <a:rPr lang="en-US" dirty="0"/>
              <a:t> </a:t>
            </a:r>
            <a:r>
              <a:rPr lang="en-US" dirty="0" err="1"/>
              <a:t>Friche</a:t>
            </a:r>
            <a:r>
              <a:rPr lang="en-US" dirty="0"/>
              <a:t> </a:t>
            </a:r>
            <a:r>
              <a:rPr lang="en-US" dirty="0" err="1"/>
              <a:t>Rodler</a:t>
            </a:r>
            <a:r>
              <a:rPr lang="en-US" dirty="0"/>
              <a:t>. "Cuckoo hashing." Journal of Algorithms 51.2 (2004): 122-144.</a:t>
            </a:r>
          </a:p>
        </p:txBody>
      </p:sp>
    </p:spTree>
    <p:extLst>
      <p:ext uri="{BB962C8B-B14F-4D97-AF65-F5344CB8AC3E}">
        <p14:creationId xmlns:p14="http://schemas.microsoft.com/office/powerpoint/2010/main" val="3358750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52102"/>
            <a:ext cx="8911687" cy="1280890"/>
          </a:xfrm>
        </p:spPr>
        <p:txBody>
          <a:bodyPr/>
          <a:lstStyle/>
          <a:p>
            <a:r>
              <a:rPr lang="en-US" dirty="0"/>
              <a:t>Cuckoo hashing</a:t>
            </a:r>
          </a:p>
        </p:txBody>
      </p:sp>
      <p:sp>
        <p:nvSpPr>
          <p:cNvPr id="12" name="TextBox 11"/>
          <p:cNvSpPr txBox="1"/>
          <p:nvPr/>
        </p:nvSpPr>
        <p:spPr>
          <a:xfrm>
            <a:off x="1632857" y="3470940"/>
            <a:ext cx="1233315" cy="369332"/>
          </a:xfrm>
          <a:prstGeom prst="rect">
            <a:avLst/>
          </a:prstGeom>
          <a:noFill/>
        </p:spPr>
        <p:txBody>
          <a:bodyPr wrap="square" rtlCol="0">
            <a:spAutoFit/>
          </a:bodyPr>
          <a:lstStyle/>
          <a:p>
            <a:r>
              <a:rPr lang="en-US" dirty="0"/>
              <a:t>lookup(k)</a:t>
            </a:r>
          </a:p>
        </p:txBody>
      </p:sp>
      <p:sp>
        <p:nvSpPr>
          <p:cNvPr id="13" name="Rectangle 12"/>
          <p:cNvSpPr/>
          <p:nvPr/>
        </p:nvSpPr>
        <p:spPr>
          <a:xfrm>
            <a:off x="3209192" y="3130062"/>
            <a:ext cx="2233246" cy="10342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Cuckoo Hash Function </a:t>
            </a:r>
          </a:p>
          <a:p>
            <a:pPr algn="ctr"/>
            <a:r>
              <a:rPr lang="en-US" dirty="0">
                <a:solidFill>
                  <a:schemeClr val="tx1"/>
                </a:solidFill>
              </a:rPr>
              <a:t>H(k) </a:t>
            </a:r>
            <a:r>
              <a:rPr lang="en-US" dirty="0">
                <a:solidFill>
                  <a:schemeClr val="tx1"/>
                </a:solidFill>
                <a:sym typeface="Wingdings" panose="05000000000000000000" pitchFamily="2" charset="2"/>
              </a:rPr>
              <a:t> id</a:t>
            </a:r>
            <a:r>
              <a:rPr lang="en-US" baseline="-25000" dirty="0">
                <a:solidFill>
                  <a:schemeClr val="tx1"/>
                </a:solidFill>
                <a:sym typeface="Wingdings" panose="05000000000000000000" pitchFamily="2" charset="2"/>
              </a:rPr>
              <a:t>1</a:t>
            </a:r>
            <a:r>
              <a:rPr lang="en-US" dirty="0">
                <a:solidFill>
                  <a:schemeClr val="tx1"/>
                </a:solidFill>
                <a:sym typeface="Wingdings" panose="05000000000000000000" pitchFamily="2" charset="2"/>
              </a:rPr>
              <a:t>, id</a:t>
            </a:r>
            <a:r>
              <a:rPr lang="en-US" baseline="-25000" dirty="0">
                <a:solidFill>
                  <a:schemeClr val="tx1"/>
                </a:solidFill>
                <a:sym typeface="Wingdings" panose="05000000000000000000" pitchFamily="2" charset="2"/>
              </a:rPr>
              <a:t>2</a:t>
            </a:r>
            <a:endParaRPr lang="en-US" dirty="0">
              <a:solidFill>
                <a:schemeClr val="tx1"/>
              </a:solidFill>
            </a:endParaRPr>
          </a:p>
          <a:p>
            <a:pPr algn="ctr"/>
            <a:endParaRPr lang="en-US" dirty="0">
              <a:solidFill>
                <a:schemeClr val="tx1"/>
              </a:solidFill>
            </a:endParaRPr>
          </a:p>
        </p:txBody>
      </p:sp>
      <p:cxnSp>
        <p:nvCxnSpPr>
          <p:cNvPr id="15" name="Straight Arrow Connector 14"/>
          <p:cNvCxnSpPr>
            <a:cxnSpLocks/>
            <a:stCxn id="12" idx="3"/>
            <a:endCxn id="13" idx="1"/>
          </p:cNvCxnSpPr>
          <p:nvPr/>
        </p:nvCxnSpPr>
        <p:spPr>
          <a:xfrm flipV="1">
            <a:off x="2866172" y="3647167"/>
            <a:ext cx="343020" cy="8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3" idx="3"/>
          </p:cNvCxnSpPr>
          <p:nvPr/>
        </p:nvCxnSpPr>
        <p:spPr>
          <a:xfrm flipV="1">
            <a:off x="5442438" y="2783792"/>
            <a:ext cx="3044641" cy="863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20542168">
            <a:off x="6151538" y="2859423"/>
            <a:ext cx="1313771" cy="369332"/>
          </a:xfrm>
          <a:prstGeom prst="rect">
            <a:avLst/>
          </a:prstGeom>
          <a:noFill/>
        </p:spPr>
        <p:txBody>
          <a:bodyPr wrap="square" rtlCol="0">
            <a:spAutoFit/>
          </a:bodyPr>
          <a:lstStyle/>
          <a:p>
            <a:r>
              <a:rPr lang="en-US" dirty="0"/>
              <a:t>lookup(k)</a:t>
            </a:r>
          </a:p>
        </p:txBody>
      </p:sp>
      <p:cxnSp>
        <p:nvCxnSpPr>
          <p:cNvPr id="16" name="Straight Arrow Connector 15"/>
          <p:cNvCxnSpPr>
            <a:cxnSpLocks/>
            <a:stCxn id="13" idx="3"/>
          </p:cNvCxnSpPr>
          <p:nvPr/>
        </p:nvCxnSpPr>
        <p:spPr>
          <a:xfrm>
            <a:off x="5442438" y="3647167"/>
            <a:ext cx="3044641" cy="448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478808">
            <a:off x="6118909" y="3899948"/>
            <a:ext cx="1335315" cy="369332"/>
          </a:xfrm>
          <a:prstGeom prst="rect">
            <a:avLst/>
          </a:prstGeom>
          <a:noFill/>
        </p:spPr>
        <p:txBody>
          <a:bodyPr wrap="square" rtlCol="0">
            <a:spAutoFit/>
          </a:bodyPr>
          <a:lstStyle/>
          <a:p>
            <a:r>
              <a:rPr lang="en-US" dirty="0"/>
              <a:t>lookup(k)</a:t>
            </a:r>
          </a:p>
        </p:txBody>
      </p:sp>
      <p:graphicFrame>
        <p:nvGraphicFramePr>
          <p:cNvPr id="3" name="Table 2"/>
          <p:cNvGraphicFramePr>
            <a:graphicFrameLocks noGrp="1"/>
          </p:cNvGraphicFramePr>
          <p:nvPr>
            <p:extLst>
              <p:ext uri="{D42A27DB-BD31-4B8C-83A1-F6EECF244321}">
                <p14:modId xmlns:p14="http://schemas.microsoft.com/office/powerpoint/2010/main" val="1062241474"/>
              </p:ext>
            </p:extLst>
          </p:nvPr>
        </p:nvGraphicFramePr>
        <p:xfrm>
          <a:off x="8487079" y="1195755"/>
          <a:ext cx="2756104" cy="5152296"/>
        </p:xfrm>
        <a:graphic>
          <a:graphicData uri="http://schemas.openxmlformats.org/drawingml/2006/table">
            <a:tbl>
              <a:tblPr firstRow="1" bandRow="1"/>
              <a:tblGrid>
                <a:gridCol w="689026">
                  <a:extLst>
                    <a:ext uri="{9D8B030D-6E8A-4147-A177-3AD203B41FA5}">
                      <a16:colId xmlns:a16="http://schemas.microsoft.com/office/drawing/2014/main" val="3574233559"/>
                    </a:ext>
                  </a:extLst>
                </a:gridCol>
                <a:gridCol w="689026">
                  <a:extLst>
                    <a:ext uri="{9D8B030D-6E8A-4147-A177-3AD203B41FA5}">
                      <a16:colId xmlns:a16="http://schemas.microsoft.com/office/drawing/2014/main" val="1116012518"/>
                    </a:ext>
                  </a:extLst>
                </a:gridCol>
                <a:gridCol w="689026">
                  <a:extLst>
                    <a:ext uri="{9D8B030D-6E8A-4147-A177-3AD203B41FA5}">
                      <a16:colId xmlns:a16="http://schemas.microsoft.com/office/drawing/2014/main" val="2510826590"/>
                    </a:ext>
                  </a:extLst>
                </a:gridCol>
                <a:gridCol w="689026">
                  <a:extLst>
                    <a:ext uri="{9D8B030D-6E8A-4147-A177-3AD203B41FA5}">
                      <a16:colId xmlns:a16="http://schemas.microsoft.com/office/drawing/2014/main" val="3845147515"/>
                    </a:ext>
                  </a:extLst>
                </a:gridCol>
              </a:tblGrid>
              <a:tr h="644037">
                <a:tc>
                  <a:txBody>
                    <a:bodyPr/>
                    <a:lstStyle/>
                    <a:p>
                      <a:r>
                        <a:rPr lang="en-US"/>
                        <a:t>…</a:t>
                      </a:r>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18906330"/>
                  </a:ext>
                </a:extLst>
              </a:tr>
              <a:tr h="644037">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extLst>
                  <a:ext uri="{0D108BD9-81ED-4DB2-BD59-A6C34878D82A}">
                    <a16:rowId xmlns:a16="http://schemas.microsoft.com/office/drawing/2014/main" val="2981738526"/>
                  </a:ext>
                </a:extLst>
              </a:tr>
              <a:tr h="644037">
                <a:tc>
                  <a:txBody>
                    <a:bodyPr/>
                    <a:lstStyle/>
                    <a:p>
                      <a:r>
                        <a:rPr lang="en-US" dirty="0"/>
                        <a:t>m</a:t>
                      </a:r>
                    </a:p>
                  </a:txBody>
                  <a:tcPr/>
                </a:tc>
                <a:tc>
                  <a:txBody>
                    <a:bodyPr/>
                    <a:lstStyle/>
                    <a:p>
                      <a:r>
                        <a:rPr lang="en-US" dirty="0"/>
                        <a:t>n</a:t>
                      </a:r>
                    </a:p>
                  </a:txBody>
                  <a:tcPr/>
                </a:tc>
                <a:tc>
                  <a:txBody>
                    <a:bodyPr/>
                    <a:lstStyle/>
                    <a:p>
                      <a:r>
                        <a:rPr lang="en-US" dirty="0"/>
                        <a:t>o</a:t>
                      </a:r>
                    </a:p>
                  </a:txBody>
                  <a:tcPr/>
                </a:tc>
                <a:tc>
                  <a:txBody>
                    <a:bodyPr/>
                    <a:lstStyle/>
                    <a:p>
                      <a:r>
                        <a:rPr lang="en-US" dirty="0"/>
                        <a:t>p</a:t>
                      </a:r>
                    </a:p>
                  </a:txBody>
                  <a:tcPr/>
                </a:tc>
                <a:extLst>
                  <a:ext uri="{0D108BD9-81ED-4DB2-BD59-A6C34878D82A}">
                    <a16:rowId xmlns:a16="http://schemas.microsoft.com/office/drawing/2014/main" val="3228153789"/>
                  </a:ext>
                </a:extLst>
              </a:tr>
              <a:tr h="644037">
                <a:tc>
                  <a:txBody>
                    <a:bodyPr/>
                    <a:lstStyle/>
                    <a:p>
                      <a:r>
                        <a:rPr lang="en-US" dirty="0"/>
                        <a:t>z</a:t>
                      </a:r>
                    </a:p>
                  </a:txBody>
                  <a:tcPr/>
                </a:tc>
                <a:tc>
                  <a:txBody>
                    <a:bodyPr/>
                    <a:lstStyle/>
                    <a:p>
                      <a:r>
                        <a:rPr lang="en-US" dirty="0"/>
                        <a:t>x </a:t>
                      </a:r>
                    </a:p>
                  </a:txBody>
                  <a:tcPr/>
                </a:tc>
                <a:tc>
                  <a:txBody>
                    <a:bodyPr/>
                    <a:lstStyle/>
                    <a:p>
                      <a:r>
                        <a:rPr lang="en-US" dirty="0"/>
                        <a:t>e</a:t>
                      </a:r>
                    </a:p>
                  </a:txBody>
                  <a:tcPr/>
                </a:tc>
                <a:tc>
                  <a:txBody>
                    <a:bodyPr/>
                    <a:lstStyle/>
                    <a:p>
                      <a:endParaRPr lang="en-US" dirty="0"/>
                    </a:p>
                  </a:txBody>
                  <a:tcPr/>
                </a:tc>
                <a:extLst>
                  <a:ext uri="{0D108BD9-81ED-4DB2-BD59-A6C34878D82A}">
                    <a16:rowId xmlns:a16="http://schemas.microsoft.com/office/drawing/2014/main" val="3079492888"/>
                  </a:ext>
                </a:extLst>
              </a:tr>
              <a:tr h="644037">
                <a:tc>
                  <a:txBody>
                    <a:bodyPr/>
                    <a:lstStyle/>
                    <a:p>
                      <a:r>
                        <a:rPr lang="en-US" dirty="0"/>
                        <a:t>w</a:t>
                      </a:r>
                    </a:p>
                  </a:txBody>
                  <a:tcPr/>
                </a:tc>
                <a:tc>
                  <a:txBody>
                    <a:bodyPr/>
                    <a:lstStyle/>
                    <a:p>
                      <a:r>
                        <a:rPr lang="en-US" dirty="0"/>
                        <a:t>j</a:t>
                      </a:r>
                    </a:p>
                  </a:txBody>
                  <a:tcPr/>
                </a:tc>
                <a:tc>
                  <a:txBody>
                    <a:bodyPr/>
                    <a:lstStyle/>
                    <a:p>
                      <a:r>
                        <a:rPr lang="en-US" dirty="0"/>
                        <a:t>k</a:t>
                      </a:r>
                    </a:p>
                  </a:txBody>
                  <a:tcPr/>
                </a:tc>
                <a:tc>
                  <a:txBody>
                    <a:bodyPr/>
                    <a:lstStyle/>
                    <a:p>
                      <a:endParaRPr lang="en-US" dirty="0"/>
                    </a:p>
                  </a:txBody>
                  <a:tcPr/>
                </a:tc>
                <a:extLst>
                  <a:ext uri="{0D108BD9-81ED-4DB2-BD59-A6C34878D82A}">
                    <a16:rowId xmlns:a16="http://schemas.microsoft.com/office/drawing/2014/main" val="3731191754"/>
                  </a:ext>
                </a:extLst>
              </a:tr>
              <a:tr h="644037">
                <a:tc>
                  <a:txBody>
                    <a:bodyPr/>
                    <a:lstStyle/>
                    <a:p>
                      <a:r>
                        <a:rPr lang="en-US" dirty="0"/>
                        <a:t>g</a:t>
                      </a:r>
                    </a:p>
                  </a:txBody>
                  <a:tcPr/>
                </a:tc>
                <a:tc>
                  <a:txBody>
                    <a:bodyPr/>
                    <a:lstStyle/>
                    <a:p>
                      <a:r>
                        <a:rPr lang="en-US" dirty="0"/>
                        <a:t>f</a:t>
                      </a:r>
                    </a:p>
                  </a:txBody>
                  <a:tcPr/>
                </a:tc>
                <a:tc>
                  <a:txBody>
                    <a:bodyPr/>
                    <a:lstStyle/>
                    <a:p>
                      <a:r>
                        <a:rPr lang="en-US" dirty="0"/>
                        <a:t>h</a:t>
                      </a:r>
                    </a:p>
                  </a:txBody>
                  <a:tcPr/>
                </a:tc>
                <a:tc>
                  <a:txBody>
                    <a:bodyPr/>
                    <a:lstStyle/>
                    <a:p>
                      <a:r>
                        <a:rPr lang="en-US" dirty="0" err="1"/>
                        <a:t>i</a:t>
                      </a:r>
                      <a:endParaRPr lang="en-US" dirty="0"/>
                    </a:p>
                  </a:txBody>
                  <a:tcPr/>
                </a:tc>
                <a:extLst>
                  <a:ext uri="{0D108BD9-81ED-4DB2-BD59-A6C34878D82A}">
                    <a16:rowId xmlns:a16="http://schemas.microsoft.com/office/drawing/2014/main" val="2141844274"/>
                  </a:ext>
                </a:extLst>
              </a:tr>
              <a:tr h="644037">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354871494"/>
                  </a:ext>
                </a:extLst>
              </a:tr>
              <a:tr h="644037">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770503941"/>
                  </a:ext>
                </a:extLst>
              </a:tr>
            </a:tbl>
          </a:graphicData>
        </a:graphic>
      </p:graphicFrame>
      <p:sp>
        <p:nvSpPr>
          <p:cNvPr id="17" name="TextBox 16"/>
          <p:cNvSpPr txBox="1"/>
          <p:nvPr/>
        </p:nvSpPr>
        <p:spPr>
          <a:xfrm>
            <a:off x="1308818" y="4875767"/>
            <a:ext cx="5539172" cy="646331"/>
          </a:xfrm>
          <a:prstGeom prst="rect">
            <a:avLst/>
          </a:prstGeom>
          <a:noFill/>
        </p:spPr>
        <p:txBody>
          <a:bodyPr wrap="square" rtlCol="0">
            <a:spAutoFit/>
          </a:bodyPr>
          <a:lstStyle/>
          <a:p>
            <a:r>
              <a:rPr lang="en-US" dirty="0"/>
              <a:t>Lookup both buckets in parallel. Bloom filters can be used to reduce the lookups to 1.</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81</a:t>
            </a:fld>
            <a:endParaRPr lang="en-US" dirty="0"/>
          </a:p>
        </p:txBody>
      </p:sp>
      <p:sp>
        <p:nvSpPr>
          <p:cNvPr id="14" name="Footer Placeholder 2"/>
          <p:cNvSpPr>
            <a:spLocks noGrp="1"/>
          </p:cNvSpPr>
          <p:nvPr>
            <p:ph type="ftr" sz="quarter" idx="11"/>
          </p:nvPr>
        </p:nvSpPr>
        <p:spPr>
          <a:xfrm>
            <a:off x="1463967" y="6418144"/>
            <a:ext cx="7619999" cy="365125"/>
          </a:xfrm>
        </p:spPr>
        <p:txBody>
          <a:bodyPr/>
          <a:lstStyle/>
          <a:p>
            <a:r>
              <a:rPr lang="en-US" dirty="0" err="1"/>
              <a:t>Pagh</a:t>
            </a:r>
            <a:r>
              <a:rPr lang="en-US" dirty="0"/>
              <a:t>, Rasmus, and </a:t>
            </a:r>
            <a:r>
              <a:rPr lang="en-US" dirty="0" err="1"/>
              <a:t>Flemming</a:t>
            </a:r>
            <a:r>
              <a:rPr lang="en-US" dirty="0"/>
              <a:t> </a:t>
            </a:r>
            <a:r>
              <a:rPr lang="en-US" dirty="0" err="1"/>
              <a:t>Friche</a:t>
            </a:r>
            <a:r>
              <a:rPr lang="en-US" dirty="0"/>
              <a:t> </a:t>
            </a:r>
            <a:r>
              <a:rPr lang="en-US" dirty="0" err="1"/>
              <a:t>Rodler</a:t>
            </a:r>
            <a:r>
              <a:rPr lang="en-US" dirty="0"/>
              <a:t>. "Cuckoo hashing." Journal of Algorithms 51.2 (2004): 122-144.</a:t>
            </a:r>
          </a:p>
        </p:txBody>
      </p:sp>
    </p:spTree>
    <p:extLst>
      <p:ext uri="{BB962C8B-B14F-4D97-AF65-F5344CB8AC3E}">
        <p14:creationId xmlns:p14="http://schemas.microsoft.com/office/powerpoint/2010/main" val="273904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42" grpId="0"/>
      <p:bldP spid="18"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Cuckoo Hashing optimizations</a:t>
            </a:r>
          </a:p>
        </p:txBody>
      </p:sp>
      <p:sp>
        <p:nvSpPr>
          <p:cNvPr id="3" name="Content Placeholder 2"/>
          <p:cNvSpPr>
            <a:spLocks noGrp="1"/>
          </p:cNvSpPr>
          <p:nvPr>
            <p:ph idx="1"/>
          </p:nvPr>
        </p:nvSpPr>
        <p:spPr/>
        <p:txBody>
          <a:bodyPr/>
          <a:lstStyle/>
          <a:p>
            <a:r>
              <a:rPr lang="en-US" dirty="0"/>
              <a:t>MemC3</a:t>
            </a:r>
          </a:p>
          <a:p>
            <a:pPr lvl="1"/>
            <a:r>
              <a:rPr lang="en-US" dirty="0"/>
              <a:t>Fan, Bin, David G. Andersen, and Michael Kaminsky. "MemC3: Compact and Concurrent </a:t>
            </a:r>
            <a:r>
              <a:rPr lang="en-US" dirty="0" err="1"/>
              <a:t>MemCache</a:t>
            </a:r>
            <a:r>
              <a:rPr lang="en-US" dirty="0"/>
              <a:t> with Dumber Caching and Smarter Hashing." </a:t>
            </a:r>
            <a:r>
              <a:rPr lang="en-US" i="1" dirty="0"/>
              <a:t>NSDI</a:t>
            </a:r>
            <a:r>
              <a:rPr lang="en-US" dirty="0"/>
              <a:t>. Vol. 13. 2013.</a:t>
            </a:r>
          </a:p>
          <a:p>
            <a:r>
              <a:rPr lang="en-US" dirty="0"/>
              <a:t>Algorithmic improvements for fast concurrent cuckoo hashing</a:t>
            </a:r>
          </a:p>
          <a:p>
            <a:pPr lvl="1"/>
            <a:r>
              <a:rPr lang="en-US" dirty="0"/>
              <a:t>Li, </a:t>
            </a:r>
            <a:r>
              <a:rPr lang="en-US" dirty="0" err="1"/>
              <a:t>Xiaozhou</a:t>
            </a:r>
            <a:r>
              <a:rPr lang="en-US" dirty="0"/>
              <a:t>, et al. "Algorithmic improvements for fast concurrent cuckoo hashing." </a:t>
            </a:r>
            <a:r>
              <a:rPr lang="en-US" i="1" dirty="0"/>
              <a:t>Proceedings of the Ninth European Conference on Computer Systems</a:t>
            </a:r>
            <a:r>
              <a:rPr lang="en-US" dirty="0"/>
              <a:t>. ACM, 2014.</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82</a:t>
            </a:fld>
            <a:endParaRPr lang="en-US" dirty="0"/>
          </a:p>
        </p:txBody>
      </p:sp>
    </p:spTree>
    <p:extLst>
      <p:ext uri="{BB962C8B-B14F-4D97-AF65-F5344CB8AC3E}">
        <p14:creationId xmlns:p14="http://schemas.microsoft.com/office/powerpoint/2010/main" val="18740761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8855" y="4400979"/>
            <a:ext cx="8911687" cy="1280890"/>
          </a:xfrm>
        </p:spPr>
        <p:txBody>
          <a:bodyPr/>
          <a:lstStyle/>
          <a:p>
            <a:r>
              <a:rPr lang="en-US" dirty="0"/>
              <a:t>Web Scale Distributed Caching Examples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3593084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a:t>
            </a:r>
            <a:r>
              <a:rPr lang="en-US" dirty="0" err="1"/>
              <a:t>Memcache</a:t>
            </a:r>
            <a:r>
              <a:rPr lang="en-US" dirty="0"/>
              <a:t> at Facebook</a:t>
            </a:r>
          </a:p>
        </p:txBody>
      </p:sp>
      <p:sp>
        <p:nvSpPr>
          <p:cNvPr id="3" name="Content Placeholder 2"/>
          <p:cNvSpPr>
            <a:spLocks noGrp="1"/>
          </p:cNvSpPr>
          <p:nvPr>
            <p:ph idx="1"/>
          </p:nvPr>
        </p:nvSpPr>
        <p:spPr/>
        <p:txBody>
          <a:bodyPr/>
          <a:lstStyle/>
          <a:p>
            <a:r>
              <a:rPr lang="en-US" b="1" dirty="0"/>
              <a:t>Globally</a:t>
            </a:r>
            <a:r>
              <a:rPr lang="en-US" dirty="0"/>
              <a:t> distributed caching (in memory key/value store)</a:t>
            </a:r>
          </a:p>
          <a:p>
            <a:r>
              <a:rPr lang="en-US" dirty="0"/>
              <a:t>Billions of requests per second over trillions of items</a:t>
            </a:r>
          </a:p>
          <a:p>
            <a:r>
              <a:rPr lang="en-US" dirty="0"/>
              <a:t>Goals</a:t>
            </a:r>
          </a:p>
          <a:p>
            <a:pPr lvl="1"/>
            <a:r>
              <a:rPr lang="en-US" dirty="0"/>
              <a:t>Allow near </a:t>
            </a:r>
            <a:r>
              <a:rPr lang="en-US" b="1" dirty="0"/>
              <a:t>real-time</a:t>
            </a:r>
            <a:r>
              <a:rPr lang="en-US" dirty="0"/>
              <a:t> communication</a:t>
            </a:r>
          </a:p>
          <a:p>
            <a:pPr lvl="1"/>
            <a:r>
              <a:rPr lang="en-US" dirty="0"/>
              <a:t>Aggregate content on-the-fly from </a:t>
            </a:r>
            <a:r>
              <a:rPr lang="en-US" b="1" dirty="0"/>
              <a:t>multiple resources</a:t>
            </a:r>
          </a:p>
          <a:p>
            <a:pPr lvl="1"/>
            <a:r>
              <a:rPr lang="en-US" dirty="0"/>
              <a:t>Be able to access and update </a:t>
            </a:r>
            <a:r>
              <a:rPr lang="en-US" b="1" dirty="0"/>
              <a:t>very popular </a:t>
            </a:r>
            <a:r>
              <a:rPr lang="en-US" dirty="0"/>
              <a:t>shared content</a:t>
            </a:r>
          </a:p>
          <a:p>
            <a:pPr lvl="1"/>
            <a:r>
              <a:rPr lang="en-US" b="1" dirty="0"/>
              <a:t>Scale</a:t>
            </a:r>
            <a:r>
              <a:rPr lang="en-US" dirty="0"/>
              <a:t> to process millions of user requests per second</a:t>
            </a:r>
          </a:p>
        </p:txBody>
      </p:sp>
      <p:sp>
        <p:nvSpPr>
          <p:cNvPr id="5" name="Slide Number Placeholder 4"/>
          <p:cNvSpPr>
            <a:spLocks noGrp="1"/>
          </p:cNvSpPr>
          <p:nvPr>
            <p:ph type="sldNum" sz="quarter" idx="12"/>
          </p:nvPr>
        </p:nvSpPr>
        <p:spPr/>
        <p:txBody>
          <a:bodyPr/>
          <a:lstStyle/>
          <a:p>
            <a:fld id="{D57F1E4F-1CFF-5643-939E-217C01CDF565}" type="slidenum">
              <a:rPr lang="en-US" smtClean="0"/>
              <a:pPr/>
              <a:t>84</a:t>
            </a:fld>
            <a:endParaRPr lang="en-US" dirty="0"/>
          </a:p>
        </p:txBody>
      </p:sp>
      <p:sp>
        <p:nvSpPr>
          <p:cNvPr id="6" name="Footer Placeholder 3"/>
          <p:cNvSpPr>
            <a:spLocks noGrp="1"/>
          </p:cNvSpPr>
          <p:nvPr>
            <p:ph type="ftr" sz="quarter" idx="11"/>
          </p:nvPr>
        </p:nvSpPr>
        <p:spPr>
          <a:xfrm>
            <a:off x="2589212" y="6135808"/>
            <a:ext cx="7619999" cy="365125"/>
          </a:xfrm>
        </p:spPr>
        <p:txBody>
          <a:bodyPr/>
          <a:lstStyle/>
          <a:p>
            <a:r>
              <a:rPr lang="en-US" dirty="0" err="1"/>
              <a:t>Nishtala</a:t>
            </a:r>
            <a:r>
              <a:rPr lang="en-US" dirty="0"/>
              <a:t>, Rajesh, et al. "Scaling </a:t>
            </a:r>
            <a:r>
              <a:rPr lang="en-US" dirty="0" err="1"/>
              <a:t>Memcache</a:t>
            </a:r>
            <a:r>
              <a:rPr lang="en-US" dirty="0"/>
              <a:t> at Facebook." </a:t>
            </a:r>
            <a:r>
              <a:rPr lang="en-US" dirty="0" err="1"/>
              <a:t>nsdi</a:t>
            </a:r>
            <a:r>
              <a:rPr lang="en-US" dirty="0"/>
              <a:t>. Vol. 13. 2013.</a:t>
            </a:r>
          </a:p>
        </p:txBody>
      </p:sp>
    </p:spTree>
    <p:extLst>
      <p:ext uri="{BB962C8B-B14F-4D97-AF65-F5344CB8AC3E}">
        <p14:creationId xmlns:p14="http://schemas.microsoft.com/office/powerpoint/2010/main" val="1090044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a:t>
            </a:r>
            <a:r>
              <a:rPr lang="en-US" dirty="0" err="1"/>
              <a:t>Memcache</a:t>
            </a:r>
            <a:r>
              <a:rPr lang="en-US" dirty="0"/>
              <a:t> at Facebook</a:t>
            </a:r>
          </a:p>
        </p:txBody>
      </p:sp>
      <p:sp>
        <p:nvSpPr>
          <p:cNvPr id="3" name="Content Placeholder 2"/>
          <p:cNvSpPr>
            <a:spLocks noGrp="1"/>
          </p:cNvSpPr>
          <p:nvPr>
            <p:ph idx="1"/>
          </p:nvPr>
        </p:nvSpPr>
        <p:spPr/>
        <p:txBody>
          <a:bodyPr/>
          <a:lstStyle/>
          <a:p>
            <a:r>
              <a:rPr lang="en-US" dirty="0"/>
              <a:t>Read-dominated workload</a:t>
            </a:r>
          </a:p>
          <a:p>
            <a:r>
              <a:rPr lang="en-US" dirty="0"/>
              <a:t>Multiple data sources</a:t>
            </a:r>
          </a:p>
          <a:p>
            <a:pPr lvl="1"/>
            <a:r>
              <a:rPr lang="en-US" dirty="0"/>
              <a:t>MySQL</a:t>
            </a:r>
          </a:p>
          <a:p>
            <a:pPr lvl="1"/>
            <a:r>
              <a:rPr lang="en-US" dirty="0"/>
              <a:t>HDFS</a:t>
            </a:r>
          </a:p>
          <a:p>
            <a:r>
              <a:rPr lang="en-US" dirty="0"/>
              <a:t>One caching layer for multiple data sources</a:t>
            </a:r>
          </a:p>
          <a:p>
            <a:r>
              <a:rPr lang="en-US" dirty="0"/>
              <a:t>Demand-filled look-aside cache</a:t>
            </a:r>
          </a:p>
          <a:p>
            <a:r>
              <a:rPr lang="en-US" dirty="0"/>
              <a:t>High fanout and hierarchical data fetching</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85</a:t>
            </a:fld>
            <a:endParaRPr lang="en-US" dirty="0"/>
          </a:p>
        </p:txBody>
      </p:sp>
      <p:sp>
        <p:nvSpPr>
          <p:cNvPr id="6" name="Footer Placeholder 3"/>
          <p:cNvSpPr>
            <a:spLocks noGrp="1"/>
          </p:cNvSpPr>
          <p:nvPr>
            <p:ph type="ftr" sz="quarter" idx="11"/>
          </p:nvPr>
        </p:nvSpPr>
        <p:spPr>
          <a:xfrm>
            <a:off x="2589212" y="6135808"/>
            <a:ext cx="7619999" cy="365125"/>
          </a:xfrm>
        </p:spPr>
        <p:txBody>
          <a:bodyPr/>
          <a:lstStyle/>
          <a:p>
            <a:r>
              <a:rPr lang="en-US" dirty="0" err="1"/>
              <a:t>Nishtala</a:t>
            </a:r>
            <a:r>
              <a:rPr lang="en-US" dirty="0"/>
              <a:t>, Rajesh, et al. "Scaling </a:t>
            </a:r>
            <a:r>
              <a:rPr lang="en-US" dirty="0" err="1"/>
              <a:t>Memcache</a:t>
            </a:r>
            <a:r>
              <a:rPr lang="en-US" dirty="0"/>
              <a:t> at Facebook." </a:t>
            </a:r>
            <a:r>
              <a:rPr lang="en-US" dirty="0" err="1"/>
              <a:t>nsdi</a:t>
            </a:r>
            <a:r>
              <a:rPr lang="en-US" dirty="0"/>
              <a:t>. Vol. 13. 2013.</a:t>
            </a:r>
          </a:p>
        </p:txBody>
      </p:sp>
    </p:spTree>
    <p:extLst>
      <p:ext uri="{BB962C8B-B14F-4D97-AF65-F5344CB8AC3E}">
        <p14:creationId xmlns:p14="http://schemas.microsoft.com/office/powerpoint/2010/main" val="36533014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Lookups and Updates</a:t>
            </a:r>
          </a:p>
        </p:txBody>
      </p:sp>
      <p:sp>
        <p:nvSpPr>
          <p:cNvPr id="5" name="Flowchart: Magnetic Disk 4"/>
          <p:cNvSpPr/>
          <p:nvPr/>
        </p:nvSpPr>
        <p:spPr>
          <a:xfrm>
            <a:off x="5430416" y="3900196"/>
            <a:ext cx="1548882" cy="867747"/>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Database</a:t>
            </a:r>
          </a:p>
        </p:txBody>
      </p:sp>
      <p:sp>
        <p:nvSpPr>
          <p:cNvPr id="6" name="Rectangle: Rounded Corners 5"/>
          <p:cNvSpPr/>
          <p:nvPr/>
        </p:nvSpPr>
        <p:spPr>
          <a:xfrm>
            <a:off x="2360645" y="3900196"/>
            <a:ext cx="1777449" cy="867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Memcached</a:t>
            </a:r>
            <a:endParaRPr lang="en-US" dirty="0">
              <a:solidFill>
                <a:schemeClr val="tx1"/>
              </a:solidFill>
            </a:endParaRPr>
          </a:p>
        </p:txBody>
      </p:sp>
      <p:sp>
        <p:nvSpPr>
          <p:cNvPr id="7" name="Rectangle 6"/>
          <p:cNvSpPr/>
          <p:nvPr/>
        </p:nvSpPr>
        <p:spPr>
          <a:xfrm>
            <a:off x="3946849" y="1748560"/>
            <a:ext cx="1707502" cy="7837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(Web Server)</a:t>
            </a:r>
          </a:p>
        </p:txBody>
      </p:sp>
      <p:cxnSp>
        <p:nvCxnSpPr>
          <p:cNvPr id="9" name="Straight Arrow Connector 8"/>
          <p:cNvCxnSpPr>
            <a:cxnSpLocks/>
            <a:stCxn id="7" idx="2"/>
            <a:endCxn id="6" idx="0"/>
          </p:cNvCxnSpPr>
          <p:nvPr/>
        </p:nvCxnSpPr>
        <p:spPr>
          <a:xfrm flipH="1">
            <a:off x="3249370" y="2532331"/>
            <a:ext cx="1551230" cy="1367865"/>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cxnSpLocks/>
          </p:cNvCxnSpPr>
          <p:nvPr/>
        </p:nvCxnSpPr>
        <p:spPr>
          <a:xfrm flipH="1">
            <a:off x="3844211" y="2532331"/>
            <a:ext cx="1474238" cy="1367865"/>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cxnSpLocks/>
            <a:stCxn id="7" idx="2"/>
            <a:endCxn id="5" idx="1"/>
          </p:cNvCxnSpPr>
          <p:nvPr/>
        </p:nvCxnSpPr>
        <p:spPr>
          <a:xfrm>
            <a:off x="4800600" y="2532331"/>
            <a:ext cx="1404257" cy="1367865"/>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p:cNvSpPr txBox="1"/>
          <p:nvPr/>
        </p:nvSpPr>
        <p:spPr>
          <a:xfrm rot="19113162">
            <a:off x="2979161" y="2974997"/>
            <a:ext cx="1548882" cy="369332"/>
          </a:xfrm>
          <a:prstGeom prst="rect">
            <a:avLst/>
          </a:prstGeom>
          <a:noFill/>
        </p:spPr>
        <p:txBody>
          <a:bodyPr wrap="square" rtlCol="0">
            <a:spAutoFit/>
          </a:bodyPr>
          <a:lstStyle/>
          <a:p>
            <a:r>
              <a:rPr lang="en-US" dirty="0"/>
              <a:t>1- lookup(k)</a:t>
            </a:r>
          </a:p>
        </p:txBody>
      </p:sp>
      <p:sp>
        <p:nvSpPr>
          <p:cNvPr id="21" name="TextBox 20"/>
          <p:cNvSpPr txBox="1"/>
          <p:nvPr/>
        </p:nvSpPr>
        <p:spPr>
          <a:xfrm rot="2774487">
            <a:off x="5044179" y="2967830"/>
            <a:ext cx="1548882" cy="369332"/>
          </a:xfrm>
          <a:prstGeom prst="rect">
            <a:avLst/>
          </a:prstGeom>
          <a:noFill/>
        </p:spPr>
        <p:txBody>
          <a:bodyPr wrap="square" rtlCol="0">
            <a:spAutoFit/>
          </a:bodyPr>
          <a:lstStyle/>
          <a:p>
            <a:r>
              <a:rPr lang="en-US" dirty="0"/>
              <a:t>2- Select ..</a:t>
            </a:r>
          </a:p>
        </p:txBody>
      </p:sp>
      <p:sp>
        <p:nvSpPr>
          <p:cNvPr id="22" name="TextBox 21"/>
          <p:cNvSpPr txBox="1"/>
          <p:nvPr/>
        </p:nvSpPr>
        <p:spPr>
          <a:xfrm rot="19111382">
            <a:off x="3851648" y="3304663"/>
            <a:ext cx="1548882" cy="369332"/>
          </a:xfrm>
          <a:prstGeom prst="rect">
            <a:avLst/>
          </a:prstGeom>
          <a:noFill/>
        </p:spPr>
        <p:txBody>
          <a:bodyPr wrap="square" rtlCol="0">
            <a:spAutoFit/>
          </a:bodyPr>
          <a:lstStyle/>
          <a:p>
            <a:r>
              <a:rPr lang="en-US" dirty="0"/>
              <a:t>3- Set(</a:t>
            </a:r>
            <a:r>
              <a:rPr lang="en-US" dirty="0" err="1"/>
              <a:t>k,v</a:t>
            </a:r>
            <a:r>
              <a:rPr lang="en-US" dirty="0"/>
              <a:t>)</a:t>
            </a:r>
          </a:p>
        </p:txBody>
      </p:sp>
      <p:sp>
        <p:nvSpPr>
          <p:cNvPr id="23" name="Flowchart: Magnetic Disk 22"/>
          <p:cNvSpPr/>
          <p:nvPr/>
        </p:nvSpPr>
        <p:spPr>
          <a:xfrm>
            <a:off x="10549696" y="3900196"/>
            <a:ext cx="1548882" cy="867747"/>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Database</a:t>
            </a:r>
          </a:p>
        </p:txBody>
      </p:sp>
      <p:sp>
        <p:nvSpPr>
          <p:cNvPr id="24" name="Rectangle: Rounded Corners 23"/>
          <p:cNvSpPr/>
          <p:nvPr/>
        </p:nvSpPr>
        <p:spPr>
          <a:xfrm>
            <a:off x="7479925" y="3900196"/>
            <a:ext cx="1777449" cy="867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Memcached</a:t>
            </a:r>
            <a:endParaRPr lang="en-US" dirty="0">
              <a:solidFill>
                <a:schemeClr val="tx1"/>
              </a:solidFill>
            </a:endParaRPr>
          </a:p>
        </p:txBody>
      </p:sp>
      <p:sp>
        <p:nvSpPr>
          <p:cNvPr id="25" name="Rectangle 24"/>
          <p:cNvSpPr/>
          <p:nvPr/>
        </p:nvSpPr>
        <p:spPr>
          <a:xfrm>
            <a:off x="9066129" y="1748560"/>
            <a:ext cx="1707502" cy="7837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(Web Server)</a:t>
            </a:r>
          </a:p>
        </p:txBody>
      </p:sp>
      <p:cxnSp>
        <p:nvCxnSpPr>
          <p:cNvPr id="26" name="Straight Arrow Connector 25"/>
          <p:cNvCxnSpPr>
            <a:cxnSpLocks/>
            <a:stCxn id="25" idx="2"/>
            <a:endCxn id="24" idx="0"/>
          </p:cNvCxnSpPr>
          <p:nvPr/>
        </p:nvCxnSpPr>
        <p:spPr>
          <a:xfrm flipH="1">
            <a:off x="8368650" y="2532331"/>
            <a:ext cx="1551230" cy="1367865"/>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p:cNvCxnSpPr>
            <a:cxnSpLocks/>
            <a:stCxn id="25" idx="2"/>
            <a:endCxn id="23" idx="1"/>
          </p:cNvCxnSpPr>
          <p:nvPr/>
        </p:nvCxnSpPr>
        <p:spPr>
          <a:xfrm>
            <a:off x="9919880" y="2532331"/>
            <a:ext cx="1404257" cy="1367865"/>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p:cNvSpPr txBox="1"/>
          <p:nvPr/>
        </p:nvSpPr>
        <p:spPr>
          <a:xfrm rot="19139284">
            <a:off x="8254453" y="2824569"/>
            <a:ext cx="1548882" cy="369332"/>
          </a:xfrm>
          <a:prstGeom prst="rect">
            <a:avLst/>
          </a:prstGeom>
          <a:noFill/>
        </p:spPr>
        <p:txBody>
          <a:bodyPr wrap="square" rtlCol="0">
            <a:spAutoFit/>
          </a:bodyPr>
          <a:lstStyle/>
          <a:p>
            <a:r>
              <a:rPr lang="en-US" dirty="0"/>
              <a:t>2- Delete k</a:t>
            </a:r>
          </a:p>
        </p:txBody>
      </p:sp>
      <p:sp>
        <p:nvSpPr>
          <p:cNvPr id="30" name="TextBox 29"/>
          <p:cNvSpPr txBox="1"/>
          <p:nvPr/>
        </p:nvSpPr>
        <p:spPr>
          <a:xfrm rot="2602151">
            <a:off x="10163459" y="2967830"/>
            <a:ext cx="1548882" cy="369332"/>
          </a:xfrm>
          <a:prstGeom prst="rect">
            <a:avLst/>
          </a:prstGeom>
          <a:noFill/>
        </p:spPr>
        <p:txBody>
          <a:bodyPr wrap="square" rtlCol="0">
            <a:spAutoFit/>
          </a:bodyPr>
          <a:lstStyle/>
          <a:p>
            <a:r>
              <a:rPr lang="en-US" dirty="0"/>
              <a:t>1- Update ..</a:t>
            </a:r>
          </a:p>
        </p:txBody>
      </p:sp>
      <p:sp>
        <p:nvSpPr>
          <p:cNvPr id="32" name="TextBox 31"/>
          <p:cNvSpPr txBox="1"/>
          <p:nvPr/>
        </p:nvSpPr>
        <p:spPr>
          <a:xfrm>
            <a:off x="4447388" y="5178574"/>
            <a:ext cx="1206963" cy="369332"/>
          </a:xfrm>
          <a:prstGeom prst="rect">
            <a:avLst/>
          </a:prstGeom>
          <a:noFill/>
        </p:spPr>
        <p:txBody>
          <a:bodyPr wrap="square" rtlCol="0">
            <a:spAutoFit/>
          </a:bodyPr>
          <a:lstStyle/>
          <a:p>
            <a:r>
              <a:rPr lang="en-US" dirty="0"/>
              <a:t>Lookup</a:t>
            </a:r>
          </a:p>
        </p:txBody>
      </p:sp>
      <p:sp>
        <p:nvSpPr>
          <p:cNvPr id="33" name="TextBox 32"/>
          <p:cNvSpPr txBox="1"/>
          <p:nvPr/>
        </p:nvSpPr>
        <p:spPr>
          <a:xfrm>
            <a:off x="9566668" y="5178574"/>
            <a:ext cx="1206963" cy="369332"/>
          </a:xfrm>
          <a:prstGeom prst="rect">
            <a:avLst/>
          </a:prstGeom>
          <a:noFill/>
        </p:spPr>
        <p:txBody>
          <a:bodyPr wrap="square" rtlCol="0">
            <a:spAutoFit/>
          </a:bodyPr>
          <a:lstStyle/>
          <a:p>
            <a:r>
              <a:rPr lang="en-US" dirty="0"/>
              <a:t>Update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86</a:t>
            </a:fld>
            <a:endParaRPr lang="en-US" dirty="0"/>
          </a:p>
        </p:txBody>
      </p:sp>
      <p:sp>
        <p:nvSpPr>
          <p:cNvPr id="27" name="Footer Placeholder 3"/>
          <p:cNvSpPr>
            <a:spLocks noGrp="1"/>
          </p:cNvSpPr>
          <p:nvPr>
            <p:ph type="ftr" sz="quarter" idx="11"/>
          </p:nvPr>
        </p:nvSpPr>
        <p:spPr>
          <a:xfrm>
            <a:off x="2589212" y="6135808"/>
            <a:ext cx="7619999" cy="365125"/>
          </a:xfrm>
        </p:spPr>
        <p:txBody>
          <a:bodyPr/>
          <a:lstStyle/>
          <a:p>
            <a:r>
              <a:rPr lang="en-US" dirty="0" err="1"/>
              <a:t>Nishtala</a:t>
            </a:r>
            <a:r>
              <a:rPr lang="en-US" dirty="0"/>
              <a:t>, Rajesh, et al. "Scaling </a:t>
            </a:r>
            <a:r>
              <a:rPr lang="en-US" dirty="0" err="1"/>
              <a:t>Memcache</a:t>
            </a:r>
            <a:r>
              <a:rPr lang="en-US" dirty="0"/>
              <a:t> at Facebook." </a:t>
            </a:r>
            <a:r>
              <a:rPr lang="en-US" dirty="0" err="1"/>
              <a:t>nsdi</a:t>
            </a:r>
            <a:r>
              <a:rPr lang="en-US" dirty="0"/>
              <a:t>. Vol. 13. 2013.</a:t>
            </a:r>
          </a:p>
        </p:txBody>
      </p:sp>
    </p:spTree>
    <p:extLst>
      <p:ext uri="{BB962C8B-B14F-4D97-AF65-F5344CB8AC3E}">
        <p14:creationId xmlns:p14="http://schemas.microsoft.com/office/powerpoint/2010/main" val="7454455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updates</a:t>
            </a:r>
          </a:p>
        </p:txBody>
      </p:sp>
      <p:sp>
        <p:nvSpPr>
          <p:cNvPr id="27" name="Content Placeholder 2"/>
          <p:cNvSpPr>
            <a:spLocks noGrp="1"/>
          </p:cNvSpPr>
          <p:nvPr>
            <p:ph idx="1"/>
          </p:nvPr>
        </p:nvSpPr>
        <p:spPr>
          <a:xfrm>
            <a:off x="2589212" y="2133600"/>
            <a:ext cx="8915400" cy="3777622"/>
          </a:xfrm>
        </p:spPr>
        <p:txBody>
          <a:bodyPr/>
          <a:lstStyle/>
          <a:p>
            <a:r>
              <a:rPr lang="en-US" dirty="0" err="1"/>
              <a:t>Memcache</a:t>
            </a:r>
            <a:r>
              <a:rPr lang="en-US" dirty="0"/>
              <a:t> needs to be invalidated after DB write</a:t>
            </a:r>
          </a:p>
          <a:p>
            <a:r>
              <a:rPr lang="en-US" dirty="0"/>
              <a:t>Prefer deletes to sets</a:t>
            </a:r>
          </a:p>
          <a:p>
            <a:pPr lvl="1"/>
            <a:r>
              <a:rPr lang="en-US" dirty="0"/>
              <a:t>Idempotent</a:t>
            </a:r>
          </a:p>
          <a:p>
            <a:r>
              <a:rPr lang="en-US" dirty="0"/>
              <a:t>Up to web application to specify which keys to invalidate after database update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87</a:t>
            </a:fld>
            <a:endParaRPr lang="en-US" dirty="0"/>
          </a:p>
        </p:txBody>
      </p:sp>
      <p:sp>
        <p:nvSpPr>
          <p:cNvPr id="5" name="Footer Placeholder 3"/>
          <p:cNvSpPr>
            <a:spLocks noGrp="1"/>
          </p:cNvSpPr>
          <p:nvPr>
            <p:ph type="ftr" sz="quarter" idx="11"/>
          </p:nvPr>
        </p:nvSpPr>
        <p:spPr>
          <a:xfrm>
            <a:off x="2589212" y="6135808"/>
            <a:ext cx="7619999" cy="365125"/>
          </a:xfrm>
        </p:spPr>
        <p:txBody>
          <a:bodyPr/>
          <a:lstStyle/>
          <a:p>
            <a:r>
              <a:rPr lang="en-US" dirty="0" err="1"/>
              <a:t>Nishtala</a:t>
            </a:r>
            <a:r>
              <a:rPr lang="en-US" dirty="0"/>
              <a:t>, Rajesh, et al. "Scaling </a:t>
            </a:r>
            <a:r>
              <a:rPr lang="en-US" dirty="0" err="1"/>
              <a:t>Memcache</a:t>
            </a:r>
            <a:r>
              <a:rPr lang="en-US" dirty="0"/>
              <a:t> at Facebook." </a:t>
            </a:r>
            <a:r>
              <a:rPr lang="en-US" dirty="0" err="1"/>
              <a:t>nsdi</a:t>
            </a:r>
            <a:r>
              <a:rPr lang="en-US" dirty="0"/>
              <a:t>. Vol. 13. 2013.</a:t>
            </a:r>
          </a:p>
          <a:p>
            <a:r>
              <a:rPr lang="en-US" dirty="0"/>
              <a:t>This slide was taken from Scaling </a:t>
            </a:r>
            <a:r>
              <a:rPr lang="en-US" dirty="0" err="1"/>
              <a:t>Memcache</a:t>
            </a:r>
            <a:r>
              <a:rPr lang="en-US" dirty="0"/>
              <a:t> at Facebook presentation in NSDI`13 </a:t>
            </a:r>
          </a:p>
        </p:txBody>
      </p:sp>
    </p:spTree>
    <p:extLst>
      <p:ext uri="{BB962C8B-B14F-4D97-AF65-F5344CB8AC3E}">
        <p14:creationId xmlns:p14="http://schemas.microsoft.com/office/powerpoint/2010/main" val="16009957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257180" y="1438969"/>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Client</a:t>
            </a:r>
          </a:p>
          <a:p>
            <a:pPr algn="ctr"/>
            <a:r>
              <a:rPr lang="en-US" dirty="0">
                <a:solidFill>
                  <a:schemeClr val="tx1"/>
                </a:solidFill>
              </a:rPr>
              <a:t>(Web Server)</a:t>
            </a:r>
          </a:p>
        </p:txBody>
      </p:sp>
      <p:sp>
        <p:nvSpPr>
          <p:cNvPr id="15" name="Rectangle 14"/>
          <p:cNvSpPr/>
          <p:nvPr/>
        </p:nvSpPr>
        <p:spPr>
          <a:xfrm>
            <a:off x="1932991" y="1592459"/>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Client</a:t>
            </a:r>
          </a:p>
          <a:p>
            <a:pPr algn="ctr"/>
            <a:r>
              <a:rPr lang="en-US" dirty="0">
                <a:solidFill>
                  <a:schemeClr val="tx1"/>
                </a:solidFill>
              </a:rPr>
              <a:t>(Web Server)</a:t>
            </a:r>
          </a:p>
        </p:txBody>
      </p:sp>
      <p:sp>
        <p:nvSpPr>
          <p:cNvPr id="2" name="Title 1"/>
          <p:cNvSpPr>
            <a:spLocks noGrp="1"/>
          </p:cNvSpPr>
          <p:nvPr>
            <p:ph type="title"/>
          </p:nvPr>
        </p:nvSpPr>
        <p:spPr>
          <a:xfrm>
            <a:off x="2592925" y="624110"/>
            <a:ext cx="8911687" cy="1280890"/>
          </a:xfrm>
        </p:spPr>
        <p:txBody>
          <a:bodyPr/>
          <a:lstStyle/>
          <a:p>
            <a:r>
              <a:rPr lang="en-US" dirty="0"/>
              <a:t>One Cluster</a:t>
            </a:r>
          </a:p>
        </p:txBody>
      </p:sp>
      <p:sp>
        <p:nvSpPr>
          <p:cNvPr id="5" name="Rectangle: Rounded Corners 4"/>
          <p:cNvSpPr/>
          <p:nvPr/>
        </p:nvSpPr>
        <p:spPr>
          <a:xfrm>
            <a:off x="2360645" y="3900196"/>
            <a:ext cx="1777449" cy="867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Memcached</a:t>
            </a:r>
            <a:endParaRPr lang="en-US" dirty="0">
              <a:solidFill>
                <a:schemeClr val="tx1"/>
              </a:solidFill>
            </a:endParaRPr>
          </a:p>
        </p:txBody>
      </p:sp>
      <p:sp>
        <p:nvSpPr>
          <p:cNvPr id="6" name="Rectangle: Rounded Corners 5"/>
          <p:cNvSpPr/>
          <p:nvPr/>
        </p:nvSpPr>
        <p:spPr>
          <a:xfrm>
            <a:off x="4290494" y="3923522"/>
            <a:ext cx="1777449" cy="867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Memcached</a:t>
            </a:r>
            <a:endParaRPr lang="en-US" dirty="0">
              <a:solidFill>
                <a:schemeClr val="tx1"/>
              </a:solidFill>
            </a:endParaRPr>
          </a:p>
        </p:txBody>
      </p:sp>
      <p:sp>
        <p:nvSpPr>
          <p:cNvPr id="7" name="Rectangle: Rounded Corners 6"/>
          <p:cNvSpPr/>
          <p:nvPr/>
        </p:nvSpPr>
        <p:spPr>
          <a:xfrm>
            <a:off x="6228879" y="3900195"/>
            <a:ext cx="1777449" cy="867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Memcached</a:t>
            </a:r>
            <a:endParaRPr lang="en-US" dirty="0">
              <a:solidFill>
                <a:schemeClr val="tx1"/>
              </a:solidFill>
            </a:endParaRPr>
          </a:p>
        </p:txBody>
      </p:sp>
      <p:sp>
        <p:nvSpPr>
          <p:cNvPr id="9" name="Rectangle: Rounded Corners 8"/>
          <p:cNvSpPr/>
          <p:nvPr/>
        </p:nvSpPr>
        <p:spPr>
          <a:xfrm>
            <a:off x="9208388" y="3900195"/>
            <a:ext cx="1777449" cy="867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Memcached</a:t>
            </a:r>
            <a:endParaRPr lang="en-US" dirty="0">
              <a:solidFill>
                <a:schemeClr val="tx1"/>
              </a:solidFill>
            </a:endParaRPr>
          </a:p>
        </p:txBody>
      </p:sp>
      <p:sp>
        <p:nvSpPr>
          <p:cNvPr id="10" name="TextBox 9"/>
          <p:cNvSpPr txBox="1"/>
          <p:nvPr/>
        </p:nvSpPr>
        <p:spPr>
          <a:xfrm>
            <a:off x="9153121" y="1720334"/>
            <a:ext cx="811764" cy="369332"/>
          </a:xfrm>
          <a:prstGeom prst="rect">
            <a:avLst/>
          </a:prstGeom>
          <a:noFill/>
        </p:spPr>
        <p:txBody>
          <a:bodyPr wrap="square" rtlCol="0">
            <a:spAutoFit/>
          </a:bodyPr>
          <a:lstStyle/>
          <a:p>
            <a:r>
              <a:rPr lang="en-US" dirty="0"/>
              <a:t>…..</a:t>
            </a:r>
          </a:p>
        </p:txBody>
      </p:sp>
      <p:sp>
        <p:nvSpPr>
          <p:cNvPr id="11" name="Left Brace 10"/>
          <p:cNvSpPr/>
          <p:nvPr/>
        </p:nvSpPr>
        <p:spPr>
          <a:xfrm rot="16200000">
            <a:off x="6479647" y="780453"/>
            <a:ext cx="387188" cy="8625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474256" y="5286643"/>
            <a:ext cx="2397967" cy="369332"/>
          </a:xfrm>
          <a:prstGeom prst="rect">
            <a:avLst/>
          </a:prstGeom>
          <a:noFill/>
        </p:spPr>
        <p:txBody>
          <a:bodyPr wrap="square" rtlCol="0">
            <a:spAutoFit/>
          </a:bodyPr>
          <a:lstStyle/>
          <a:p>
            <a:r>
              <a:rPr lang="en-US" dirty="0"/>
              <a:t>Consistent Hashing</a:t>
            </a:r>
          </a:p>
        </p:txBody>
      </p:sp>
      <p:sp>
        <p:nvSpPr>
          <p:cNvPr id="13" name="Rectangle 12"/>
          <p:cNvSpPr/>
          <p:nvPr/>
        </p:nvSpPr>
        <p:spPr>
          <a:xfrm>
            <a:off x="1551991" y="1688169"/>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(Web Server)</a:t>
            </a:r>
          </a:p>
        </p:txBody>
      </p:sp>
      <p:sp>
        <p:nvSpPr>
          <p:cNvPr id="26" name="Rectangle 25"/>
          <p:cNvSpPr/>
          <p:nvPr/>
        </p:nvSpPr>
        <p:spPr>
          <a:xfrm>
            <a:off x="4775766" y="1441865"/>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Client</a:t>
            </a:r>
          </a:p>
          <a:p>
            <a:pPr algn="ctr"/>
            <a:r>
              <a:rPr lang="en-US" dirty="0">
                <a:solidFill>
                  <a:schemeClr val="tx1"/>
                </a:solidFill>
              </a:rPr>
              <a:t>(Web Server)</a:t>
            </a:r>
          </a:p>
        </p:txBody>
      </p:sp>
      <p:sp>
        <p:nvSpPr>
          <p:cNvPr id="27" name="Rectangle 26"/>
          <p:cNvSpPr/>
          <p:nvPr/>
        </p:nvSpPr>
        <p:spPr>
          <a:xfrm>
            <a:off x="4451577" y="1595355"/>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Client</a:t>
            </a:r>
          </a:p>
          <a:p>
            <a:pPr algn="ctr"/>
            <a:r>
              <a:rPr lang="en-US" dirty="0">
                <a:solidFill>
                  <a:schemeClr val="tx1"/>
                </a:solidFill>
              </a:rPr>
              <a:t>(Web Server)</a:t>
            </a:r>
          </a:p>
        </p:txBody>
      </p:sp>
      <p:sp>
        <p:nvSpPr>
          <p:cNvPr id="28" name="Rectangle 27"/>
          <p:cNvSpPr/>
          <p:nvPr/>
        </p:nvSpPr>
        <p:spPr>
          <a:xfrm>
            <a:off x="4070577" y="1691065"/>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(Web Server)</a:t>
            </a:r>
          </a:p>
        </p:txBody>
      </p:sp>
      <p:sp>
        <p:nvSpPr>
          <p:cNvPr id="29" name="Rectangle 28"/>
          <p:cNvSpPr/>
          <p:nvPr/>
        </p:nvSpPr>
        <p:spPr>
          <a:xfrm>
            <a:off x="7339724" y="1438969"/>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Client</a:t>
            </a:r>
          </a:p>
          <a:p>
            <a:pPr algn="ctr"/>
            <a:r>
              <a:rPr lang="en-US" dirty="0">
                <a:solidFill>
                  <a:schemeClr val="tx1"/>
                </a:solidFill>
              </a:rPr>
              <a:t>(Web Server)</a:t>
            </a:r>
          </a:p>
        </p:txBody>
      </p:sp>
      <p:sp>
        <p:nvSpPr>
          <p:cNvPr id="30" name="Rectangle 29"/>
          <p:cNvSpPr/>
          <p:nvPr/>
        </p:nvSpPr>
        <p:spPr>
          <a:xfrm>
            <a:off x="7015535" y="1592459"/>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Client</a:t>
            </a:r>
          </a:p>
          <a:p>
            <a:pPr algn="ctr"/>
            <a:r>
              <a:rPr lang="en-US" dirty="0">
                <a:solidFill>
                  <a:schemeClr val="tx1"/>
                </a:solidFill>
              </a:rPr>
              <a:t>(Web Server)</a:t>
            </a:r>
          </a:p>
        </p:txBody>
      </p:sp>
      <p:sp>
        <p:nvSpPr>
          <p:cNvPr id="31" name="Rectangle 30"/>
          <p:cNvSpPr/>
          <p:nvPr/>
        </p:nvSpPr>
        <p:spPr>
          <a:xfrm>
            <a:off x="6634535" y="1688169"/>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(Web Server)</a:t>
            </a:r>
          </a:p>
        </p:txBody>
      </p:sp>
      <p:sp>
        <p:nvSpPr>
          <p:cNvPr id="32" name="Rectangle 31"/>
          <p:cNvSpPr/>
          <p:nvPr/>
        </p:nvSpPr>
        <p:spPr>
          <a:xfrm>
            <a:off x="10451805" y="1438969"/>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Client</a:t>
            </a:r>
          </a:p>
          <a:p>
            <a:pPr algn="ctr"/>
            <a:r>
              <a:rPr lang="en-US" dirty="0">
                <a:solidFill>
                  <a:schemeClr val="tx1"/>
                </a:solidFill>
              </a:rPr>
              <a:t>(Web Server)</a:t>
            </a:r>
          </a:p>
        </p:txBody>
      </p:sp>
      <p:sp>
        <p:nvSpPr>
          <p:cNvPr id="33" name="Rectangle 32"/>
          <p:cNvSpPr/>
          <p:nvPr/>
        </p:nvSpPr>
        <p:spPr>
          <a:xfrm>
            <a:off x="10127616" y="1592459"/>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Client</a:t>
            </a:r>
          </a:p>
          <a:p>
            <a:pPr algn="ctr"/>
            <a:r>
              <a:rPr lang="en-US" dirty="0">
                <a:solidFill>
                  <a:schemeClr val="tx1"/>
                </a:solidFill>
              </a:rPr>
              <a:t>(Web Server)</a:t>
            </a:r>
          </a:p>
        </p:txBody>
      </p:sp>
      <p:sp>
        <p:nvSpPr>
          <p:cNvPr id="34" name="Rectangle 33"/>
          <p:cNvSpPr/>
          <p:nvPr/>
        </p:nvSpPr>
        <p:spPr>
          <a:xfrm>
            <a:off x="9746616" y="1688169"/>
            <a:ext cx="1707502" cy="783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(Web Server)</a:t>
            </a:r>
          </a:p>
        </p:txBody>
      </p:sp>
      <p:sp>
        <p:nvSpPr>
          <p:cNvPr id="35" name="TextBox 34"/>
          <p:cNvSpPr txBox="1"/>
          <p:nvPr/>
        </p:nvSpPr>
        <p:spPr>
          <a:xfrm>
            <a:off x="8456644" y="4220546"/>
            <a:ext cx="811764" cy="369332"/>
          </a:xfrm>
          <a:prstGeom prst="rect">
            <a:avLst/>
          </a:prstGeom>
          <a:noFill/>
        </p:spPr>
        <p:txBody>
          <a:bodyPr wrap="square" rtlCol="0">
            <a:spAutoFit/>
          </a:bodyPr>
          <a:lstStyle/>
          <a:p>
            <a:r>
              <a:rPr lang="en-US" dirty="0"/>
              <a:t>…..</a:t>
            </a:r>
          </a:p>
        </p:txBody>
      </p:sp>
      <p:cxnSp>
        <p:nvCxnSpPr>
          <p:cNvPr id="37" name="Straight Arrow Connector 36"/>
          <p:cNvCxnSpPr>
            <a:stCxn id="13" idx="2"/>
            <a:endCxn id="5" idx="0"/>
          </p:cNvCxnSpPr>
          <p:nvPr/>
        </p:nvCxnSpPr>
        <p:spPr>
          <a:xfrm>
            <a:off x="2405742" y="2471940"/>
            <a:ext cx="843628" cy="1428256"/>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p:cNvCxnSpPr>
            <a:cxnSpLocks/>
            <a:stCxn id="13" idx="2"/>
            <a:endCxn id="6" idx="0"/>
          </p:cNvCxnSpPr>
          <p:nvPr/>
        </p:nvCxnSpPr>
        <p:spPr>
          <a:xfrm>
            <a:off x="2405742" y="2471940"/>
            <a:ext cx="2773477" cy="1451582"/>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p:cNvCxnSpPr>
            <a:cxnSpLocks/>
            <a:stCxn id="13" idx="2"/>
            <a:endCxn id="7" idx="0"/>
          </p:cNvCxnSpPr>
          <p:nvPr/>
        </p:nvCxnSpPr>
        <p:spPr>
          <a:xfrm>
            <a:off x="2405742" y="2471940"/>
            <a:ext cx="4711862" cy="1428255"/>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p:cNvCxnSpPr>
            <a:cxnSpLocks/>
            <a:stCxn id="13" idx="2"/>
            <a:endCxn id="9" idx="0"/>
          </p:cNvCxnSpPr>
          <p:nvPr/>
        </p:nvCxnSpPr>
        <p:spPr>
          <a:xfrm>
            <a:off x="2405742" y="2471940"/>
            <a:ext cx="7691371" cy="1428255"/>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p:cNvCxnSpPr>
            <a:cxnSpLocks/>
            <a:stCxn id="28" idx="2"/>
            <a:endCxn id="5" idx="0"/>
          </p:cNvCxnSpPr>
          <p:nvPr/>
        </p:nvCxnSpPr>
        <p:spPr>
          <a:xfrm flipH="1">
            <a:off x="3249370" y="2474836"/>
            <a:ext cx="1674958" cy="1425360"/>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p:cNvCxnSpPr>
            <a:cxnSpLocks/>
            <a:stCxn id="28" idx="2"/>
            <a:endCxn id="6" idx="0"/>
          </p:cNvCxnSpPr>
          <p:nvPr/>
        </p:nvCxnSpPr>
        <p:spPr>
          <a:xfrm>
            <a:off x="4924328" y="2474836"/>
            <a:ext cx="254891" cy="1448686"/>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p:cNvCxnSpPr>
            <a:cxnSpLocks/>
            <a:stCxn id="28" idx="2"/>
            <a:endCxn id="7" idx="0"/>
          </p:cNvCxnSpPr>
          <p:nvPr/>
        </p:nvCxnSpPr>
        <p:spPr>
          <a:xfrm>
            <a:off x="4924328" y="2474836"/>
            <a:ext cx="2193276" cy="1425359"/>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p:cNvCxnSpPr>
            <a:cxnSpLocks/>
            <a:stCxn id="28" idx="2"/>
            <a:endCxn id="9" idx="0"/>
          </p:cNvCxnSpPr>
          <p:nvPr/>
        </p:nvCxnSpPr>
        <p:spPr>
          <a:xfrm>
            <a:off x="4924328" y="2474836"/>
            <a:ext cx="5172785" cy="1425359"/>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p:cNvCxnSpPr>
            <a:cxnSpLocks/>
            <a:stCxn id="31" idx="2"/>
            <a:endCxn id="5" idx="0"/>
          </p:cNvCxnSpPr>
          <p:nvPr/>
        </p:nvCxnSpPr>
        <p:spPr>
          <a:xfrm flipH="1">
            <a:off x="3249370" y="2471940"/>
            <a:ext cx="4238916" cy="1428256"/>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p:cNvCxnSpPr>
            <a:cxnSpLocks/>
            <a:stCxn id="31" idx="2"/>
            <a:endCxn id="6" idx="0"/>
          </p:cNvCxnSpPr>
          <p:nvPr/>
        </p:nvCxnSpPr>
        <p:spPr>
          <a:xfrm flipH="1">
            <a:off x="5179219" y="2471940"/>
            <a:ext cx="2309067" cy="1451582"/>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p:cNvCxnSpPr>
            <a:cxnSpLocks/>
            <a:stCxn id="31" idx="2"/>
            <a:endCxn id="7" idx="0"/>
          </p:cNvCxnSpPr>
          <p:nvPr/>
        </p:nvCxnSpPr>
        <p:spPr>
          <a:xfrm flipH="1">
            <a:off x="7117604" y="2471940"/>
            <a:ext cx="370682" cy="1428255"/>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p:cNvCxnSpPr>
            <a:cxnSpLocks/>
            <a:stCxn id="31" idx="2"/>
            <a:endCxn id="9" idx="0"/>
          </p:cNvCxnSpPr>
          <p:nvPr/>
        </p:nvCxnSpPr>
        <p:spPr>
          <a:xfrm>
            <a:off x="7488286" y="2471940"/>
            <a:ext cx="2608827" cy="1428255"/>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a:cxnSpLocks/>
            <a:stCxn id="34" idx="2"/>
            <a:endCxn id="9" idx="0"/>
          </p:cNvCxnSpPr>
          <p:nvPr/>
        </p:nvCxnSpPr>
        <p:spPr>
          <a:xfrm flipH="1">
            <a:off x="10097113" y="2471940"/>
            <a:ext cx="503254" cy="1428255"/>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p:cNvCxnSpPr>
            <a:cxnSpLocks/>
            <a:stCxn id="34" idx="2"/>
            <a:endCxn id="7" idx="0"/>
          </p:cNvCxnSpPr>
          <p:nvPr/>
        </p:nvCxnSpPr>
        <p:spPr>
          <a:xfrm flipH="1">
            <a:off x="7117604" y="2471940"/>
            <a:ext cx="3482763" cy="1428255"/>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p:cNvCxnSpPr>
            <a:cxnSpLocks/>
            <a:stCxn id="34" idx="2"/>
            <a:endCxn id="6" idx="0"/>
          </p:cNvCxnSpPr>
          <p:nvPr/>
        </p:nvCxnSpPr>
        <p:spPr>
          <a:xfrm flipH="1">
            <a:off x="5179219" y="2471940"/>
            <a:ext cx="5421148" cy="1451582"/>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p:cNvCxnSpPr>
            <a:cxnSpLocks/>
            <a:stCxn id="34" idx="2"/>
            <a:endCxn id="5" idx="0"/>
          </p:cNvCxnSpPr>
          <p:nvPr/>
        </p:nvCxnSpPr>
        <p:spPr>
          <a:xfrm flipH="1">
            <a:off x="3249370" y="2471940"/>
            <a:ext cx="7350997" cy="1428256"/>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Arrow: Down 7"/>
          <p:cNvSpPr/>
          <p:nvPr/>
        </p:nvSpPr>
        <p:spPr>
          <a:xfrm>
            <a:off x="4826442" y="2507741"/>
            <a:ext cx="3032526" cy="1369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Congestion</a:t>
            </a:r>
          </a:p>
        </p:txBody>
      </p:sp>
      <p:sp>
        <p:nvSpPr>
          <p:cNvPr id="16" name="TextBox 15"/>
          <p:cNvSpPr txBox="1"/>
          <p:nvPr/>
        </p:nvSpPr>
        <p:spPr>
          <a:xfrm>
            <a:off x="8858985" y="5139476"/>
            <a:ext cx="3276600" cy="1754326"/>
          </a:xfrm>
          <a:prstGeom prst="rect">
            <a:avLst/>
          </a:prstGeom>
          <a:noFill/>
        </p:spPr>
        <p:txBody>
          <a:bodyPr wrap="square" rtlCol="0">
            <a:spAutoFit/>
          </a:bodyPr>
          <a:lstStyle/>
          <a:p>
            <a:r>
              <a:rPr lang="en-US" dirty="0"/>
              <a:t>Webservers: </a:t>
            </a:r>
          </a:p>
          <a:p>
            <a:pPr marL="285750" indent="-285750">
              <a:buFont typeface="Arial" panose="020B0604020202020204" pitchFamily="34" charset="0"/>
              <a:buChar char="•"/>
            </a:pPr>
            <a:r>
              <a:rPr lang="en-US" dirty="0"/>
              <a:t>batch requests</a:t>
            </a:r>
          </a:p>
          <a:p>
            <a:pPr marL="285750" indent="-285750">
              <a:buFont typeface="Arial" panose="020B0604020202020204" pitchFamily="34" charset="0"/>
              <a:buChar char="•"/>
            </a:pPr>
            <a:r>
              <a:rPr lang="en-US" dirty="0"/>
              <a:t>use sliding window to limit outgoing requests</a:t>
            </a:r>
          </a:p>
          <a:p>
            <a:pPr marL="285750" indent="-285750">
              <a:buFont typeface="Arial" panose="020B0604020202020204" pitchFamily="34" charset="0"/>
              <a:buChar char="•"/>
            </a:pPr>
            <a:r>
              <a:rPr lang="en-US" dirty="0"/>
              <a:t>use UDP for gets</a:t>
            </a:r>
          </a:p>
          <a:p>
            <a:pPr marL="285750" indent="-285750">
              <a:buFont typeface="Arial" panose="020B0604020202020204" pitchFamily="34" charset="0"/>
              <a:buChar char="•"/>
            </a:pPr>
            <a:r>
              <a:rPr lang="en-US" dirty="0"/>
              <a:t>use TCP for deletes &amp; sets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88</a:t>
            </a:fld>
            <a:endParaRPr lang="en-US" dirty="0"/>
          </a:p>
        </p:txBody>
      </p:sp>
      <p:sp>
        <p:nvSpPr>
          <p:cNvPr id="42" name="Footer Placeholder 3"/>
          <p:cNvSpPr>
            <a:spLocks noGrp="1"/>
          </p:cNvSpPr>
          <p:nvPr>
            <p:ph type="ftr" sz="quarter" idx="11"/>
          </p:nvPr>
        </p:nvSpPr>
        <p:spPr>
          <a:xfrm>
            <a:off x="2589212" y="6135808"/>
            <a:ext cx="7619999" cy="365125"/>
          </a:xfrm>
        </p:spPr>
        <p:txBody>
          <a:bodyPr/>
          <a:lstStyle/>
          <a:p>
            <a:r>
              <a:rPr lang="en-US" dirty="0" err="1"/>
              <a:t>Nishtala</a:t>
            </a:r>
            <a:r>
              <a:rPr lang="en-US" dirty="0"/>
              <a:t>, Rajesh, et al. "Scaling </a:t>
            </a:r>
            <a:r>
              <a:rPr lang="en-US" dirty="0" err="1"/>
              <a:t>Memcache</a:t>
            </a:r>
            <a:r>
              <a:rPr lang="en-US" dirty="0"/>
              <a:t> at Facebook." </a:t>
            </a:r>
            <a:r>
              <a:rPr lang="en-US" dirty="0" err="1"/>
              <a:t>nsdi</a:t>
            </a:r>
            <a:r>
              <a:rPr lang="en-US" dirty="0"/>
              <a:t>. Vol. 13. 2013.</a:t>
            </a:r>
          </a:p>
        </p:txBody>
      </p:sp>
    </p:spTree>
    <p:extLst>
      <p:ext uri="{BB962C8B-B14F-4D97-AF65-F5344CB8AC3E}">
        <p14:creationId xmlns:p14="http://schemas.microsoft.com/office/powerpoint/2010/main" val="35978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a:t>
            </a:r>
          </a:p>
        </p:txBody>
      </p:sp>
      <p:pic>
        <p:nvPicPr>
          <p:cNvPr id="47" name="Content Placeholder 46"/>
          <p:cNvPicPr>
            <a:picLocks noGrp="1" noChangeAspect="1"/>
          </p:cNvPicPr>
          <p:nvPr>
            <p:ph idx="1"/>
          </p:nvPr>
        </p:nvPicPr>
        <p:blipFill rotWithShape="1">
          <a:blip r:embed="rId2"/>
          <a:srcRect l="12238" t="20091" b="16846"/>
          <a:stretch/>
        </p:blipFill>
        <p:spPr>
          <a:xfrm>
            <a:off x="7315201" y="2347547"/>
            <a:ext cx="4742022" cy="1916723"/>
          </a:xfrm>
        </p:spPr>
      </p:pic>
      <p:pic>
        <p:nvPicPr>
          <p:cNvPr id="49" name="Content Placeholder 46"/>
          <p:cNvPicPr>
            <a:picLocks noChangeAspect="1"/>
          </p:cNvPicPr>
          <p:nvPr/>
        </p:nvPicPr>
        <p:blipFill rotWithShape="1">
          <a:blip r:embed="rId2"/>
          <a:srcRect l="12238" t="20091" b="16846"/>
          <a:stretch/>
        </p:blipFill>
        <p:spPr>
          <a:xfrm>
            <a:off x="2218593" y="2347546"/>
            <a:ext cx="4742022" cy="1916723"/>
          </a:xfrm>
          <a:prstGeom prst="rect">
            <a:avLst/>
          </a:prstGeom>
        </p:spPr>
      </p:pic>
      <p:sp>
        <p:nvSpPr>
          <p:cNvPr id="50" name="Flowchart: Magnetic Disk 49"/>
          <p:cNvSpPr/>
          <p:nvPr/>
        </p:nvSpPr>
        <p:spPr>
          <a:xfrm>
            <a:off x="3956538" y="5152293"/>
            <a:ext cx="1450730" cy="7825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Magnetic Disk 50"/>
          <p:cNvSpPr/>
          <p:nvPr/>
        </p:nvSpPr>
        <p:spPr>
          <a:xfrm>
            <a:off x="5723794" y="5152293"/>
            <a:ext cx="1450730" cy="7825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Rounded Corners 51"/>
          <p:cNvSpPr/>
          <p:nvPr/>
        </p:nvSpPr>
        <p:spPr>
          <a:xfrm>
            <a:off x="3200400" y="4706815"/>
            <a:ext cx="6339254" cy="20017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Magnetic Disk 52"/>
          <p:cNvSpPr/>
          <p:nvPr/>
        </p:nvSpPr>
        <p:spPr>
          <a:xfrm>
            <a:off x="7631724" y="5152292"/>
            <a:ext cx="1450730" cy="78251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p:cNvSpPr txBox="1"/>
          <p:nvPr/>
        </p:nvSpPr>
        <p:spPr>
          <a:xfrm>
            <a:off x="5723794" y="6137002"/>
            <a:ext cx="3042120" cy="369332"/>
          </a:xfrm>
          <a:prstGeom prst="rect">
            <a:avLst/>
          </a:prstGeom>
          <a:noFill/>
        </p:spPr>
        <p:txBody>
          <a:bodyPr wrap="square" rtlCol="0">
            <a:spAutoFit/>
          </a:bodyPr>
          <a:lstStyle/>
          <a:p>
            <a:r>
              <a:rPr lang="en-US" dirty="0"/>
              <a:t>Storage Cluster</a:t>
            </a:r>
          </a:p>
        </p:txBody>
      </p:sp>
      <p:cxnSp>
        <p:nvCxnSpPr>
          <p:cNvPr id="4" name="Straight Arrow Connector 3"/>
          <p:cNvCxnSpPr>
            <a:endCxn id="52" idx="0"/>
          </p:cNvCxnSpPr>
          <p:nvPr/>
        </p:nvCxnSpPr>
        <p:spPr>
          <a:xfrm>
            <a:off x="4721469" y="2831123"/>
            <a:ext cx="1648558" cy="187569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endCxn id="52" idx="0"/>
          </p:cNvCxnSpPr>
          <p:nvPr/>
        </p:nvCxnSpPr>
        <p:spPr>
          <a:xfrm>
            <a:off x="2592925" y="2831123"/>
            <a:ext cx="3777102" cy="187569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52" idx="0"/>
          </p:cNvCxnSpPr>
          <p:nvPr/>
        </p:nvCxnSpPr>
        <p:spPr>
          <a:xfrm>
            <a:off x="6304085" y="2831123"/>
            <a:ext cx="65942" cy="187569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endCxn id="52" idx="0"/>
          </p:cNvCxnSpPr>
          <p:nvPr/>
        </p:nvCxnSpPr>
        <p:spPr>
          <a:xfrm flipH="1">
            <a:off x="6370027" y="2831123"/>
            <a:ext cx="1419958" cy="187569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endCxn id="52" idx="0"/>
          </p:cNvCxnSpPr>
          <p:nvPr/>
        </p:nvCxnSpPr>
        <p:spPr>
          <a:xfrm flipH="1">
            <a:off x="6370027" y="2831123"/>
            <a:ext cx="3609242" cy="187569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endCxn id="52" idx="0"/>
          </p:cNvCxnSpPr>
          <p:nvPr/>
        </p:nvCxnSpPr>
        <p:spPr>
          <a:xfrm flipH="1">
            <a:off x="6370027" y="2831123"/>
            <a:ext cx="4980842" cy="187569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534559" y="4162377"/>
            <a:ext cx="1845407" cy="646331"/>
          </a:xfrm>
          <a:prstGeom prst="rect">
            <a:avLst/>
          </a:prstGeom>
          <a:noFill/>
        </p:spPr>
        <p:txBody>
          <a:bodyPr wrap="square" rtlCol="0">
            <a:spAutoFit/>
          </a:bodyPr>
          <a:lstStyle/>
          <a:p>
            <a:r>
              <a:rPr lang="en-US" dirty="0"/>
              <a:t>Lookups &amp;</a:t>
            </a:r>
          </a:p>
          <a:p>
            <a:r>
              <a:rPr lang="en-US" dirty="0"/>
              <a:t>Updates</a:t>
            </a:r>
          </a:p>
        </p:txBody>
      </p:sp>
      <p:sp>
        <p:nvSpPr>
          <p:cNvPr id="5" name="TextBox 4"/>
          <p:cNvSpPr txBox="1"/>
          <p:nvPr/>
        </p:nvSpPr>
        <p:spPr>
          <a:xfrm>
            <a:off x="3299068" y="1872734"/>
            <a:ext cx="2184400" cy="369332"/>
          </a:xfrm>
          <a:prstGeom prst="rect">
            <a:avLst/>
          </a:prstGeom>
          <a:noFill/>
        </p:spPr>
        <p:txBody>
          <a:bodyPr wrap="square" rtlCol="0">
            <a:spAutoFit/>
          </a:bodyPr>
          <a:lstStyle/>
          <a:p>
            <a:r>
              <a:rPr lang="en-US" dirty="0"/>
              <a:t>Front-end Cluster</a:t>
            </a:r>
          </a:p>
        </p:txBody>
      </p:sp>
      <p:sp>
        <p:nvSpPr>
          <p:cNvPr id="19" name="TextBox 18"/>
          <p:cNvSpPr txBox="1"/>
          <p:nvPr/>
        </p:nvSpPr>
        <p:spPr>
          <a:xfrm>
            <a:off x="8357089" y="1888867"/>
            <a:ext cx="2184400" cy="369332"/>
          </a:xfrm>
          <a:prstGeom prst="rect">
            <a:avLst/>
          </a:prstGeom>
          <a:noFill/>
        </p:spPr>
        <p:txBody>
          <a:bodyPr wrap="square" rtlCol="0">
            <a:spAutoFit/>
          </a:bodyPr>
          <a:lstStyle/>
          <a:p>
            <a:r>
              <a:rPr lang="en-US" dirty="0"/>
              <a:t>Front-end Cluster</a:t>
            </a:r>
          </a:p>
        </p:txBody>
      </p:sp>
      <p:sp>
        <p:nvSpPr>
          <p:cNvPr id="6" name="Slide Number Placeholder 5"/>
          <p:cNvSpPr>
            <a:spLocks noGrp="1"/>
          </p:cNvSpPr>
          <p:nvPr>
            <p:ph type="sldNum" sz="quarter" idx="12"/>
          </p:nvPr>
        </p:nvSpPr>
        <p:spPr/>
        <p:txBody>
          <a:bodyPr/>
          <a:lstStyle/>
          <a:p>
            <a:fld id="{D57F1E4F-1CFF-5643-939E-217C01CDF565}" type="slidenum">
              <a:rPr lang="en-US" smtClean="0"/>
              <a:pPr/>
              <a:t>89</a:t>
            </a:fld>
            <a:endParaRPr lang="en-US" dirty="0"/>
          </a:p>
        </p:txBody>
      </p:sp>
    </p:spTree>
    <p:extLst>
      <p:ext uri="{BB962C8B-B14F-4D97-AF65-F5344CB8AC3E}">
        <p14:creationId xmlns:p14="http://schemas.microsoft.com/office/powerpoint/2010/main" val="3351129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Nowadays Architecture</a:t>
            </a:r>
          </a:p>
        </p:txBody>
      </p:sp>
      <p:sp>
        <p:nvSpPr>
          <p:cNvPr id="28" name="Flowchart: Magnetic Disk 27"/>
          <p:cNvSpPr/>
          <p:nvPr/>
        </p:nvSpPr>
        <p:spPr>
          <a:xfrm>
            <a:off x="10079212" y="3686256"/>
            <a:ext cx="914400" cy="74814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dk1"/>
              </a:solidFill>
            </a:endParaRPr>
          </a:p>
        </p:txBody>
      </p:sp>
      <p:sp>
        <p:nvSpPr>
          <p:cNvPr id="31" name="TextBox 30"/>
          <p:cNvSpPr txBox="1"/>
          <p:nvPr/>
        </p:nvSpPr>
        <p:spPr>
          <a:xfrm>
            <a:off x="9549597" y="1147661"/>
            <a:ext cx="2396918" cy="338554"/>
          </a:xfrm>
          <a:prstGeom prst="rect">
            <a:avLst/>
          </a:prstGeom>
          <a:noFill/>
        </p:spPr>
        <p:txBody>
          <a:bodyPr wrap="square" rtlCol="0">
            <a:spAutoFit/>
          </a:bodyPr>
          <a:lstStyle/>
          <a:p>
            <a:r>
              <a:rPr lang="en-US" sz="1600" dirty="0"/>
              <a:t>Persistent Storage</a:t>
            </a:r>
          </a:p>
        </p:txBody>
      </p:sp>
      <p:sp>
        <p:nvSpPr>
          <p:cNvPr id="34" name="Rectangle 33"/>
          <p:cNvSpPr/>
          <p:nvPr/>
        </p:nvSpPr>
        <p:spPr>
          <a:xfrm>
            <a:off x="5432019" y="3768297"/>
            <a:ext cx="1288473"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miley Face 36"/>
          <p:cNvSpPr/>
          <p:nvPr/>
        </p:nvSpPr>
        <p:spPr>
          <a:xfrm>
            <a:off x="2390621" y="244767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Smiley Face 37"/>
          <p:cNvSpPr/>
          <p:nvPr/>
        </p:nvSpPr>
        <p:spPr>
          <a:xfrm>
            <a:off x="2385537" y="308098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Smiley Face 38"/>
          <p:cNvSpPr/>
          <p:nvPr/>
        </p:nvSpPr>
        <p:spPr>
          <a:xfrm>
            <a:off x="2371044" y="376829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0" name="Smiley Face 39"/>
          <p:cNvSpPr/>
          <p:nvPr/>
        </p:nvSpPr>
        <p:spPr>
          <a:xfrm>
            <a:off x="2362844" y="4413677"/>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Smiley Face 40"/>
          <p:cNvSpPr/>
          <p:nvPr/>
        </p:nvSpPr>
        <p:spPr>
          <a:xfrm>
            <a:off x="2362843" y="5140846"/>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Smiley Face 41"/>
          <p:cNvSpPr/>
          <p:nvPr/>
        </p:nvSpPr>
        <p:spPr>
          <a:xfrm>
            <a:off x="2362144" y="5868015"/>
            <a:ext cx="562063" cy="511200"/>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3" name="Right Arrow 74"/>
          <p:cNvSpPr/>
          <p:nvPr/>
        </p:nvSpPr>
        <p:spPr>
          <a:xfrm>
            <a:off x="3276916" y="3590736"/>
            <a:ext cx="1584753" cy="104653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44" name="TextBox 43"/>
          <p:cNvSpPr txBox="1"/>
          <p:nvPr/>
        </p:nvSpPr>
        <p:spPr>
          <a:xfrm>
            <a:off x="1821562" y="1169303"/>
            <a:ext cx="1661026" cy="584775"/>
          </a:xfrm>
          <a:prstGeom prst="rect">
            <a:avLst/>
          </a:prstGeom>
          <a:noFill/>
        </p:spPr>
        <p:txBody>
          <a:bodyPr wrap="square" rtlCol="0">
            <a:spAutoFit/>
          </a:bodyPr>
          <a:lstStyle/>
          <a:p>
            <a:r>
              <a:rPr lang="en-US" sz="1600" dirty="0"/>
              <a:t>Millions of</a:t>
            </a:r>
          </a:p>
          <a:p>
            <a:r>
              <a:rPr lang="en-US" sz="1600" dirty="0"/>
              <a:t>end-users</a:t>
            </a:r>
          </a:p>
        </p:txBody>
      </p:sp>
      <p:sp>
        <p:nvSpPr>
          <p:cNvPr id="46" name="TextBox 45"/>
          <p:cNvSpPr txBox="1"/>
          <p:nvPr/>
        </p:nvSpPr>
        <p:spPr>
          <a:xfrm>
            <a:off x="3120706" y="1180334"/>
            <a:ext cx="1716804" cy="1077218"/>
          </a:xfrm>
          <a:prstGeom prst="rect">
            <a:avLst/>
          </a:prstGeom>
          <a:noFill/>
        </p:spPr>
        <p:txBody>
          <a:bodyPr wrap="square" rtlCol="0">
            <a:spAutoFit/>
          </a:bodyPr>
          <a:lstStyle/>
          <a:p>
            <a:r>
              <a:rPr lang="en-US" sz="1600" dirty="0"/>
              <a:t>Page-load and page-update</a:t>
            </a:r>
          </a:p>
          <a:p>
            <a:r>
              <a:rPr lang="en-US" sz="1600" dirty="0"/>
              <a:t>stream(millions/sec)</a:t>
            </a:r>
          </a:p>
        </p:txBody>
      </p:sp>
      <p:sp>
        <p:nvSpPr>
          <p:cNvPr id="51" name="TextBox 50"/>
          <p:cNvSpPr txBox="1"/>
          <p:nvPr/>
        </p:nvSpPr>
        <p:spPr>
          <a:xfrm>
            <a:off x="7460411" y="1192132"/>
            <a:ext cx="2179271" cy="584775"/>
          </a:xfrm>
          <a:prstGeom prst="rect">
            <a:avLst/>
          </a:prstGeom>
          <a:noFill/>
        </p:spPr>
        <p:txBody>
          <a:bodyPr wrap="square" rtlCol="0">
            <a:spAutoFit/>
          </a:bodyPr>
          <a:lstStyle/>
          <a:p>
            <a:r>
              <a:rPr lang="en-US" sz="1600" dirty="0"/>
              <a:t>Billions of key lookups per second</a:t>
            </a:r>
          </a:p>
        </p:txBody>
      </p:sp>
      <p:sp>
        <p:nvSpPr>
          <p:cNvPr id="30" name="TextBox 29"/>
          <p:cNvSpPr txBox="1"/>
          <p:nvPr/>
        </p:nvSpPr>
        <p:spPr>
          <a:xfrm>
            <a:off x="5217728" y="1147661"/>
            <a:ext cx="1523521" cy="830997"/>
          </a:xfrm>
          <a:prstGeom prst="rect">
            <a:avLst/>
          </a:prstGeom>
          <a:noFill/>
        </p:spPr>
        <p:txBody>
          <a:bodyPr wrap="square" rtlCol="0">
            <a:spAutoFit/>
          </a:bodyPr>
          <a:lstStyle/>
          <a:p>
            <a:r>
              <a:rPr lang="en-US" sz="1600" b="1" dirty="0"/>
              <a:t>Stateless</a:t>
            </a:r>
            <a:r>
              <a:rPr lang="en-US" sz="1600" dirty="0"/>
              <a:t> Application Servers</a:t>
            </a:r>
          </a:p>
        </p:txBody>
      </p:sp>
      <p:cxnSp>
        <p:nvCxnSpPr>
          <p:cNvPr id="4" name="Straight Connector 3"/>
          <p:cNvCxnSpPr/>
          <p:nvPr/>
        </p:nvCxnSpPr>
        <p:spPr>
          <a:xfrm>
            <a:off x="3087149" y="1192132"/>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877164" y="1212211"/>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606127" y="1212211"/>
            <a:ext cx="33556" cy="5326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108629" y="1169303"/>
            <a:ext cx="33556" cy="5326114"/>
          </a:xfrm>
          <a:prstGeom prst="line">
            <a:avLst/>
          </a:prstGeom>
        </p:spPr>
        <p:style>
          <a:lnRef idx="1">
            <a:schemeClr val="accent1"/>
          </a:lnRef>
          <a:fillRef idx="0">
            <a:schemeClr val="accent1"/>
          </a:fillRef>
          <a:effectRef idx="0">
            <a:schemeClr val="accent1"/>
          </a:effectRef>
          <a:fontRef idx="minor">
            <a:schemeClr val="tx1"/>
          </a:fontRef>
        </p:style>
      </p:cxnSp>
      <p:sp>
        <p:nvSpPr>
          <p:cNvPr id="56" name="Right Arrow 74"/>
          <p:cNvSpPr/>
          <p:nvPr/>
        </p:nvSpPr>
        <p:spPr>
          <a:xfrm>
            <a:off x="7374662" y="3686256"/>
            <a:ext cx="2142429" cy="104653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29" name="Explosion: 8 Points 28"/>
          <p:cNvSpPr/>
          <p:nvPr/>
        </p:nvSpPr>
        <p:spPr>
          <a:xfrm>
            <a:off x="4789536" y="3393346"/>
            <a:ext cx="2559220" cy="177230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Overloaded</a:t>
            </a:r>
          </a:p>
        </p:txBody>
      </p:sp>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85771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2692" r="12524"/>
          <a:stretch/>
        </p:blipFill>
        <p:spPr>
          <a:xfrm>
            <a:off x="4053254" y="0"/>
            <a:ext cx="8138746" cy="612171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90</a:t>
            </a:fld>
            <a:endParaRPr lang="en-US" dirty="0"/>
          </a:p>
        </p:txBody>
      </p:sp>
      <p:sp>
        <p:nvSpPr>
          <p:cNvPr id="6" name="Footer Placeholder 5"/>
          <p:cNvSpPr>
            <a:spLocks noGrp="1"/>
          </p:cNvSpPr>
          <p:nvPr>
            <p:ph type="ftr" sz="quarter" idx="11"/>
          </p:nvPr>
        </p:nvSpPr>
        <p:spPr>
          <a:xfrm>
            <a:off x="2589212" y="6135808"/>
            <a:ext cx="7619999" cy="365125"/>
          </a:xfrm>
        </p:spPr>
        <p:txBody>
          <a:bodyPr/>
          <a:lstStyle/>
          <a:p>
            <a:r>
              <a:rPr lang="en-US" dirty="0"/>
              <a:t>This slide was taken from Scaling </a:t>
            </a:r>
            <a:r>
              <a:rPr lang="en-US" dirty="0" err="1"/>
              <a:t>Memcache</a:t>
            </a:r>
            <a:r>
              <a:rPr lang="en-US" dirty="0"/>
              <a:t> at Facebook presentation in NSDI`13 </a:t>
            </a:r>
          </a:p>
        </p:txBody>
      </p:sp>
    </p:spTree>
    <p:extLst>
      <p:ext uri="{BB962C8B-B14F-4D97-AF65-F5344CB8AC3E}">
        <p14:creationId xmlns:p14="http://schemas.microsoft.com/office/powerpoint/2010/main" val="18978113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2475" r="12597"/>
          <a:stretch/>
        </p:blipFill>
        <p:spPr>
          <a:xfrm>
            <a:off x="4037557" y="0"/>
            <a:ext cx="8154443" cy="612171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91</a:t>
            </a:fld>
            <a:endParaRPr lang="en-US" dirty="0"/>
          </a:p>
        </p:txBody>
      </p:sp>
      <p:sp>
        <p:nvSpPr>
          <p:cNvPr id="4" name="Footer Placeholder 5"/>
          <p:cNvSpPr>
            <a:spLocks noGrp="1"/>
          </p:cNvSpPr>
          <p:nvPr>
            <p:ph type="ftr" sz="quarter" idx="11"/>
          </p:nvPr>
        </p:nvSpPr>
        <p:spPr>
          <a:xfrm>
            <a:off x="2589212" y="6135808"/>
            <a:ext cx="7619999" cy="365125"/>
          </a:xfrm>
        </p:spPr>
        <p:txBody>
          <a:bodyPr/>
          <a:lstStyle/>
          <a:p>
            <a:r>
              <a:rPr lang="en-US" dirty="0"/>
              <a:t>This slide was taken from Scaling </a:t>
            </a:r>
            <a:r>
              <a:rPr lang="en-US" dirty="0" err="1"/>
              <a:t>Memcache</a:t>
            </a:r>
            <a:r>
              <a:rPr lang="en-US" dirty="0"/>
              <a:t> at Facebook presentation in NSDI`13 </a:t>
            </a:r>
          </a:p>
        </p:txBody>
      </p:sp>
    </p:spTree>
    <p:extLst>
      <p:ext uri="{BB962C8B-B14F-4D97-AF65-F5344CB8AC3E}">
        <p14:creationId xmlns:p14="http://schemas.microsoft.com/office/powerpoint/2010/main" val="8466125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rotWithShape="1">
          <a:blip r:embed="rId2"/>
          <a:srcRect l="12500" r="12495"/>
          <a:stretch/>
        </p:blipFill>
        <p:spPr>
          <a:xfrm>
            <a:off x="4010393" y="0"/>
            <a:ext cx="8181607" cy="6135808"/>
          </a:xfrm>
        </p:spPr>
      </p:pic>
      <p:sp>
        <p:nvSpPr>
          <p:cNvPr id="2" name="TextBox 1"/>
          <p:cNvSpPr txBox="1"/>
          <p:nvPr/>
        </p:nvSpPr>
        <p:spPr>
          <a:xfrm>
            <a:off x="624254" y="1397977"/>
            <a:ext cx="32531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Tolerate datacenter scale outages</a:t>
            </a:r>
          </a:p>
          <a:p>
            <a:pPr marL="285750" indent="-285750">
              <a:buFont typeface="Arial" panose="020B0604020202020204" pitchFamily="34" charset="0"/>
              <a:buChar char="•"/>
            </a:pPr>
            <a:r>
              <a:rPr lang="en-US" dirty="0"/>
              <a:t>Read latency</a:t>
            </a:r>
          </a:p>
          <a:p>
            <a:endParaRPr lang="en-US" dirty="0"/>
          </a:p>
        </p:txBody>
      </p:sp>
      <p:sp>
        <p:nvSpPr>
          <p:cNvPr id="5" name="TextBox 4"/>
          <p:cNvSpPr txBox="1"/>
          <p:nvPr/>
        </p:nvSpPr>
        <p:spPr>
          <a:xfrm>
            <a:off x="809868" y="2883238"/>
            <a:ext cx="2184400" cy="646331"/>
          </a:xfrm>
          <a:prstGeom prst="rect">
            <a:avLst/>
          </a:prstGeom>
          <a:noFill/>
        </p:spPr>
        <p:txBody>
          <a:bodyPr wrap="square" rtlCol="0">
            <a:spAutoFit/>
          </a:bodyPr>
          <a:lstStyle/>
          <a:p>
            <a:r>
              <a:rPr lang="en-US" dirty="0"/>
              <a:t>Master slave replication</a:t>
            </a:r>
          </a:p>
        </p:txBody>
      </p:sp>
      <p:sp>
        <p:nvSpPr>
          <p:cNvPr id="3" name="Slide Number Placeholder 2"/>
          <p:cNvSpPr>
            <a:spLocks noGrp="1"/>
          </p:cNvSpPr>
          <p:nvPr>
            <p:ph type="sldNum" sz="quarter" idx="12"/>
          </p:nvPr>
        </p:nvSpPr>
        <p:spPr/>
        <p:txBody>
          <a:bodyPr/>
          <a:lstStyle/>
          <a:p>
            <a:fld id="{D57F1E4F-1CFF-5643-939E-217C01CDF565}" type="slidenum">
              <a:rPr lang="en-US" smtClean="0"/>
              <a:pPr/>
              <a:t>92</a:t>
            </a:fld>
            <a:endParaRPr lang="en-US" dirty="0"/>
          </a:p>
        </p:txBody>
      </p:sp>
      <p:sp>
        <p:nvSpPr>
          <p:cNvPr id="6" name="Footer Placeholder 5"/>
          <p:cNvSpPr>
            <a:spLocks noGrp="1"/>
          </p:cNvSpPr>
          <p:nvPr>
            <p:ph type="ftr" sz="quarter" idx="11"/>
          </p:nvPr>
        </p:nvSpPr>
        <p:spPr>
          <a:xfrm>
            <a:off x="2589212" y="6135808"/>
            <a:ext cx="7619999" cy="365125"/>
          </a:xfrm>
        </p:spPr>
        <p:txBody>
          <a:bodyPr/>
          <a:lstStyle/>
          <a:p>
            <a:r>
              <a:rPr lang="en-US" dirty="0"/>
              <a:t>This slide was taken from Scaling </a:t>
            </a:r>
            <a:r>
              <a:rPr lang="en-US" dirty="0" err="1"/>
              <a:t>Memcache</a:t>
            </a:r>
            <a:r>
              <a:rPr lang="en-US" dirty="0"/>
              <a:t> at Facebook presentation in NSDI`13 </a:t>
            </a:r>
          </a:p>
        </p:txBody>
      </p:sp>
    </p:spTree>
    <p:extLst>
      <p:ext uri="{BB962C8B-B14F-4D97-AF65-F5344CB8AC3E}">
        <p14:creationId xmlns:p14="http://schemas.microsoft.com/office/powerpoint/2010/main" val="61978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rotWithShape="1">
          <a:blip r:embed="rId2"/>
          <a:srcRect l="13023" r="12627"/>
          <a:stretch/>
        </p:blipFill>
        <p:spPr>
          <a:xfrm>
            <a:off x="4010393" y="0"/>
            <a:ext cx="8181607" cy="6189820"/>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93</a:t>
            </a:fld>
            <a:endParaRPr lang="en-US" dirty="0"/>
          </a:p>
        </p:txBody>
      </p:sp>
      <p:sp>
        <p:nvSpPr>
          <p:cNvPr id="4" name="Footer Placeholder 5"/>
          <p:cNvSpPr>
            <a:spLocks noGrp="1"/>
          </p:cNvSpPr>
          <p:nvPr>
            <p:ph type="ftr" sz="quarter" idx="11"/>
          </p:nvPr>
        </p:nvSpPr>
        <p:spPr>
          <a:xfrm>
            <a:off x="2589212" y="6135808"/>
            <a:ext cx="7619999" cy="365125"/>
          </a:xfrm>
        </p:spPr>
        <p:txBody>
          <a:bodyPr/>
          <a:lstStyle/>
          <a:p>
            <a:r>
              <a:rPr lang="en-US" dirty="0"/>
              <a:t>This slide was taken from Scaling </a:t>
            </a:r>
            <a:r>
              <a:rPr lang="en-US" dirty="0" err="1"/>
              <a:t>Memcache</a:t>
            </a:r>
            <a:r>
              <a:rPr lang="en-US" dirty="0"/>
              <a:t> at Facebook presentation in NSDI`13 </a:t>
            </a:r>
          </a:p>
        </p:txBody>
      </p:sp>
    </p:spTree>
    <p:extLst>
      <p:ext uri="{BB962C8B-B14F-4D97-AF65-F5344CB8AC3E}">
        <p14:creationId xmlns:p14="http://schemas.microsoft.com/office/powerpoint/2010/main" val="25940244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2411" r="12679"/>
          <a:stretch/>
        </p:blipFill>
        <p:spPr>
          <a:xfrm>
            <a:off x="4010393" y="0"/>
            <a:ext cx="8181607" cy="614351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94</a:t>
            </a:fld>
            <a:endParaRPr lang="en-US" dirty="0"/>
          </a:p>
        </p:txBody>
      </p:sp>
      <p:sp>
        <p:nvSpPr>
          <p:cNvPr id="4" name="Footer Placeholder 5"/>
          <p:cNvSpPr>
            <a:spLocks noGrp="1"/>
          </p:cNvSpPr>
          <p:nvPr>
            <p:ph type="ftr" sz="quarter" idx="11"/>
          </p:nvPr>
        </p:nvSpPr>
        <p:spPr>
          <a:xfrm>
            <a:off x="2589212" y="6135808"/>
            <a:ext cx="7619999" cy="365125"/>
          </a:xfrm>
        </p:spPr>
        <p:txBody>
          <a:bodyPr/>
          <a:lstStyle/>
          <a:p>
            <a:r>
              <a:rPr lang="en-US" dirty="0"/>
              <a:t>This slide was taken from Scaling </a:t>
            </a:r>
            <a:r>
              <a:rPr lang="en-US" dirty="0" err="1"/>
              <a:t>Memcache</a:t>
            </a:r>
            <a:r>
              <a:rPr lang="en-US" dirty="0"/>
              <a:t> at Facebook presentation in NSDI`13 </a:t>
            </a:r>
          </a:p>
        </p:txBody>
      </p:sp>
    </p:spTree>
    <p:extLst>
      <p:ext uri="{BB962C8B-B14F-4D97-AF65-F5344CB8AC3E}">
        <p14:creationId xmlns:p14="http://schemas.microsoft.com/office/powerpoint/2010/main" val="35239255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6821" y="4135937"/>
            <a:ext cx="8911687" cy="1280890"/>
          </a:xfrm>
        </p:spPr>
        <p:txBody>
          <a:bodyPr/>
          <a:lstStyle/>
          <a:p>
            <a:r>
              <a:rPr lang="en-US" dirty="0"/>
              <a:t>Caching with Domain Knowledge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95</a:t>
            </a:fld>
            <a:endParaRPr lang="en-US" dirty="0"/>
          </a:p>
        </p:txBody>
      </p:sp>
    </p:spTree>
    <p:extLst>
      <p:ext uri="{BB962C8B-B14F-4D97-AF65-F5344CB8AC3E}">
        <p14:creationId xmlns:p14="http://schemas.microsoft.com/office/powerpoint/2010/main" val="1197760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TAO: Facebook’s Distributed Data Store for the Social Graph</a:t>
            </a:r>
          </a:p>
        </p:txBody>
      </p:sp>
      <p:sp>
        <p:nvSpPr>
          <p:cNvPr id="7" name="Oval 6"/>
          <p:cNvSpPr/>
          <p:nvPr/>
        </p:nvSpPr>
        <p:spPr>
          <a:xfrm>
            <a:off x="9405257" y="2111788"/>
            <a:ext cx="956354" cy="84908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p:nvSpPr>
        <p:spPr>
          <a:xfrm>
            <a:off x="7892143" y="2746775"/>
            <a:ext cx="956354" cy="84908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548258" y="3171318"/>
            <a:ext cx="956354" cy="84908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p:cNvSpPr/>
          <p:nvPr/>
        </p:nvSpPr>
        <p:spPr>
          <a:xfrm>
            <a:off x="7892143" y="4210825"/>
            <a:ext cx="956354" cy="84908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p:nvSpPr>
        <p:spPr>
          <a:xfrm>
            <a:off x="9731034" y="4441292"/>
            <a:ext cx="956354" cy="84908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Arrow: Right 11"/>
          <p:cNvSpPr/>
          <p:nvPr/>
        </p:nvSpPr>
        <p:spPr>
          <a:xfrm rot="481759">
            <a:off x="8803277" y="3373787"/>
            <a:ext cx="1790539" cy="1388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rot="18621808">
            <a:off x="8348171" y="3562436"/>
            <a:ext cx="1790539" cy="1388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rot="5243766" flipV="1">
            <a:off x="9200372" y="3688105"/>
            <a:ext cx="1543180" cy="121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Right 15"/>
          <p:cNvSpPr/>
          <p:nvPr/>
        </p:nvSpPr>
        <p:spPr>
          <a:xfrm rot="11640244" flipV="1">
            <a:off x="8854849" y="4759846"/>
            <a:ext cx="910197" cy="111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p:cNvSpPr txBox="1"/>
          <p:nvPr/>
        </p:nvSpPr>
        <p:spPr>
          <a:xfrm>
            <a:off x="8333499" y="5582763"/>
            <a:ext cx="2862943" cy="369332"/>
          </a:xfrm>
          <a:prstGeom prst="rect">
            <a:avLst/>
          </a:prstGeom>
          <a:noFill/>
        </p:spPr>
        <p:txBody>
          <a:bodyPr wrap="square" rtlCol="0">
            <a:spAutoFit/>
          </a:bodyPr>
          <a:lstStyle/>
          <a:p>
            <a:r>
              <a:rPr lang="en-US" dirty="0"/>
              <a:t>Nodes and Associations</a:t>
            </a:r>
          </a:p>
        </p:txBody>
      </p:sp>
      <p:sp>
        <p:nvSpPr>
          <p:cNvPr id="64" name="Content Placeholder 2"/>
          <p:cNvSpPr>
            <a:spLocks noGrp="1"/>
          </p:cNvSpPr>
          <p:nvPr>
            <p:ph idx="1"/>
          </p:nvPr>
        </p:nvSpPr>
        <p:spPr>
          <a:xfrm>
            <a:off x="2589212" y="2133600"/>
            <a:ext cx="8915400" cy="3777622"/>
          </a:xfrm>
        </p:spPr>
        <p:txBody>
          <a:bodyPr>
            <a:normAutofit/>
          </a:bodyPr>
          <a:lstStyle/>
          <a:p>
            <a:r>
              <a:rPr lang="en-US" dirty="0"/>
              <a:t>Facebook graph</a:t>
            </a:r>
          </a:p>
          <a:p>
            <a:pPr lvl="1"/>
            <a:r>
              <a:rPr lang="en-US" sz="1800" dirty="0"/>
              <a:t>Nodes</a:t>
            </a:r>
          </a:p>
          <a:p>
            <a:pPr lvl="1"/>
            <a:r>
              <a:rPr lang="en-US" sz="1800" dirty="0"/>
              <a:t>Associations</a:t>
            </a:r>
          </a:p>
          <a:p>
            <a:r>
              <a:rPr lang="en-US" dirty="0"/>
              <a:t>Look-aside cache</a:t>
            </a:r>
          </a:p>
          <a:p>
            <a:pPr lvl="1"/>
            <a:r>
              <a:rPr lang="en-US" sz="1800" dirty="0"/>
              <a:t>Get/Set keys</a:t>
            </a:r>
          </a:p>
          <a:p>
            <a:pPr lvl="1"/>
            <a:r>
              <a:rPr lang="en-US" sz="1800" dirty="0"/>
              <a:t>Agnostic of the data structure</a:t>
            </a:r>
          </a:p>
          <a:p>
            <a:pPr lvl="1"/>
            <a:r>
              <a:rPr lang="en-US" sz="1800" dirty="0"/>
              <a:t>More requests</a:t>
            </a:r>
          </a:p>
          <a:p>
            <a:pPr lvl="1"/>
            <a:r>
              <a:rPr lang="en-US" sz="1800" dirty="0"/>
              <a:t>More rounds of lookups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96</a:t>
            </a:fld>
            <a:endParaRPr lang="en-US" dirty="0"/>
          </a:p>
        </p:txBody>
      </p:sp>
      <p:sp>
        <p:nvSpPr>
          <p:cNvPr id="15" name="Footer Placeholder 3"/>
          <p:cNvSpPr>
            <a:spLocks noGrp="1"/>
          </p:cNvSpPr>
          <p:nvPr>
            <p:ph type="ftr" sz="quarter" idx="11"/>
          </p:nvPr>
        </p:nvSpPr>
        <p:spPr>
          <a:xfrm>
            <a:off x="2589212" y="6135808"/>
            <a:ext cx="7619999" cy="365125"/>
          </a:xfrm>
        </p:spPr>
        <p:txBody>
          <a:bodyPr/>
          <a:lstStyle/>
          <a:p>
            <a:r>
              <a:rPr lang="en-US" dirty="0"/>
              <a:t>Bronson, Nathan, et al. "TAO: Facebook's Distributed Data Store for the Social Graph." USENIX Annual Technical Conference. 2013.</a:t>
            </a:r>
          </a:p>
        </p:txBody>
      </p:sp>
    </p:spTree>
    <p:extLst>
      <p:ext uri="{BB962C8B-B14F-4D97-AF65-F5344CB8AC3E}">
        <p14:creationId xmlns:p14="http://schemas.microsoft.com/office/powerpoint/2010/main" val="40816245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Left-Right Arrow 62"/>
          <p:cNvSpPr/>
          <p:nvPr/>
        </p:nvSpPr>
        <p:spPr bwMode="auto">
          <a:xfrm rot="17820103">
            <a:off x="7255465" y="3343041"/>
            <a:ext cx="3508646" cy="707231"/>
          </a:xfrm>
          <a:prstGeom prst="leftRightArrow">
            <a:avLst>
              <a:gd name="adj1" fmla="val 6010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8576" rIns="0"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856"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FRIEND</a:t>
            </a:r>
          </a:p>
        </p:txBody>
      </p:sp>
      <p:sp>
        <p:nvSpPr>
          <p:cNvPr id="2" name="Title 1"/>
          <p:cNvSpPr>
            <a:spLocks noGrp="1"/>
          </p:cNvSpPr>
          <p:nvPr>
            <p:ph type="title"/>
          </p:nvPr>
        </p:nvSpPr>
        <p:spPr>
          <a:xfrm>
            <a:off x="4938713" y="546497"/>
            <a:ext cx="5968603" cy="557213"/>
          </a:xfrm>
        </p:spPr>
        <p:txBody>
          <a:bodyPr>
            <a:normAutofit fontScale="90000"/>
          </a:bodyPr>
          <a:lstStyle/>
          <a:p>
            <a:r>
              <a:rPr lang="en-US" dirty="0"/>
              <a:t>The Social Graph</a:t>
            </a:r>
          </a:p>
        </p:txBody>
      </p:sp>
      <p:pic>
        <p:nvPicPr>
          <p:cNvPr id="8" name="Content Placeholder 7" descr="example_all.png"/>
          <p:cNvPicPr>
            <a:picLocks noGrp="1" noChangeAspect="1"/>
          </p:cNvPicPr>
          <p:nvPr>
            <p:ph idx="1"/>
          </p:nvPr>
        </p:nvPicPr>
        <p:blipFill rotWithShape="1">
          <a:blip r:embed="rId4">
            <a:extLst>
              <a:ext uri="{28A0092B-C50C-407E-A947-70E740481C1C}">
                <a14:useLocalDpi xmlns:a14="http://schemas.microsoft.com/office/drawing/2010/main" val="0"/>
              </a:ext>
            </a:extLst>
          </a:blip>
          <a:srcRect l="-25" r="-25"/>
          <a:stretch/>
        </p:blipFill>
        <p:spPr>
          <a:xfrm>
            <a:off x="823913" y="600075"/>
            <a:ext cx="3793331" cy="5724973"/>
          </a:xfrm>
        </p:spPr>
      </p:pic>
      <p:grpSp>
        <p:nvGrpSpPr>
          <p:cNvPr id="29" name="Group 28"/>
          <p:cNvGrpSpPr/>
          <p:nvPr/>
        </p:nvGrpSpPr>
        <p:grpSpPr>
          <a:xfrm>
            <a:off x="9310687" y="5422107"/>
            <a:ext cx="2029111" cy="988516"/>
            <a:chOff x="6350000" y="6807200"/>
            <a:chExt cx="1903857" cy="914400"/>
          </a:xfrm>
        </p:grpSpPr>
        <p:sp>
          <p:nvSpPr>
            <p:cNvPr id="20" name="Rectangle 19"/>
            <p:cNvSpPr/>
            <p:nvPr/>
          </p:nvSpPr>
          <p:spPr bwMode="auto">
            <a:xfrm>
              <a:off x="6350000" y="6807200"/>
              <a:ext cx="1903857" cy="914400"/>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COMMENT</a:t>
              </a:r>
            </a:p>
          </p:txBody>
        </p:sp>
        <p:pic>
          <p:nvPicPr>
            <p:cNvPr id="9" name="Picture 8" descr="example_comment.png"/>
            <p:cNvPicPr preferRelativeResize="0">
              <a:picLocks noChangeAspect="1"/>
            </p:cNvPicPr>
            <p:nvPr/>
          </p:nvPicPr>
          <p:blipFill rotWithShape="1">
            <a:blip r:embed="rId5">
              <a:extLst>
                <a:ext uri="{28A0092B-C50C-407E-A947-70E740481C1C}">
                  <a14:useLocalDpi xmlns:a14="http://schemas.microsoft.com/office/drawing/2010/main" val="0"/>
                </a:ext>
              </a:extLst>
            </a:blip>
            <a:srcRect l="-1" r="36524"/>
            <a:stretch/>
          </p:blipFill>
          <p:spPr>
            <a:xfrm>
              <a:off x="6426200" y="7188200"/>
              <a:ext cx="1809750" cy="457200"/>
            </a:xfrm>
            <a:prstGeom prst="rect">
              <a:avLst/>
            </a:prstGeom>
          </p:spPr>
        </p:pic>
      </p:grpSp>
      <p:grpSp>
        <p:nvGrpSpPr>
          <p:cNvPr id="26" name="Group 25"/>
          <p:cNvGrpSpPr/>
          <p:nvPr/>
        </p:nvGrpSpPr>
        <p:grpSpPr>
          <a:xfrm>
            <a:off x="7639050" y="3236119"/>
            <a:ext cx="1705476" cy="1350170"/>
            <a:chOff x="6350000" y="1473200"/>
            <a:chExt cx="1600200" cy="1248937"/>
          </a:xfrm>
        </p:grpSpPr>
        <p:sp>
          <p:nvSpPr>
            <p:cNvPr id="15" name="Rectangle 14"/>
            <p:cNvSpPr/>
            <p:nvPr/>
          </p:nvSpPr>
          <p:spPr bwMode="auto">
            <a:xfrm>
              <a:off x="6350000" y="1473200"/>
              <a:ext cx="1600200" cy="1248937"/>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POST</a:t>
              </a:r>
            </a:p>
          </p:txBody>
        </p:sp>
        <p:pic>
          <p:nvPicPr>
            <p:cNvPr id="10" name="Picture 9" descr="example_pos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0325" y="1948984"/>
              <a:ext cx="1447800" cy="406986"/>
            </a:xfrm>
            <a:prstGeom prst="rect">
              <a:avLst/>
            </a:prstGeom>
          </p:spPr>
        </p:pic>
      </p:grpSp>
      <p:grpSp>
        <p:nvGrpSpPr>
          <p:cNvPr id="27" name="Group 26"/>
          <p:cNvGrpSpPr/>
          <p:nvPr/>
        </p:nvGrpSpPr>
        <p:grpSpPr>
          <a:xfrm>
            <a:off x="9182100" y="921544"/>
            <a:ext cx="1705476" cy="1070893"/>
            <a:chOff x="6350000" y="2844800"/>
            <a:chExt cx="1600200" cy="990600"/>
          </a:xfrm>
        </p:grpSpPr>
        <p:sp>
          <p:nvSpPr>
            <p:cNvPr id="16" name="Rectangle 15"/>
            <p:cNvSpPr/>
            <p:nvPr/>
          </p:nvSpPr>
          <p:spPr bwMode="auto">
            <a:xfrm>
              <a:off x="6350000" y="2844800"/>
              <a:ext cx="1600200" cy="990600"/>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USER</a:t>
              </a:r>
            </a:p>
          </p:txBody>
        </p:sp>
        <p:pic>
          <p:nvPicPr>
            <p:cNvPr id="12" name="Picture 11" descr="example_natha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2400" y="3149600"/>
              <a:ext cx="1295400" cy="609599"/>
            </a:xfrm>
            <a:prstGeom prst="rect">
              <a:avLst/>
            </a:prstGeom>
          </p:spPr>
        </p:pic>
      </p:grpSp>
      <p:grpSp>
        <p:nvGrpSpPr>
          <p:cNvPr id="28" name="Group 27"/>
          <p:cNvGrpSpPr/>
          <p:nvPr/>
        </p:nvGrpSpPr>
        <p:grpSpPr>
          <a:xfrm>
            <a:off x="6867525" y="5357812"/>
            <a:ext cx="1705476" cy="1070893"/>
            <a:chOff x="6350000" y="5359400"/>
            <a:chExt cx="1600200" cy="990600"/>
          </a:xfrm>
        </p:grpSpPr>
        <p:sp>
          <p:nvSpPr>
            <p:cNvPr id="18" name="Rectangle 17"/>
            <p:cNvSpPr/>
            <p:nvPr/>
          </p:nvSpPr>
          <p:spPr bwMode="auto">
            <a:xfrm>
              <a:off x="6350000" y="5359400"/>
              <a:ext cx="1600200" cy="990600"/>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USER</a:t>
              </a:r>
            </a:p>
          </p:txBody>
        </p:sp>
        <p:pic>
          <p:nvPicPr>
            <p:cNvPr id="13" name="Picture 12" descr="example_alic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2400" y="5664200"/>
              <a:ext cx="1219200" cy="645042"/>
            </a:xfrm>
            <a:prstGeom prst="rect">
              <a:avLst/>
            </a:prstGeom>
          </p:spPr>
        </p:pic>
      </p:grpSp>
      <p:grpSp>
        <p:nvGrpSpPr>
          <p:cNvPr id="23" name="Group 22"/>
          <p:cNvGrpSpPr/>
          <p:nvPr/>
        </p:nvGrpSpPr>
        <p:grpSpPr>
          <a:xfrm>
            <a:off x="4745831" y="2914650"/>
            <a:ext cx="2030329" cy="1729904"/>
            <a:chOff x="5588000" y="2768600"/>
            <a:chExt cx="1905000" cy="1600200"/>
          </a:xfrm>
        </p:grpSpPr>
        <p:sp>
          <p:nvSpPr>
            <p:cNvPr id="21" name="Rectangle 20"/>
            <p:cNvSpPr/>
            <p:nvPr/>
          </p:nvSpPr>
          <p:spPr bwMode="auto">
            <a:xfrm>
              <a:off x="5588000" y="2768600"/>
              <a:ext cx="1905000" cy="1600200"/>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PHOTO</a:t>
              </a:r>
            </a:p>
          </p:txBody>
        </p:sp>
        <p:pic>
          <p:nvPicPr>
            <p:cNvPr id="14" name="Picture 13" descr="example_phot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64200" y="3149600"/>
              <a:ext cx="1723292" cy="1143000"/>
            </a:xfrm>
            <a:prstGeom prst="rect">
              <a:avLst/>
            </a:prstGeom>
          </p:spPr>
        </p:pic>
      </p:grpSp>
      <p:grpSp>
        <p:nvGrpSpPr>
          <p:cNvPr id="24" name="Group 23"/>
          <p:cNvGrpSpPr/>
          <p:nvPr/>
        </p:nvGrpSpPr>
        <p:grpSpPr>
          <a:xfrm>
            <a:off x="6738938" y="1435894"/>
            <a:ext cx="1705476" cy="988516"/>
            <a:chOff x="5892800" y="1625600"/>
            <a:chExt cx="1600200" cy="914400"/>
          </a:xfrm>
        </p:grpSpPr>
        <p:sp>
          <p:nvSpPr>
            <p:cNvPr id="22" name="Rectangle 21"/>
            <p:cNvSpPr/>
            <p:nvPr/>
          </p:nvSpPr>
          <p:spPr bwMode="auto">
            <a:xfrm>
              <a:off x="5892800" y="1625600"/>
              <a:ext cx="1600200" cy="914400"/>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LOCATION</a:t>
              </a:r>
            </a:p>
          </p:txBody>
        </p:sp>
        <p:pic>
          <p:nvPicPr>
            <p:cNvPr id="11" name="Picture 10" descr="example_charlotte_dom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69000" y="2082800"/>
              <a:ext cx="1447800" cy="294801"/>
            </a:xfrm>
            <a:prstGeom prst="rect">
              <a:avLst/>
            </a:prstGeom>
          </p:spPr>
        </p:pic>
      </p:grpSp>
      <p:sp>
        <p:nvSpPr>
          <p:cNvPr id="30" name="Rectangle 29"/>
          <p:cNvSpPr/>
          <p:nvPr/>
        </p:nvSpPr>
        <p:spPr bwMode="auto">
          <a:xfrm>
            <a:off x="10210800" y="2914651"/>
            <a:ext cx="1005013" cy="795635"/>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USER</a:t>
            </a:r>
          </a:p>
          <a:p>
            <a:pPr defTabSz="771571" fontAlgn="base">
              <a:lnSpc>
                <a:spcPct val="15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    </a:t>
            </a:r>
            <a:r>
              <a:rPr lang="en-US" sz="1519" dirty="0">
                <a:solidFill>
                  <a:schemeClr val="bg1">
                    <a:lumMod val="50000"/>
                  </a:schemeClr>
                </a:solidFill>
                <a:latin typeface="Vista Sans OT Reg" pitchFamily="-65" charset="0"/>
                <a:ea typeface="ヒラギノ角ゴ ProN W3" pitchFamily="-65" charset="-128"/>
                <a:cs typeface="ヒラギノ角ゴ ProN W3" pitchFamily="-65" charset="-128"/>
                <a:sym typeface="Vista Sans OT Reg" pitchFamily="-65" charset="0"/>
              </a:rPr>
              <a:t>Carol</a:t>
            </a:r>
          </a:p>
        </p:txBody>
      </p:sp>
      <p:sp>
        <p:nvSpPr>
          <p:cNvPr id="32" name="Rectangle 31"/>
          <p:cNvSpPr/>
          <p:nvPr/>
        </p:nvSpPr>
        <p:spPr bwMode="auto">
          <a:xfrm>
            <a:off x="10082212" y="4007644"/>
            <a:ext cx="1005013" cy="450056"/>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USER</a:t>
            </a:r>
          </a:p>
        </p:txBody>
      </p:sp>
      <p:sp>
        <p:nvSpPr>
          <p:cNvPr id="34" name="Rectangle 33"/>
          <p:cNvSpPr/>
          <p:nvPr/>
        </p:nvSpPr>
        <p:spPr bwMode="auto">
          <a:xfrm>
            <a:off x="10210800" y="4200524"/>
            <a:ext cx="1005013" cy="450056"/>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USER</a:t>
            </a:r>
          </a:p>
        </p:txBody>
      </p:sp>
      <p:sp>
        <p:nvSpPr>
          <p:cNvPr id="35" name="Rectangle 34"/>
          <p:cNvSpPr/>
          <p:nvPr/>
        </p:nvSpPr>
        <p:spPr bwMode="auto">
          <a:xfrm>
            <a:off x="10339387" y="4393406"/>
            <a:ext cx="1005013" cy="450056"/>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USER</a:t>
            </a:r>
          </a:p>
        </p:txBody>
      </p:sp>
      <p:sp>
        <p:nvSpPr>
          <p:cNvPr id="36" name="Rectangle 35"/>
          <p:cNvSpPr/>
          <p:nvPr/>
        </p:nvSpPr>
        <p:spPr bwMode="auto">
          <a:xfrm>
            <a:off x="4424362" y="5164931"/>
            <a:ext cx="1157288" cy="385763"/>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EXIF_INFO</a:t>
            </a:r>
          </a:p>
        </p:txBody>
      </p:sp>
      <p:sp>
        <p:nvSpPr>
          <p:cNvPr id="37" name="Rectangle 36"/>
          <p:cNvSpPr/>
          <p:nvPr/>
        </p:nvSpPr>
        <p:spPr bwMode="auto">
          <a:xfrm>
            <a:off x="4874419" y="1885950"/>
            <a:ext cx="1157288" cy="385763"/>
          </a:xfrm>
          <a:prstGeom prst="rect">
            <a:avLst/>
          </a:prstGeom>
          <a:ln>
            <a:headEnd type="arrow"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77153" tIns="38576" rIns="77153" bIns="38576" numCol="1" rtlCol="0" anchor="t" anchorCtr="0" compatLnSpc="1">
            <a:prstTxWarp prst="textNoShape">
              <a:avLst/>
            </a:prstTxWarp>
          </a:bodyPr>
          <a:lstStyle/>
          <a:p>
            <a:pPr defTabSz="771571" fontAlgn="base">
              <a:lnSpc>
                <a:spcPct val="90000"/>
              </a:lnSpc>
              <a:spcBef>
                <a:spcPct val="0"/>
              </a:spcBef>
              <a:spcAft>
                <a:spcPct val="0"/>
              </a:spcAft>
            </a:pPr>
            <a:r>
              <a:rPr lang="en-US" sz="1688"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GPS_DATA</a:t>
            </a:r>
            <a:endParaRPr lang="en-US" sz="1519"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2" name="Right Arrow 41"/>
          <p:cNvSpPr/>
          <p:nvPr/>
        </p:nvSpPr>
        <p:spPr bwMode="auto">
          <a:xfrm flipH="1">
            <a:off x="5967412" y="1693069"/>
            <a:ext cx="835819" cy="707231"/>
          </a:xfrm>
          <a:prstGeom prst="rightArrow">
            <a:avLst>
              <a:gd name="adj1" fmla="val 60932"/>
              <a:gd name="adj2" fmla="val 31818"/>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77153" bIns="0" numCol="1" rtlCol="0" anchor="ctr" anchorCtr="0" compatLnSpc="1">
            <a:prstTxWarp prst="textNoShape">
              <a:avLst/>
            </a:prstTxWarp>
          </a:bodyPr>
          <a:lstStyle/>
          <a:p>
            <a:pPr algn="ctr" defTabSz="771571" fontAlgn="base">
              <a:lnSpc>
                <a:spcPct val="90000"/>
              </a:lnSpc>
              <a:spcBef>
                <a:spcPct val="0"/>
              </a:spcBef>
              <a:spcAft>
                <a:spcPct val="0"/>
              </a:spcAft>
            </a:pPr>
            <a:r>
              <a:rPr lang="en-US" sz="1856"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AT</a:t>
            </a:r>
          </a:p>
        </p:txBody>
      </p:sp>
      <p:sp>
        <p:nvSpPr>
          <p:cNvPr id="43" name="Right Arrow 42"/>
          <p:cNvSpPr/>
          <p:nvPr/>
        </p:nvSpPr>
        <p:spPr bwMode="auto">
          <a:xfrm flipH="1">
            <a:off x="6674644" y="3300412"/>
            <a:ext cx="1028700" cy="900113"/>
          </a:xfrm>
          <a:prstGeom prst="rightArrow">
            <a:avLst>
              <a:gd name="adj1" fmla="val 60932"/>
              <a:gd name="adj2" fmla="val 31818"/>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77153" bIns="0" numCol="1" rtlCol="0" anchor="ctr" anchorCtr="0" compatLnSpc="1">
            <a:prstTxWarp prst="textNoShape">
              <a:avLst/>
            </a:prstTxWarp>
          </a:bodyPr>
          <a:lstStyle/>
          <a:p>
            <a:pPr algn="ctr" defTabSz="771571" fontAlgn="base">
              <a:lnSpc>
                <a:spcPct val="90000"/>
              </a:lnSpc>
              <a:spcBef>
                <a:spcPct val="0"/>
              </a:spcBef>
              <a:spcAft>
                <a:spcPct val="0"/>
              </a:spcAft>
            </a:pPr>
            <a:r>
              <a:rPr lang="en-US" sz="1688"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PHOTO</a:t>
            </a:r>
          </a:p>
        </p:txBody>
      </p:sp>
      <p:sp>
        <p:nvSpPr>
          <p:cNvPr id="44" name="Right Arrow 43"/>
          <p:cNvSpPr/>
          <p:nvPr/>
        </p:nvSpPr>
        <p:spPr bwMode="auto">
          <a:xfrm rot="18157853" flipH="1">
            <a:off x="4714190" y="4581672"/>
            <a:ext cx="694092" cy="707231"/>
          </a:xfrm>
          <a:prstGeom prst="rightArrow">
            <a:avLst>
              <a:gd name="adj1" fmla="val 60932"/>
              <a:gd name="adj2" fmla="val 31818"/>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77153" bIns="0" numCol="1" rtlCol="0" anchor="ctr" anchorCtr="0" compatLnSpc="1">
            <a:prstTxWarp prst="textNoShape">
              <a:avLst/>
            </a:prstTxWarp>
          </a:bodyPr>
          <a:lstStyle/>
          <a:p>
            <a:pPr algn="ctr" defTabSz="771571" fontAlgn="base">
              <a:lnSpc>
                <a:spcPct val="90000"/>
              </a:lnSpc>
              <a:spcBef>
                <a:spcPct val="0"/>
              </a:spcBef>
              <a:spcAft>
                <a:spcPct val="0"/>
              </a:spcAft>
            </a:pPr>
            <a:r>
              <a:rPr lang="en-US" sz="1856"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EXIF</a:t>
            </a:r>
          </a:p>
        </p:txBody>
      </p:sp>
      <p:sp>
        <p:nvSpPr>
          <p:cNvPr id="54" name="Right Arrow 53"/>
          <p:cNvSpPr/>
          <p:nvPr/>
        </p:nvSpPr>
        <p:spPr bwMode="auto">
          <a:xfrm rot="3132958">
            <a:off x="8410575" y="4586288"/>
            <a:ext cx="1221581" cy="707231"/>
          </a:xfrm>
          <a:prstGeom prst="rightArrow">
            <a:avLst>
              <a:gd name="adj1" fmla="val 60932"/>
              <a:gd name="adj2" fmla="val 31818"/>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0" rIns="0" bIns="0" numCol="1" rtlCol="0" anchor="ctr" anchorCtr="0" compatLnSpc="1">
            <a:prstTxWarp prst="textNoShape">
              <a:avLst/>
            </a:prstTxWarp>
          </a:bodyPr>
          <a:lstStyle/>
          <a:p>
            <a:pPr algn="ctr" defTabSz="771571" fontAlgn="base">
              <a:lnSpc>
                <a:spcPct val="90000"/>
              </a:lnSpc>
              <a:spcBef>
                <a:spcPct val="0"/>
              </a:spcBef>
              <a:spcAft>
                <a:spcPct val="0"/>
              </a:spcAft>
            </a:pPr>
            <a:r>
              <a:rPr lang="en-US" sz="1688"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COMMENT</a:t>
            </a:r>
          </a:p>
        </p:txBody>
      </p:sp>
      <p:sp>
        <p:nvSpPr>
          <p:cNvPr id="4" name="Left-Right Arrow 3"/>
          <p:cNvSpPr/>
          <p:nvPr/>
        </p:nvSpPr>
        <p:spPr bwMode="auto">
          <a:xfrm rot="2753483">
            <a:off x="7371850" y="2442891"/>
            <a:ext cx="1313472" cy="707231"/>
          </a:xfrm>
          <a:prstGeom prst="leftRightArrow">
            <a:avLst>
              <a:gd name="adj1" fmla="val 6010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8576" rIns="0"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688"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CHECKIN</a:t>
            </a:r>
          </a:p>
        </p:txBody>
      </p:sp>
      <p:sp>
        <p:nvSpPr>
          <p:cNvPr id="56" name="Left-Right Arrow 55"/>
          <p:cNvSpPr/>
          <p:nvPr/>
        </p:nvSpPr>
        <p:spPr bwMode="auto">
          <a:xfrm rot="20672011">
            <a:off x="9256609" y="3111875"/>
            <a:ext cx="1092994" cy="707231"/>
          </a:xfrm>
          <a:prstGeom prst="leftRightArrow">
            <a:avLst>
              <a:gd name="adj1" fmla="val 6010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856"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LIKE</a:t>
            </a:r>
          </a:p>
        </p:txBody>
      </p:sp>
      <p:sp>
        <p:nvSpPr>
          <p:cNvPr id="57" name="Left-Right Arrow 56"/>
          <p:cNvSpPr/>
          <p:nvPr/>
        </p:nvSpPr>
        <p:spPr bwMode="auto">
          <a:xfrm rot="904255">
            <a:off x="9374747" y="3849551"/>
            <a:ext cx="842044" cy="604125"/>
          </a:xfrm>
          <a:prstGeom prst="leftRightArrow">
            <a:avLst>
              <a:gd name="adj1" fmla="val 6010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8576" rIns="0"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688"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LIKE</a:t>
            </a:r>
          </a:p>
        </p:txBody>
      </p:sp>
      <p:sp>
        <p:nvSpPr>
          <p:cNvPr id="58" name="Left-Right Arrow 57"/>
          <p:cNvSpPr/>
          <p:nvPr/>
        </p:nvSpPr>
        <p:spPr bwMode="auto">
          <a:xfrm rot="904255">
            <a:off x="9439041" y="4042432"/>
            <a:ext cx="842044" cy="604125"/>
          </a:xfrm>
          <a:prstGeom prst="leftRightArrow">
            <a:avLst>
              <a:gd name="adj1" fmla="val 6010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8576" rIns="0"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688"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LIKE</a:t>
            </a:r>
          </a:p>
        </p:txBody>
      </p:sp>
      <p:sp>
        <p:nvSpPr>
          <p:cNvPr id="59" name="Left-Right Arrow 58"/>
          <p:cNvSpPr/>
          <p:nvPr/>
        </p:nvSpPr>
        <p:spPr bwMode="auto">
          <a:xfrm rot="904255">
            <a:off x="9503334" y="4235314"/>
            <a:ext cx="842044" cy="604125"/>
          </a:xfrm>
          <a:prstGeom prst="leftRightArrow">
            <a:avLst>
              <a:gd name="adj1" fmla="val 6010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8576" rIns="0"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688"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LIKE</a:t>
            </a:r>
          </a:p>
        </p:txBody>
      </p:sp>
      <p:sp>
        <p:nvSpPr>
          <p:cNvPr id="60" name="Left-Right Arrow 59"/>
          <p:cNvSpPr/>
          <p:nvPr/>
        </p:nvSpPr>
        <p:spPr bwMode="auto">
          <a:xfrm rot="18332743">
            <a:off x="8474869" y="2271713"/>
            <a:ext cx="1671638" cy="707231"/>
          </a:xfrm>
          <a:prstGeom prst="leftRightArrow">
            <a:avLst>
              <a:gd name="adj1" fmla="val 6010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7153" tIns="38576" rIns="77153"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856"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AUTHOR</a:t>
            </a:r>
          </a:p>
        </p:txBody>
      </p:sp>
      <p:sp>
        <p:nvSpPr>
          <p:cNvPr id="61" name="Left-Right Arrow 60"/>
          <p:cNvSpPr/>
          <p:nvPr/>
        </p:nvSpPr>
        <p:spPr bwMode="auto">
          <a:xfrm>
            <a:off x="8217694" y="5679281"/>
            <a:ext cx="1350169" cy="707231"/>
          </a:xfrm>
          <a:prstGeom prst="leftRightArrow">
            <a:avLst>
              <a:gd name="adj1" fmla="val 6010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8576" rIns="0"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856"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AUTHOR</a:t>
            </a:r>
          </a:p>
        </p:txBody>
      </p:sp>
      <p:sp>
        <p:nvSpPr>
          <p:cNvPr id="62" name="Left-Right Arrow 61"/>
          <p:cNvSpPr/>
          <p:nvPr/>
        </p:nvSpPr>
        <p:spPr bwMode="auto">
          <a:xfrm rot="3023359">
            <a:off x="9910762" y="2078831"/>
            <a:ext cx="1328738" cy="707231"/>
          </a:xfrm>
          <a:prstGeom prst="leftRightArrow">
            <a:avLst>
              <a:gd name="adj1" fmla="val 60100"/>
              <a:gd name="adj2" fmla="val 50000"/>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8576" rIns="0" bIns="38576" numCol="1" rtlCol="0" anchor="ctr" anchorCtr="0" compatLnSpc="1">
            <a:prstTxWarp prst="textNoShape">
              <a:avLst/>
            </a:prstTxWarp>
          </a:bodyPr>
          <a:lstStyle/>
          <a:p>
            <a:pPr algn="ctr" defTabSz="771571" fontAlgn="base">
              <a:lnSpc>
                <a:spcPct val="90000"/>
              </a:lnSpc>
              <a:spcBef>
                <a:spcPct val="0"/>
              </a:spcBef>
              <a:spcAft>
                <a:spcPct val="0"/>
              </a:spcAft>
            </a:pPr>
            <a:r>
              <a:rPr lang="en-US" sz="1856"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rPr>
              <a:t>FRIEND</a:t>
            </a:r>
          </a:p>
        </p:txBody>
      </p:sp>
      <p:cxnSp>
        <p:nvCxnSpPr>
          <p:cNvPr id="6" name="Straight Connector 5"/>
          <p:cNvCxnSpPr/>
          <p:nvPr/>
        </p:nvCxnSpPr>
        <p:spPr bwMode="auto">
          <a:xfrm>
            <a:off x="4552951" y="5036344"/>
            <a:ext cx="6758234" cy="372893"/>
          </a:xfrm>
          <a:prstGeom prst="line">
            <a:avLst/>
          </a:prstGeom>
          <a:solidFill>
            <a:srgbClr val="F0C423"/>
          </a:solidFill>
          <a:ln w="9525" cap="flat" cmpd="sng" algn="ctr">
            <a:solidFill>
              <a:schemeClr val="tx1"/>
            </a:solidFill>
            <a:prstDash val="dash"/>
            <a:round/>
            <a:headEnd type="none" w="med" len="med"/>
            <a:tailEnd type="none" w="med" len="med"/>
          </a:ln>
          <a:effectLst/>
        </p:spPr>
      </p:cxnSp>
      <p:cxnSp>
        <p:nvCxnSpPr>
          <p:cNvPr id="64" name="Straight Connector 63"/>
          <p:cNvCxnSpPr/>
          <p:nvPr/>
        </p:nvCxnSpPr>
        <p:spPr bwMode="auto">
          <a:xfrm>
            <a:off x="888206" y="4329112"/>
            <a:ext cx="3857625" cy="321469"/>
          </a:xfrm>
          <a:prstGeom prst="line">
            <a:avLst/>
          </a:prstGeom>
          <a:solidFill>
            <a:srgbClr val="F0C423"/>
          </a:solidFill>
          <a:ln w="9525" cap="flat" cmpd="sng" algn="ctr">
            <a:solidFill>
              <a:schemeClr val="tx1"/>
            </a:solidFill>
            <a:prstDash val="dash"/>
            <a:round/>
            <a:headEnd type="none" w="med" len="med"/>
            <a:tailEnd type="none" w="med" len="med"/>
          </a:ln>
          <a:effectLst/>
        </p:spPr>
      </p:cxnSp>
      <p:cxnSp>
        <p:nvCxnSpPr>
          <p:cNvPr id="65" name="Straight Connector 64"/>
          <p:cNvCxnSpPr/>
          <p:nvPr/>
        </p:nvCxnSpPr>
        <p:spPr bwMode="auto">
          <a:xfrm flipV="1">
            <a:off x="4617244" y="4586288"/>
            <a:ext cx="4757738" cy="1735932"/>
          </a:xfrm>
          <a:prstGeom prst="line">
            <a:avLst/>
          </a:prstGeom>
          <a:solidFill>
            <a:srgbClr val="F0C423"/>
          </a:solidFill>
          <a:ln w="9525" cap="flat" cmpd="sng" algn="ctr">
            <a:solidFill>
              <a:schemeClr val="tx1"/>
            </a:solidFill>
            <a:prstDash val="dash"/>
            <a:round/>
            <a:headEnd type="none" w="med" len="med"/>
            <a:tailEnd type="none" w="med" len="med"/>
          </a:ln>
          <a:effectLst/>
        </p:spPr>
      </p:cxnSp>
      <p:cxnSp>
        <p:nvCxnSpPr>
          <p:cNvPr id="66" name="Straight Connector 65"/>
          <p:cNvCxnSpPr/>
          <p:nvPr/>
        </p:nvCxnSpPr>
        <p:spPr bwMode="auto">
          <a:xfrm>
            <a:off x="4617244" y="1950244"/>
            <a:ext cx="2185988" cy="964406"/>
          </a:xfrm>
          <a:prstGeom prst="line">
            <a:avLst/>
          </a:prstGeom>
          <a:solidFill>
            <a:srgbClr val="F0C423"/>
          </a:solidFill>
          <a:ln w="9525" cap="flat" cmpd="sng" algn="ctr">
            <a:solidFill>
              <a:schemeClr val="tx1"/>
            </a:solidFill>
            <a:prstDash val="dash"/>
            <a:round/>
            <a:headEnd type="none" w="med" len="med"/>
            <a:tailEnd type="none" w="med" len="med"/>
          </a:ln>
          <a:effectLst/>
        </p:spPr>
      </p:cxnSp>
      <p:cxnSp>
        <p:nvCxnSpPr>
          <p:cNvPr id="70" name="Straight Connector 69"/>
          <p:cNvCxnSpPr/>
          <p:nvPr/>
        </p:nvCxnSpPr>
        <p:spPr bwMode="auto">
          <a:xfrm>
            <a:off x="4745832" y="728663"/>
            <a:ext cx="4700834" cy="2623174"/>
          </a:xfrm>
          <a:prstGeom prst="line">
            <a:avLst/>
          </a:prstGeom>
          <a:solidFill>
            <a:srgbClr val="F0C423"/>
          </a:solidFill>
          <a:ln w="9525" cap="flat" cmpd="sng" algn="ctr">
            <a:solidFill>
              <a:schemeClr val="tx1"/>
            </a:solidFill>
            <a:prstDash val="dash"/>
            <a:round/>
            <a:headEnd type="none" w="med" len="med"/>
            <a:tailEnd type="none" w="med" len="med"/>
          </a:ln>
          <a:effectLst/>
        </p:spPr>
      </p:cxnSp>
      <p:cxnSp>
        <p:nvCxnSpPr>
          <p:cNvPr id="72" name="Straight Connector 71"/>
          <p:cNvCxnSpPr/>
          <p:nvPr/>
        </p:nvCxnSpPr>
        <p:spPr bwMode="auto">
          <a:xfrm>
            <a:off x="952500" y="5743575"/>
            <a:ext cx="8365578" cy="630068"/>
          </a:xfrm>
          <a:prstGeom prst="line">
            <a:avLst/>
          </a:prstGeom>
          <a:solidFill>
            <a:srgbClr val="F0C423"/>
          </a:solidFill>
          <a:ln w="9525" cap="flat" cmpd="sng" algn="ctr">
            <a:solidFill>
              <a:schemeClr val="tx1"/>
            </a:solidFill>
            <a:prstDash val="dash"/>
            <a:round/>
            <a:headEnd type="none" w="med" len="med"/>
            <a:tailEnd type="none" w="med" len="med"/>
          </a:ln>
          <a:effectLst/>
        </p:spPr>
      </p:cxnSp>
      <p:sp>
        <p:nvSpPr>
          <p:cNvPr id="75" name="TextBox 74"/>
          <p:cNvSpPr txBox="1"/>
          <p:nvPr/>
        </p:nvSpPr>
        <p:spPr>
          <a:xfrm>
            <a:off x="4810125" y="5743575"/>
            <a:ext cx="1454244" cy="559897"/>
          </a:xfrm>
          <a:prstGeom prst="rect">
            <a:avLst/>
          </a:prstGeom>
          <a:noFill/>
        </p:spPr>
        <p:txBody>
          <a:bodyPr wrap="none" rtlCol="0">
            <a:spAutoFit/>
          </a:bodyPr>
          <a:lstStyle/>
          <a:p>
            <a:r>
              <a:rPr lang="en-US" sz="1519" dirty="0"/>
              <a:t>(hypothetical</a:t>
            </a:r>
            <a:br>
              <a:rPr lang="en-US" sz="1519" dirty="0"/>
            </a:br>
            <a:r>
              <a:rPr lang="en-US" sz="1519" dirty="0"/>
              <a:t>encoding)</a:t>
            </a:r>
          </a:p>
        </p:txBody>
      </p:sp>
      <p:sp>
        <p:nvSpPr>
          <p:cNvPr id="5" name="Slide Number Placeholder 4"/>
          <p:cNvSpPr>
            <a:spLocks noGrp="1"/>
          </p:cNvSpPr>
          <p:nvPr>
            <p:ph type="sldNum" sz="quarter" idx="12"/>
          </p:nvPr>
        </p:nvSpPr>
        <p:spPr/>
        <p:txBody>
          <a:bodyPr/>
          <a:lstStyle/>
          <a:p>
            <a:fld id="{D57F1E4F-1CFF-5643-939E-217C01CDF565}" type="slidenum">
              <a:rPr lang="en-US" smtClean="0"/>
              <a:pPr/>
              <a:t>97</a:t>
            </a:fld>
            <a:endParaRPr lang="en-US" dirty="0"/>
          </a:p>
        </p:txBody>
      </p:sp>
      <p:sp>
        <p:nvSpPr>
          <p:cNvPr id="50" name="Footer Placeholder 2"/>
          <p:cNvSpPr>
            <a:spLocks noGrp="1"/>
          </p:cNvSpPr>
          <p:nvPr>
            <p:ph type="ftr" sz="quarter" idx="11"/>
          </p:nvPr>
        </p:nvSpPr>
        <p:spPr>
          <a:xfrm>
            <a:off x="2055062" y="6375548"/>
            <a:ext cx="7619999" cy="365125"/>
          </a:xfrm>
        </p:spPr>
        <p:txBody>
          <a:bodyPr/>
          <a:lstStyle/>
          <a:p>
            <a:r>
              <a:rPr lang="en-US" dirty="0"/>
              <a:t>This slide was taken from Facebook TAO’s presentation ATC`13 </a:t>
            </a:r>
          </a:p>
        </p:txBody>
      </p:sp>
    </p:spTree>
    <p:custDataLst>
      <p:tags r:id="rId1"/>
    </p:custDataLst>
    <p:extLst>
      <p:ext uri="{BB962C8B-B14F-4D97-AF65-F5344CB8AC3E}">
        <p14:creationId xmlns:p14="http://schemas.microsoft.com/office/powerpoint/2010/main" val="225300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7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6" grpId="0" animBg="1"/>
      <p:bldP spid="37" grpId="0" animBg="1"/>
      <p:bldP spid="42" grpId="0" animBg="1"/>
      <p:bldP spid="43" grpId="0" animBg="1"/>
      <p:bldP spid="44" grpId="0" animBg="1"/>
      <p:bldP spid="54" grpId="0" animBg="1"/>
      <p:bldP spid="4" grpId="0" animBg="1"/>
      <p:bldP spid="56" grpId="0" animBg="1"/>
      <p:bldP spid="57" grpId="0" animBg="1"/>
      <p:bldP spid="58" grpId="0" animBg="1"/>
      <p:bldP spid="59" grpId="0" animBg="1"/>
      <p:bldP spid="60" grpId="0" animBg="1"/>
      <p:bldP spid="61" grpId="0" animBg="1"/>
      <p:bldP spid="7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TAO do?</a:t>
            </a:r>
          </a:p>
        </p:txBody>
      </p:sp>
      <p:sp>
        <p:nvSpPr>
          <p:cNvPr id="7" name="Oval 6"/>
          <p:cNvSpPr/>
          <p:nvPr/>
        </p:nvSpPr>
        <p:spPr>
          <a:xfrm>
            <a:off x="9405257" y="2111788"/>
            <a:ext cx="956354" cy="84908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p:nvSpPr>
        <p:spPr>
          <a:xfrm>
            <a:off x="7892143" y="2746775"/>
            <a:ext cx="956354" cy="84908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548258" y="3171318"/>
            <a:ext cx="956354" cy="84908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p:cNvSpPr/>
          <p:nvPr/>
        </p:nvSpPr>
        <p:spPr>
          <a:xfrm>
            <a:off x="7892143" y="4210825"/>
            <a:ext cx="956354" cy="84908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p:nvSpPr>
        <p:spPr>
          <a:xfrm>
            <a:off x="9731034" y="4441292"/>
            <a:ext cx="956354" cy="84908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Arrow: Right 11"/>
          <p:cNvSpPr/>
          <p:nvPr/>
        </p:nvSpPr>
        <p:spPr>
          <a:xfrm rot="481759">
            <a:off x="8803277" y="3373787"/>
            <a:ext cx="1790539" cy="1388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rot="18621808">
            <a:off x="8348171" y="3562436"/>
            <a:ext cx="1790539" cy="1388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rot="5243766" flipV="1">
            <a:off x="9200372" y="3688105"/>
            <a:ext cx="1543180" cy="121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Right 15"/>
          <p:cNvSpPr/>
          <p:nvPr/>
        </p:nvSpPr>
        <p:spPr>
          <a:xfrm rot="11640244" flipV="1">
            <a:off x="8854849" y="4759846"/>
            <a:ext cx="910197" cy="111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p:cNvSpPr txBox="1"/>
          <p:nvPr/>
        </p:nvSpPr>
        <p:spPr>
          <a:xfrm>
            <a:off x="8333499" y="5582763"/>
            <a:ext cx="2862943" cy="369332"/>
          </a:xfrm>
          <a:prstGeom prst="rect">
            <a:avLst/>
          </a:prstGeom>
          <a:noFill/>
        </p:spPr>
        <p:txBody>
          <a:bodyPr wrap="square" rtlCol="0">
            <a:spAutoFit/>
          </a:bodyPr>
          <a:lstStyle/>
          <a:p>
            <a:r>
              <a:rPr lang="en-US" dirty="0"/>
              <a:t>Nodes and Associations</a:t>
            </a:r>
          </a:p>
        </p:txBody>
      </p:sp>
      <p:sp>
        <p:nvSpPr>
          <p:cNvPr id="64" name="Content Placeholder 2"/>
          <p:cNvSpPr>
            <a:spLocks noGrp="1"/>
          </p:cNvSpPr>
          <p:nvPr>
            <p:ph idx="1"/>
          </p:nvPr>
        </p:nvSpPr>
        <p:spPr>
          <a:xfrm>
            <a:off x="2589212" y="2133600"/>
            <a:ext cx="8915400" cy="3777622"/>
          </a:xfrm>
        </p:spPr>
        <p:txBody>
          <a:bodyPr>
            <a:normAutofit/>
          </a:bodyPr>
          <a:lstStyle/>
          <a:p>
            <a:r>
              <a:rPr lang="en-US" dirty="0"/>
              <a:t>Graph partitioning instead of hash partitioning</a:t>
            </a:r>
          </a:p>
          <a:p>
            <a:r>
              <a:rPr lang="en-US" sz="1800" dirty="0"/>
              <a:t>Instead of loading a single key per request</a:t>
            </a:r>
          </a:p>
          <a:p>
            <a:pPr lvl="1"/>
            <a:r>
              <a:rPr lang="en-US" dirty="0"/>
              <a:t>Node</a:t>
            </a:r>
          </a:p>
          <a:p>
            <a:pPr lvl="1"/>
            <a:r>
              <a:rPr lang="en-US" dirty="0"/>
              <a:t>Association</a:t>
            </a:r>
          </a:p>
          <a:p>
            <a:r>
              <a:rPr lang="en-US" sz="1800" dirty="0"/>
              <a:t>Enrich the API</a:t>
            </a:r>
          </a:p>
          <a:p>
            <a:pPr lvl="1"/>
            <a:r>
              <a:rPr lang="en-US" dirty="0"/>
              <a:t>Load ranges of the association list</a:t>
            </a:r>
          </a:p>
          <a:p>
            <a:pPr lvl="2"/>
            <a:r>
              <a:rPr lang="en-US" dirty="0"/>
              <a:t>Newest ten comments on a post</a:t>
            </a:r>
          </a:p>
          <a:p>
            <a:pPr lvl="1"/>
            <a:r>
              <a:rPr lang="en-US" dirty="0"/>
              <a:t>Get count of association</a:t>
            </a:r>
          </a:p>
          <a:p>
            <a:pPr lvl="2"/>
            <a:r>
              <a:rPr lang="en-US" dirty="0"/>
              <a:t>How many comments are there on a post?</a:t>
            </a:r>
          </a:p>
        </p:txBody>
      </p:sp>
      <p:sp>
        <p:nvSpPr>
          <p:cNvPr id="3" name="Slide Number Placeholder 2"/>
          <p:cNvSpPr>
            <a:spLocks noGrp="1"/>
          </p:cNvSpPr>
          <p:nvPr>
            <p:ph type="sldNum" sz="quarter" idx="12"/>
          </p:nvPr>
        </p:nvSpPr>
        <p:spPr/>
        <p:txBody>
          <a:bodyPr/>
          <a:lstStyle/>
          <a:p>
            <a:fld id="{D57F1E4F-1CFF-5643-939E-217C01CDF565}" type="slidenum">
              <a:rPr lang="en-US" smtClean="0"/>
              <a:pPr/>
              <a:t>98</a:t>
            </a:fld>
            <a:endParaRPr lang="en-US" dirty="0"/>
          </a:p>
        </p:txBody>
      </p:sp>
      <p:sp>
        <p:nvSpPr>
          <p:cNvPr id="15" name="Footer Placeholder 3"/>
          <p:cNvSpPr>
            <a:spLocks noGrp="1"/>
          </p:cNvSpPr>
          <p:nvPr>
            <p:ph type="ftr" sz="quarter" idx="11"/>
          </p:nvPr>
        </p:nvSpPr>
        <p:spPr>
          <a:xfrm>
            <a:off x="2589212" y="6135808"/>
            <a:ext cx="7619999" cy="365125"/>
          </a:xfrm>
        </p:spPr>
        <p:txBody>
          <a:bodyPr/>
          <a:lstStyle/>
          <a:p>
            <a:r>
              <a:rPr lang="en-US" dirty="0"/>
              <a:t>Bronson, Nathan, et al. "TAO: Facebook's Distributed Data Store for the Social Graph." USENIX Annual Technical Conference. 2013.</a:t>
            </a:r>
          </a:p>
        </p:txBody>
      </p:sp>
    </p:spTree>
    <p:extLst>
      <p:ext uri="{BB962C8B-B14F-4D97-AF65-F5344CB8AC3E}">
        <p14:creationId xmlns:p14="http://schemas.microsoft.com/office/powerpoint/2010/main" val="8773306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and Associations API</a:t>
            </a:r>
          </a:p>
        </p:txBody>
      </p:sp>
      <p:sp>
        <p:nvSpPr>
          <p:cNvPr id="3" name="Content Placeholder 2"/>
          <p:cNvSpPr>
            <a:spLocks noGrp="1"/>
          </p:cNvSpPr>
          <p:nvPr>
            <p:ph sz="half" idx="1"/>
          </p:nvPr>
        </p:nvSpPr>
        <p:spPr/>
        <p:txBody>
          <a:bodyPr/>
          <a:lstStyle/>
          <a:p>
            <a:pPr marL="0" indent="0">
              <a:buNone/>
            </a:pPr>
            <a:r>
              <a:rPr lang="en-US" sz="2700" b="1" dirty="0">
                <a:solidFill>
                  <a:schemeClr val="accent2"/>
                </a:solidFill>
              </a:rPr>
              <a:t>Reads – 99.8%</a:t>
            </a:r>
          </a:p>
          <a:p>
            <a:r>
              <a:rPr lang="en-US" dirty="0"/>
              <a:t>Point queries</a:t>
            </a:r>
          </a:p>
          <a:p>
            <a:pPr lvl="1"/>
            <a:r>
              <a:rPr lang="en-US" b="1" dirty="0" err="1">
                <a:latin typeface="Consolas"/>
                <a:cs typeface="Consolas"/>
              </a:rPr>
              <a:t>obj_get</a:t>
            </a:r>
            <a:r>
              <a:rPr lang="en-US" dirty="0"/>
              <a:t> </a:t>
            </a:r>
            <a:r>
              <a:rPr lang="en-US" u="sng" dirty="0">
                <a:solidFill>
                  <a:schemeClr val="bg1">
                    <a:lumMod val="90000"/>
                  </a:schemeClr>
                </a:solidFill>
              </a:rPr>
              <a:t>				</a:t>
            </a:r>
            <a:r>
              <a:rPr lang="en-US" dirty="0"/>
              <a:t> 28.9%</a:t>
            </a:r>
          </a:p>
          <a:p>
            <a:pPr lvl="1"/>
            <a:r>
              <a:rPr lang="en-US" b="1" dirty="0" err="1">
                <a:latin typeface="Consolas"/>
                <a:cs typeface="Consolas"/>
              </a:rPr>
              <a:t>assoc_get</a:t>
            </a:r>
            <a:r>
              <a:rPr lang="en-US" dirty="0"/>
              <a:t> </a:t>
            </a:r>
            <a:r>
              <a:rPr lang="en-US" u="sng" dirty="0">
                <a:solidFill>
                  <a:srgbClr val="C3CBDC"/>
                </a:solidFill>
              </a:rPr>
              <a:t>			</a:t>
            </a:r>
            <a:r>
              <a:rPr lang="en-US" dirty="0"/>
              <a:t> 15.7%</a:t>
            </a:r>
          </a:p>
          <a:p>
            <a:r>
              <a:rPr lang="en-US" dirty="0"/>
              <a:t>Range queries</a:t>
            </a:r>
          </a:p>
          <a:p>
            <a:pPr lvl="1"/>
            <a:r>
              <a:rPr lang="en-US" b="1" dirty="0" err="1">
                <a:latin typeface="Consolas"/>
                <a:cs typeface="Consolas"/>
              </a:rPr>
              <a:t>assoc_range</a:t>
            </a:r>
            <a:r>
              <a:rPr lang="en-US" dirty="0"/>
              <a:t> </a:t>
            </a:r>
            <a:r>
              <a:rPr lang="en-US" u="sng" dirty="0">
                <a:solidFill>
                  <a:srgbClr val="C3CBDC"/>
                </a:solidFill>
              </a:rPr>
              <a:t>			</a:t>
            </a:r>
            <a:r>
              <a:rPr lang="en-US" dirty="0"/>
              <a:t> 40.9%</a:t>
            </a:r>
          </a:p>
          <a:p>
            <a:pPr lvl="1"/>
            <a:r>
              <a:rPr lang="en-US" b="1" dirty="0" err="1">
                <a:latin typeface="Consolas"/>
                <a:cs typeface="Consolas"/>
              </a:rPr>
              <a:t>assoc_time_range</a:t>
            </a:r>
            <a:r>
              <a:rPr lang="en-US" dirty="0"/>
              <a:t> </a:t>
            </a:r>
            <a:r>
              <a:rPr lang="en-US" u="sng" dirty="0">
                <a:solidFill>
                  <a:srgbClr val="C3CBDC"/>
                </a:solidFill>
              </a:rPr>
              <a:t>	</a:t>
            </a:r>
            <a:r>
              <a:rPr lang="en-US" dirty="0"/>
              <a:t> 2.8%</a:t>
            </a:r>
          </a:p>
          <a:p>
            <a:r>
              <a:rPr lang="en-US" dirty="0"/>
              <a:t>Count queries</a:t>
            </a:r>
          </a:p>
          <a:p>
            <a:pPr lvl="1"/>
            <a:r>
              <a:rPr lang="en-US" b="1" dirty="0" err="1">
                <a:latin typeface="Consolas"/>
                <a:cs typeface="Consolas"/>
              </a:rPr>
              <a:t>assoc_count</a:t>
            </a:r>
            <a:r>
              <a:rPr lang="en-US" dirty="0"/>
              <a:t> </a:t>
            </a:r>
            <a:r>
              <a:rPr lang="en-US" u="sng" dirty="0">
                <a:solidFill>
                  <a:srgbClr val="C3CBDC"/>
                </a:solidFill>
              </a:rPr>
              <a:t>			</a:t>
            </a:r>
            <a:r>
              <a:rPr lang="en-US" dirty="0"/>
              <a:t> 11.7%</a:t>
            </a:r>
          </a:p>
        </p:txBody>
      </p:sp>
      <p:sp>
        <p:nvSpPr>
          <p:cNvPr id="4" name="Content Placeholder 3"/>
          <p:cNvSpPr>
            <a:spLocks noGrp="1"/>
          </p:cNvSpPr>
          <p:nvPr>
            <p:ph sz="half" idx="2"/>
          </p:nvPr>
        </p:nvSpPr>
        <p:spPr/>
        <p:txBody>
          <a:bodyPr/>
          <a:lstStyle/>
          <a:p>
            <a:pPr marL="0" indent="0">
              <a:buNone/>
            </a:pPr>
            <a:r>
              <a:rPr lang="en-US" sz="2700" b="1" dirty="0">
                <a:solidFill>
                  <a:srgbClr val="333399"/>
                </a:solidFill>
              </a:rPr>
              <a:t>Writes – 0.2%</a:t>
            </a:r>
          </a:p>
          <a:p>
            <a:r>
              <a:rPr lang="en-US" dirty="0"/>
              <a:t>Create, update, delete for objects</a:t>
            </a:r>
          </a:p>
          <a:p>
            <a:pPr lvl="1"/>
            <a:r>
              <a:rPr lang="en-US" b="1" dirty="0" err="1">
                <a:latin typeface="Consolas"/>
                <a:cs typeface="Consolas"/>
              </a:rPr>
              <a:t>obj_add</a:t>
            </a:r>
            <a:r>
              <a:rPr lang="en-US" dirty="0"/>
              <a:t> </a:t>
            </a:r>
            <a:r>
              <a:rPr lang="en-US" u="sng" dirty="0">
                <a:solidFill>
                  <a:srgbClr val="C3CBDC"/>
                </a:solidFill>
              </a:rPr>
              <a:t>				</a:t>
            </a:r>
            <a:r>
              <a:rPr lang="en-US" dirty="0"/>
              <a:t> 16.5%</a:t>
            </a:r>
          </a:p>
          <a:p>
            <a:pPr lvl="1"/>
            <a:r>
              <a:rPr lang="en-US" b="1" dirty="0" err="1">
                <a:latin typeface="Consolas"/>
                <a:cs typeface="Consolas"/>
              </a:rPr>
              <a:t>obj_update</a:t>
            </a:r>
            <a:r>
              <a:rPr lang="en-US" dirty="0"/>
              <a:t> </a:t>
            </a:r>
            <a:r>
              <a:rPr lang="en-US" u="sng" dirty="0">
                <a:solidFill>
                  <a:srgbClr val="C3CBDC"/>
                </a:solidFill>
              </a:rPr>
              <a:t>			</a:t>
            </a:r>
            <a:r>
              <a:rPr lang="en-US" dirty="0"/>
              <a:t> 20.7%</a:t>
            </a:r>
          </a:p>
          <a:p>
            <a:pPr lvl="1"/>
            <a:r>
              <a:rPr lang="en-US" b="1" dirty="0" err="1">
                <a:latin typeface="Consolas"/>
                <a:cs typeface="Consolas"/>
              </a:rPr>
              <a:t>obj_del</a:t>
            </a:r>
            <a:r>
              <a:rPr lang="en-US" dirty="0"/>
              <a:t> </a:t>
            </a:r>
            <a:r>
              <a:rPr lang="en-US" u="sng" dirty="0">
                <a:solidFill>
                  <a:srgbClr val="C3CBDC"/>
                </a:solidFill>
              </a:rPr>
              <a:t>				</a:t>
            </a:r>
            <a:r>
              <a:rPr lang="en-US" dirty="0"/>
              <a:t> 2.0%</a:t>
            </a:r>
          </a:p>
          <a:p>
            <a:r>
              <a:rPr lang="en-US" dirty="0"/>
              <a:t>Set and delete for associations</a:t>
            </a:r>
          </a:p>
          <a:p>
            <a:pPr lvl="1"/>
            <a:r>
              <a:rPr lang="en-US" b="1" dirty="0" err="1">
                <a:latin typeface="Consolas"/>
                <a:cs typeface="Consolas"/>
              </a:rPr>
              <a:t>assoc_add</a:t>
            </a:r>
            <a:r>
              <a:rPr lang="en-US" dirty="0"/>
              <a:t> </a:t>
            </a:r>
            <a:r>
              <a:rPr lang="en-US" u="sng" dirty="0">
                <a:solidFill>
                  <a:srgbClr val="C3CBDC"/>
                </a:solidFill>
              </a:rPr>
              <a:t>			</a:t>
            </a:r>
            <a:r>
              <a:rPr lang="en-US" dirty="0"/>
              <a:t> 52.5%</a:t>
            </a:r>
          </a:p>
          <a:p>
            <a:pPr lvl="1"/>
            <a:r>
              <a:rPr lang="en-US" b="1" dirty="0" err="1">
                <a:latin typeface="Consolas"/>
                <a:cs typeface="Consolas"/>
              </a:rPr>
              <a:t>assoc_del</a:t>
            </a:r>
            <a:r>
              <a:rPr lang="en-US" dirty="0"/>
              <a:t> </a:t>
            </a:r>
            <a:r>
              <a:rPr lang="en-US" u="sng" dirty="0">
                <a:solidFill>
                  <a:srgbClr val="C3CBDC"/>
                </a:solidFill>
              </a:rPr>
              <a:t>			</a:t>
            </a:r>
            <a:r>
              <a:rPr lang="en-US" dirty="0"/>
              <a:t> 8.3%</a:t>
            </a:r>
          </a:p>
        </p:txBody>
      </p:sp>
      <p:sp>
        <p:nvSpPr>
          <p:cNvPr id="6" name="Slide Number Placeholder 5"/>
          <p:cNvSpPr>
            <a:spLocks noGrp="1"/>
          </p:cNvSpPr>
          <p:nvPr>
            <p:ph type="sldNum" sz="quarter" idx="12"/>
          </p:nvPr>
        </p:nvSpPr>
        <p:spPr/>
        <p:txBody>
          <a:bodyPr/>
          <a:lstStyle/>
          <a:p>
            <a:fld id="{D57F1E4F-1CFF-5643-939E-217C01CDF565}" type="slidenum">
              <a:rPr lang="en-US" smtClean="0"/>
              <a:pPr/>
              <a:t>99</a:t>
            </a:fld>
            <a:endParaRPr lang="en-US" dirty="0"/>
          </a:p>
        </p:txBody>
      </p:sp>
      <p:sp>
        <p:nvSpPr>
          <p:cNvPr id="7" name="Footer Placeholder 2"/>
          <p:cNvSpPr>
            <a:spLocks noGrp="1"/>
          </p:cNvSpPr>
          <p:nvPr>
            <p:ph type="ftr" sz="quarter" idx="11"/>
          </p:nvPr>
        </p:nvSpPr>
        <p:spPr>
          <a:xfrm>
            <a:off x="2055062" y="6375548"/>
            <a:ext cx="7619999" cy="365125"/>
          </a:xfrm>
        </p:spPr>
        <p:txBody>
          <a:bodyPr/>
          <a:lstStyle/>
          <a:p>
            <a:r>
              <a:rPr lang="en-US" dirty="0"/>
              <a:t>This slide was taken from Facebook TAO’s presentation ATC`13 </a:t>
            </a:r>
          </a:p>
        </p:txBody>
      </p:sp>
    </p:spTree>
    <p:extLst>
      <p:ext uri="{BB962C8B-B14F-4D97-AF65-F5344CB8AC3E}">
        <p14:creationId xmlns:p14="http://schemas.microsoft.com/office/powerpoint/2010/main" val="16422460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1|12.9|8.8|12.5|5.9|2.9|7.6|0.8"/>
</p:tagLst>
</file>

<file path=ppt/tags/tag2.xml><?xml version="1.0" encoding="utf-8"?>
<p:tagLst xmlns:a="http://schemas.openxmlformats.org/drawingml/2006/main" xmlns:r="http://schemas.openxmlformats.org/officeDocument/2006/relationships" xmlns:p="http://schemas.openxmlformats.org/presentationml/2006/main">
  <p:tag name="TIMING" val="|270.6"/>
</p:tagLst>
</file>

<file path=ppt/tags/tag3.xml><?xml version="1.0" encoding="utf-8"?>
<p:tagLst xmlns:a="http://schemas.openxmlformats.org/drawingml/2006/main" xmlns:r="http://schemas.openxmlformats.org/officeDocument/2006/relationships" xmlns:p="http://schemas.openxmlformats.org/presentationml/2006/main">
  <p:tag name="TIMING" val="|26.9|0.9|2.5|5.3|0.1|0.4|81.2|12.4"/>
</p:tagLst>
</file>

<file path=ppt/tags/tag4.xml><?xml version="1.0" encoding="utf-8"?>
<p:tagLst xmlns:a="http://schemas.openxmlformats.org/drawingml/2006/main" xmlns:r="http://schemas.openxmlformats.org/officeDocument/2006/relationships" xmlns:p="http://schemas.openxmlformats.org/presentationml/2006/main">
  <p:tag name="TIMING" val="|66.7|0.4|0.4"/>
</p:tagLst>
</file>

<file path=ppt/tags/tag5.xml><?xml version="1.0" encoding="utf-8"?>
<p:tagLst xmlns:a="http://schemas.openxmlformats.org/drawingml/2006/main" xmlns:r="http://schemas.openxmlformats.org/officeDocument/2006/relationships" xmlns:p="http://schemas.openxmlformats.org/presentationml/2006/main">
  <p:tag name="TIMING" val="|22.1|66|0.3|8.1"/>
</p:tagLst>
</file>

<file path=ppt/tags/tag6.xml><?xml version="1.0" encoding="utf-8"?>
<p:tagLst xmlns:a="http://schemas.openxmlformats.org/drawingml/2006/main" xmlns:r="http://schemas.openxmlformats.org/officeDocument/2006/relationships" xmlns:p="http://schemas.openxmlformats.org/presentationml/2006/main">
  <p:tag name="TIMING" val="|26.1|5.3|5.1|5.5|11.6"/>
</p:tagLst>
</file>

<file path=ppt/tags/tag7.xml><?xml version="1.0" encoding="utf-8"?>
<p:tagLst xmlns:a="http://schemas.openxmlformats.org/drawingml/2006/main" xmlns:r="http://schemas.openxmlformats.org/officeDocument/2006/relationships" xmlns:p="http://schemas.openxmlformats.org/presentationml/2006/main">
  <p:tag name="TIMING" val="|15.4|3.3|4.2"/>
</p:tagLst>
</file>

<file path=ppt/tags/tag8.xml><?xml version="1.0" encoding="utf-8"?>
<p:tagLst xmlns:a="http://schemas.openxmlformats.org/drawingml/2006/main" xmlns:r="http://schemas.openxmlformats.org/officeDocument/2006/relationships" xmlns:p="http://schemas.openxmlformats.org/presentationml/2006/main">
  <p:tag name="TIMING" val="|10.9|4.8|16|1.8|3.4|2.5|10.5|9"/>
</p:tagLst>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12646</TotalTime>
  <Words>7004</Words>
  <Application>Microsoft Office PowerPoint</Application>
  <PresentationFormat>Widescreen</PresentationFormat>
  <Paragraphs>1787</Paragraphs>
  <Slides>133</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133</vt:i4>
      </vt:variant>
    </vt:vector>
  </HeadingPairs>
  <TitlesOfParts>
    <vt:vector size="144" baseType="lpstr">
      <vt:lpstr>Arial</vt:lpstr>
      <vt:lpstr>Calibri</vt:lpstr>
      <vt:lpstr>Century Gothic</vt:lpstr>
      <vt:lpstr>Consolas</vt:lpstr>
      <vt:lpstr>Courier New</vt:lpstr>
      <vt:lpstr>Tahoma</vt:lpstr>
      <vt:lpstr>Vista Sans OT Reg</vt:lpstr>
      <vt:lpstr>Wingdings</vt:lpstr>
      <vt:lpstr>Wingdings 3</vt:lpstr>
      <vt:lpstr>ヒラギノ角ゴ ProN W3</vt:lpstr>
      <vt:lpstr>Wisp</vt:lpstr>
      <vt:lpstr>Caching at the Web Scale</vt:lpstr>
      <vt:lpstr>The old problem of Caching</vt:lpstr>
      <vt:lpstr>The old problem of Caching</vt:lpstr>
      <vt:lpstr>The old problem of Caching</vt:lpstr>
      <vt:lpstr>The old problem of Caching</vt:lpstr>
      <vt:lpstr>The old problem of Caching</vt:lpstr>
      <vt:lpstr>Nowadays</vt:lpstr>
      <vt:lpstr>Facebook page load</vt:lpstr>
      <vt:lpstr>Nowadays Architecture</vt:lpstr>
      <vt:lpstr>Nowadays Architecture</vt:lpstr>
      <vt:lpstr>Nowadays Architecture</vt:lpstr>
      <vt:lpstr>Facebook page load</vt:lpstr>
      <vt:lpstr>Nowadays Architecture</vt:lpstr>
      <vt:lpstr>Nowadays Architecture</vt:lpstr>
      <vt:lpstr>PowerPoint Presentation</vt:lpstr>
      <vt:lpstr>Access latency</vt:lpstr>
      <vt:lpstr>PowerPoint Presentation</vt:lpstr>
      <vt:lpstr>Replacement Policies</vt:lpstr>
      <vt:lpstr>Cache Replacement Policies</vt:lpstr>
      <vt:lpstr>Cache Replacement Policies</vt:lpstr>
      <vt:lpstr>LRU</vt:lpstr>
      <vt:lpstr>LRU – Hardware using Counters</vt:lpstr>
      <vt:lpstr>LRU – Hardware using 2D Binary Matrix</vt:lpstr>
      <vt:lpstr>LRU – Software Implementation</vt:lpstr>
      <vt:lpstr>LRU – Software Implementation</vt:lpstr>
      <vt:lpstr>LRU – Software Implementation</vt:lpstr>
      <vt:lpstr>LRU – Software Implementation</vt:lpstr>
      <vt:lpstr>Pseudo-LRU (PLRU)</vt:lpstr>
      <vt:lpstr>Pseudo-LRU</vt:lpstr>
      <vt:lpstr>Pseudo-LRU</vt:lpstr>
      <vt:lpstr>Pseudo-LRU</vt:lpstr>
      <vt:lpstr>Pseudo-LRU</vt:lpstr>
      <vt:lpstr>PLRU</vt:lpstr>
      <vt:lpstr>Pseudo-LRU</vt:lpstr>
      <vt:lpstr>Pseudo-LRU</vt:lpstr>
      <vt:lpstr>Pseudo-LRU</vt:lpstr>
      <vt:lpstr>ARC- Adaptive Replacement Cache </vt:lpstr>
      <vt:lpstr>ARC</vt:lpstr>
      <vt:lpstr>PowerPoint Presentation</vt:lpstr>
      <vt:lpstr>Scale Management</vt:lpstr>
      <vt:lpstr>Memcached*</vt:lpstr>
      <vt:lpstr>Memcached*</vt:lpstr>
      <vt:lpstr>Memcached</vt:lpstr>
      <vt:lpstr>Memcached</vt:lpstr>
      <vt:lpstr>LRU – Software Implementation</vt:lpstr>
      <vt:lpstr>Memcached</vt:lpstr>
      <vt:lpstr>Consistent Hashing</vt:lpstr>
      <vt:lpstr>Consistent Hashing</vt:lpstr>
      <vt:lpstr>Consistent Hashing</vt:lpstr>
      <vt:lpstr>Consistent Hashing</vt:lpstr>
      <vt:lpstr>Consistent Hashing</vt:lpstr>
      <vt:lpstr>Consistent Hashing</vt:lpstr>
      <vt:lpstr>Consistent Hashing</vt:lpstr>
      <vt:lpstr>Memcached</vt:lpstr>
      <vt:lpstr>Memcached API</vt:lpstr>
      <vt:lpstr>Redis</vt:lpstr>
      <vt:lpstr>Redis</vt:lpstr>
      <vt:lpstr>Redis</vt:lpstr>
      <vt:lpstr>Implementing Redis using Memcached What if?</vt:lpstr>
      <vt:lpstr>Implementing Redis using Memcached What if?</vt:lpstr>
      <vt:lpstr>Redis</vt:lpstr>
      <vt:lpstr>Redis – Replacement Policies</vt:lpstr>
      <vt:lpstr>Redis- Cluster Management</vt:lpstr>
      <vt:lpstr>Redis- Replication &amp; Persistence</vt:lpstr>
      <vt:lpstr>Amazon ElastiCache</vt:lpstr>
      <vt:lpstr>Partitioned Caches</vt:lpstr>
      <vt:lpstr>Partitioned Caches</vt:lpstr>
      <vt:lpstr>Solutions</vt:lpstr>
      <vt:lpstr>Dynacache: Dynamic Cloud Caching</vt:lpstr>
      <vt:lpstr>Dynacache: Dynamic Cloud Caching</vt:lpstr>
      <vt:lpstr>CliffHanger: Scaling performance cliffs in web memory caches</vt:lpstr>
      <vt:lpstr>CliffHanger: Scaling performance cliffs in web memory caches</vt:lpstr>
      <vt:lpstr>CliffHanger: Scaling performance cliffs in web memory caches</vt:lpstr>
      <vt:lpstr>CliffHanger: Scaling performance cliffs in web memory caches</vt:lpstr>
      <vt:lpstr>Solving Utilization using Hashing</vt:lpstr>
      <vt:lpstr>Cuckoo hashing</vt:lpstr>
      <vt:lpstr>Cuckoo hashing</vt:lpstr>
      <vt:lpstr>Cuckoo hashing</vt:lpstr>
      <vt:lpstr>Cuckoo hashing</vt:lpstr>
      <vt:lpstr>Cuckoo hashing</vt:lpstr>
      <vt:lpstr>Cuckoo hashing</vt:lpstr>
      <vt:lpstr>Cuckoo Hashing optimizations</vt:lpstr>
      <vt:lpstr>Web Scale Distributed Caching Examples</vt:lpstr>
      <vt:lpstr>Scaling Memcache at Facebook</vt:lpstr>
      <vt:lpstr>Scaling Memcache at Facebook</vt:lpstr>
      <vt:lpstr>Lookups and Updates</vt:lpstr>
      <vt:lpstr>Handling updates</vt:lpstr>
      <vt:lpstr>One Cluster</vt:lpstr>
      <vt:lpstr>Replication</vt:lpstr>
      <vt:lpstr>PowerPoint Presentation</vt:lpstr>
      <vt:lpstr>PowerPoint Presentation</vt:lpstr>
      <vt:lpstr>PowerPoint Presentation</vt:lpstr>
      <vt:lpstr>PowerPoint Presentation</vt:lpstr>
      <vt:lpstr>PowerPoint Presentation</vt:lpstr>
      <vt:lpstr>Caching with Domain Knowledge</vt:lpstr>
      <vt:lpstr>TAO: Facebook’s Distributed Data Store for the Social Graph</vt:lpstr>
      <vt:lpstr>The Social Graph</vt:lpstr>
      <vt:lpstr>What does TAO do?</vt:lpstr>
      <vt:lpstr>Objects and Associations API</vt:lpstr>
      <vt:lpstr>Partitioning</vt:lpstr>
      <vt:lpstr>Follower and Leader Caches</vt:lpstr>
      <vt:lpstr>Write-through Caching – Association Lists</vt:lpstr>
      <vt:lpstr>Asynchronous DB Replication</vt:lpstr>
      <vt:lpstr>Improving Availability: Read Failover</vt:lpstr>
      <vt:lpstr>Hotspots</vt:lpstr>
      <vt:lpstr>Inverse associations</vt:lpstr>
      <vt:lpstr>Hardware Advances for Scale</vt:lpstr>
      <vt:lpstr>FaRM: Fast Remote Memory</vt:lpstr>
      <vt:lpstr>FaRM: Fast Remote Memory</vt:lpstr>
      <vt:lpstr>FaRM - Communication Primitives </vt:lpstr>
      <vt:lpstr>FaRM - Distributed Memory Management</vt:lpstr>
      <vt:lpstr>Traditional Lock-Free Read</vt:lpstr>
      <vt:lpstr>Hardware supported Lock-Free Read</vt:lpstr>
      <vt:lpstr>MICA: A Holistic Approach to Fast In-Memory Key Value Storage </vt:lpstr>
      <vt:lpstr>PowerPoint Presentation</vt:lpstr>
      <vt:lpstr>MICA: A Holistic Approach to Fast In-Memory Key Value Storage </vt:lpstr>
      <vt:lpstr>Caching as a Service</vt:lpstr>
      <vt:lpstr>FairRide: Near-Optimal, Fair Cache Sharing</vt:lpstr>
      <vt:lpstr>FairRide: Near-Optimal, Fair Cache Sharing</vt:lpstr>
      <vt:lpstr>FairRide: Near-Optimal, Fair Cache Sharing</vt:lpstr>
      <vt:lpstr>FairRide: Near-Optimal, Fair Cache Sharing</vt:lpstr>
      <vt:lpstr>Slicer: Auto-Sharding for Datacenter Applications</vt:lpstr>
      <vt:lpstr>Slicer Sharding Model</vt:lpstr>
      <vt:lpstr>Slicer Overview</vt:lpstr>
      <vt:lpstr>Slicer Architecture</vt:lpstr>
      <vt:lpstr>Summarize</vt:lpstr>
      <vt:lpstr>Summarize</vt:lpstr>
      <vt:lpstr>Open problems</vt:lpstr>
      <vt:lpstr>Open problems</vt:lpstr>
      <vt:lpstr>References and Sources</vt:lpstr>
      <vt:lpstr>References and Sources</vt:lpstr>
      <vt:lpstr>References and 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Caching at the Web Scale</dc:title>
  <dc:creator>Victor Zakhary</dc:creator>
  <cp:lastModifiedBy>Victor Zakhary</cp:lastModifiedBy>
  <cp:revision>515</cp:revision>
  <dcterms:created xsi:type="dcterms:W3CDTF">2017-03-04T05:52:13Z</dcterms:created>
  <dcterms:modified xsi:type="dcterms:W3CDTF">2017-04-02T23:51:47Z</dcterms:modified>
</cp:coreProperties>
</file>